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0" r:id="rId1"/>
  </p:sldMasterIdLst>
  <p:notesMasterIdLst>
    <p:notesMasterId r:id="rId53"/>
  </p:notesMasterIdLst>
  <p:handoutMasterIdLst>
    <p:handoutMasterId r:id="rId54"/>
  </p:handoutMasterIdLst>
  <p:sldIdLst>
    <p:sldId id="256" r:id="rId2"/>
    <p:sldId id="417" r:id="rId3"/>
    <p:sldId id="390" r:id="rId4"/>
    <p:sldId id="391" r:id="rId5"/>
    <p:sldId id="389" r:id="rId6"/>
    <p:sldId id="394" r:id="rId7"/>
    <p:sldId id="392" r:id="rId8"/>
    <p:sldId id="397" r:id="rId9"/>
    <p:sldId id="404" r:id="rId10"/>
    <p:sldId id="400" r:id="rId11"/>
    <p:sldId id="405" r:id="rId12"/>
    <p:sldId id="406" r:id="rId13"/>
    <p:sldId id="414" r:id="rId14"/>
    <p:sldId id="415" r:id="rId15"/>
    <p:sldId id="401" r:id="rId16"/>
    <p:sldId id="407" r:id="rId17"/>
    <p:sldId id="398" r:id="rId18"/>
    <p:sldId id="402" r:id="rId19"/>
    <p:sldId id="399" r:id="rId20"/>
    <p:sldId id="363" r:id="rId21"/>
    <p:sldId id="395" r:id="rId22"/>
    <p:sldId id="365" r:id="rId23"/>
    <p:sldId id="381" r:id="rId24"/>
    <p:sldId id="375" r:id="rId25"/>
    <p:sldId id="378" r:id="rId26"/>
    <p:sldId id="374" r:id="rId27"/>
    <p:sldId id="379" r:id="rId28"/>
    <p:sldId id="308" r:id="rId29"/>
    <p:sldId id="410" r:id="rId30"/>
    <p:sldId id="366" r:id="rId31"/>
    <p:sldId id="382" r:id="rId32"/>
    <p:sldId id="396" r:id="rId33"/>
    <p:sldId id="324" r:id="rId34"/>
    <p:sldId id="325" r:id="rId35"/>
    <p:sldId id="413" r:id="rId36"/>
    <p:sldId id="416" r:id="rId37"/>
    <p:sldId id="408" r:id="rId38"/>
    <p:sldId id="409" r:id="rId39"/>
    <p:sldId id="354" r:id="rId40"/>
    <p:sldId id="368" r:id="rId41"/>
    <p:sldId id="330" r:id="rId42"/>
    <p:sldId id="362" r:id="rId43"/>
    <p:sldId id="384" r:id="rId44"/>
    <p:sldId id="275" r:id="rId45"/>
    <p:sldId id="291" r:id="rId46"/>
    <p:sldId id="301" r:id="rId47"/>
    <p:sldId id="403" r:id="rId48"/>
    <p:sldId id="386" r:id="rId49"/>
    <p:sldId id="376" r:id="rId50"/>
    <p:sldId id="387" r:id="rId51"/>
    <p:sldId id="302" r:id="rId52"/>
  </p:sldIdLst>
  <p:sldSz cx="9144000" cy="6858000" type="screen4x3"/>
  <p:notesSz cx="6186488" cy="900906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56C"/>
    <a:srgbClr val="E06961"/>
    <a:srgbClr val="808000"/>
    <a:srgbClr val="804000"/>
    <a:srgbClr val="96B5D8"/>
    <a:srgbClr val="DFEFFF"/>
    <a:srgbClr val="99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928" y="-10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defTabSz="868363"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0520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defTabSz="868363"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charset="0"/>
              </a:defRPr>
            </a:lvl1pPr>
          </a:lstStyle>
          <a:p>
            <a:pPr>
              <a:defRPr/>
            </a:pPr>
            <a:fld id="{B11C089A-6DC6-1647-B90F-4A51920979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46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defTabSz="868363"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0520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676275"/>
            <a:ext cx="4503737" cy="337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25500" y="4279900"/>
            <a:ext cx="4535488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defTabSz="868363">
              <a:defRPr sz="11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charset="0"/>
              </a:defRPr>
            </a:lvl1pPr>
          </a:lstStyle>
          <a:p>
            <a:pPr>
              <a:defRPr/>
            </a:pPr>
            <a:fld id="{70830769-E0B6-0746-9C66-3661D28CDA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9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12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363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 defTabSz="868363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 defTabSz="868363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 defTabSz="868363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 defTabSz="868363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fld id="{950D57BD-9743-6344-B62A-9C5E38D1D7AC}" type="slidenum">
              <a:rPr lang="de-DE" sz="1100">
                <a:latin typeface="Times" charset="0"/>
              </a:rPr>
              <a:pPr/>
              <a:t>15</a:t>
            </a:fld>
            <a:endParaRPr lang="de-DE" sz="11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latin typeface="Times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>
            <a:solidFill>
              <a:srgbClr val="B3D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latin typeface="Times" charset="0"/>
            </a:endParaRPr>
          </a:p>
        </p:txBody>
      </p:sp>
      <p:pic>
        <p:nvPicPr>
          <p:cNvPr id="6" name="Bild 15" descr="Titelbi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>
              <a:latin typeface="Times" charset="0"/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Gerade Verbindung 25"/>
          <p:cNvCxnSpPr>
            <a:cxnSpLocks noChangeShapeType="1"/>
          </p:cNvCxnSpPr>
          <p:nvPr userDrawn="1"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Bild 24" descr="PSI-Logo_narrow_40k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9128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de-DE" dirty="0"/>
              <a:t>Master-</a:t>
            </a:r>
            <a:r>
              <a:rPr lang="de-DE" dirty="0" smtClean="0"/>
              <a:t>Untertitelformat </a:t>
            </a:r>
            <a:r>
              <a:rPr lang="de-DE" dirty="0"/>
              <a:t>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8180388" y="6661150"/>
            <a:ext cx="914400" cy="196850"/>
          </a:xfrm>
        </p:spPr>
        <p:txBody>
          <a:bodyPr/>
          <a:lstStyle>
            <a:lvl1pPr>
              <a:defRPr smtClean="0">
                <a:latin typeface="Arial Narrow" charset="0"/>
              </a:defRPr>
            </a:lvl1pPr>
          </a:lstStyle>
          <a:p>
            <a:pPr>
              <a:defRPr/>
            </a:pPr>
            <a:r>
              <a:rPr lang="de-DE" smtClean="0"/>
              <a:t>11 Nov. 2014</a:t>
            </a:r>
            <a:endParaRPr lang="de-DE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732588" y="6661150"/>
            <a:ext cx="1420812" cy="196850"/>
          </a:xfrm>
        </p:spPr>
        <p:txBody>
          <a:bodyPr/>
          <a:lstStyle>
            <a:lvl1pPr>
              <a:defRPr smtClean="0">
                <a:latin typeface="Arial Narrow" charset="0"/>
              </a:defRPr>
            </a:lvl1pPr>
          </a:lstStyle>
          <a:p>
            <a:pPr>
              <a:defRPr/>
            </a:pPr>
            <a:r>
              <a:rPr lang="en-US" smtClean="0"/>
              <a:t>NSS Refresher Course, Seattle,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01347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128588"/>
            <a:ext cx="1143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/>
          </p:cNvSpPr>
          <p:nvPr/>
        </p:nvSpPr>
        <p:spPr bwMode="auto">
          <a:xfrm>
            <a:off x="323850" y="6661150"/>
            <a:ext cx="14208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/>
              <a:t>Stefan Ritt</a:t>
            </a:r>
          </a:p>
        </p:txBody>
      </p:sp>
      <p:sp>
        <p:nvSpPr>
          <p:cNvPr id="8" name="Datumsplatzhalter 3"/>
          <p:cNvSpPr>
            <a:spLocks/>
          </p:cNvSpPr>
          <p:nvPr/>
        </p:nvSpPr>
        <p:spPr bwMode="auto">
          <a:xfrm>
            <a:off x="8229600" y="6661150"/>
            <a:ext cx="5905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6D14D442-142F-754B-BFC5-8308E01CDAE7}" type="slidenum">
              <a:rPr lang="en-US"/>
              <a:pPr algn="r"/>
              <a:t>‹#›</a:t>
            </a:fld>
            <a:r>
              <a:rPr lang="en-US"/>
              <a:t>/53</a:t>
            </a:r>
            <a:endParaRPr lang="de-DE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115888"/>
            <a:ext cx="5635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/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/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/>
            </a:lvl3pPr>
            <a:lvl4pPr marL="627063" indent="-179388">
              <a:spcBef>
                <a:spcPts val="0"/>
              </a:spcBef>
              <a:tabLst/>
              <a:defRPr sz="1700"/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620000" y="144001"/>
            <a:ext cx="6768424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11 Nov. 2014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NSS Refresher Course, Seattle,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319664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 Nov.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NSS Refresher Course, Seattle,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9436" y="6489049"/>
            <a:ext cx="1414564" cy="365125"/>
          </a:xfrm>
          <a:prstGeom prst="rect">
            <a:avLst/>
          </a:prstGeom>
        </p:spPr>
        <p:txBody>
          <a:bodyPr/>
          <a:lstStyle/>
          <a:p>
            <a:fld id="{5977070D-FD2C-BC4A-81D0-C9424F2077E6}" type="slidenum">
              <a:rPr lang="en-US" smtClean="0"/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4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737100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11 Nov. 2014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9300" y="6661150"/>
            <a:ext cx="1420813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NSS Refresher Course, Seattle,  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charset="0"/>
        <a:buChar char="–"/>
        <a:defRPr sz="1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png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8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38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39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4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44.emf"/><Relationship Id="rId5" Type="http://schemas.openxmlformats.org/officeDocument/2006/relationships/image" Target="../media/image37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33.emf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7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jpeg"/><Relationship Id="rId12" Type="http://schemas.openxmlformats.org/officeDocument/2006/relationships/image" Target="../media/image87.jpeg"/><Relationship Id="rId13" Type="http://schemas.openxmlformats.org/officeDocument/2006/relationships/image" Target="../media/image88.jpe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wmf"/><Relationship Id="rId8" Type="http://schemas.openxmlformats.org/officeDocument/2006/relationships/image" Target="../media/image83.wmf"/><Relationship Id="rId9" Type="http://schemas.openxmlformats.org/officeDocument/2006/relationships/image" Target="../media/image84.jpeg"/><Relationship Id="rId10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99.png"/><Relationship Id="rId5" Type="http://schemas.openxmlformats.org/officeDocument/2006/relationships/image" Target="../media/image17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eg"/><Relationship Id="rId3" Type="http://schemas.openxmlformats.org/officeDocument/2006/relationships/image" Target="../media/image1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4" Type="http://schemas.openxmlformats.org/officeDocument/2006/relationships/image" Target="../media/image122.jpeg"/><Relationship Id="rId5" Type="http://schemas.openxmlformats.org/officeDocument/2006/relationships/image" Target="../media/image123.png"/><Relationship Id="rId6" Type="http://schemas.openxmlformats.org/officeDocument/2006/relationships/image" Target="../media/image124.jpeg"/><Relationship Id="rId7" Type="http://schemas.openxmlformats.org/officeDocument/2006/relationships/image" Target="../media/image125.png"/><Relationship Id="rId8" Type="http://schemas.openxmlformats.org/officeDocument/2006/relationships/image" Target="../media/image126.jpeg"/><Relationship Id="rId9" Type="http://schemas.openxmlformats.org/officeDocument/2006/relationships/image" Target="../media/image127.png"/><Relationship Id="rId10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Relationship Id="rId3" Type="http://schemas.openxmlformats.org/officeDocument/2006/relationships/image" Target="../media/image1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jpeg"/><Relationship Id="rId5" Type="http://schemas.openxmlformats.org/officeDocument/2006/relationships/image" Target="../media/image133.jpe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emf"/><Relationship Id="rId3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4" Type="http://schemas.openxmlformats.org/officeDocument/2006/relationships/image" Target="../media/image140.jpeg"/><Relationship Id="rId5" Type="http://schemas.openxmlformats.org/officeDocument/2006/relationships/image" Target="../media/image141.png"/><Relationship Id="rId6" Type="http://schemas.openxmlformats.org/officeDocument/2006/relationships/image" Target="../media/image142.jpeg"/><Relationship Id="rId7" Type="http://schemas.openxmlformats.org/officeDocument/2006/relationships/image" Target="../media/image143.jpeg"/><Relationship Id="rId8" Type="http://schemas.openxmlformats.org/officeDocument/2006/relationships/image" Target="../media/image144.jpeg"/><Relationship Id="rId9" Type="http://schemas.openxmlformats.org/officeDocument/2006/relationships/image" Target="../media/image145.jpeg"/><Relationship Id="rId10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>
                <a:latin typeface="Arial Narrow" charset="0"/>
              </a:rPr>
              <a:t>11 Nov. 2014</a:t>
            </a:r>
            <a:endParaRPr lang="de-DE">
              <a:latin typeface="Arial Narrow" charset="0"/>
            </a:endParaRPr>
          </a:p>
        </p:txBody>
      </p:sp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>
                <a:latin typeface="Arial Narrow" charset="0"/>
              </a:rPr>
              <a:t>NSS Refresher Course, Seattle,  </a:t>
            </a:r>
            <a:endParaRPr lang="de-DE">
              <a:latin typeface="Arial Narrow" charset="0"/>
            </a:endParaRPr>
          </a:p>
        </p:txBody>
      </p:sp>
      <p:sp>
        <p:nvSpPr>
          <p:cNvPr id="6147" name="Titel 3"/>
          <p:cNvSpPr>
            <a:spLocks noGrp="1"/>
          </p:cNvSpPr>
          <p:nvPr>
            <p:ph type="ctrTitle"/>
          </p:nvPr>
        </p:nvSpPr>
        <p:spPr>
          <a:xfrm>
            <a:off x="1905000" y="4076700"/>
            <a:ext cx="6915150" cy="360363"/>
          </a:xfrm>
        </p:spPr>
        <p:txBody>
          <a:bodyPr/>
          <a:lstStyle/>
          <a:p>
            <a:r>
              <a:rPr lang="en-US" sz="2300">
                <a:latin typeface="Arial Narrow" charset="0"/>
                <a:ea typeface="ヒラギノ角ゴ Pro W3" charset="0"/>
                <a:cs typeface="Arial" charset="0"/>
              </a:rPr>
              <a:t>Paul Scherrer Institute, Switzerland</a:t>
            </a:r>
          </a:p>
        </p:txBody>
      </p:sp>
      <p:sp>
        <p:nvSpPr>
          <p:cNvPr id="6148" name="Untertitel 4"/>
          <p:cNvSpPr>
            <a:spLocks/>
          </p:cNvSpPr>
          <p:nvPr/>
        </p:nvSpPr>
        <p:spPr bwMode="auto">
          <a:xfrm>
            <a:off x="1903413" y="5157788"/>
            <a:ext cx="70104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2300" b="1" dirty="0" smtClean="0">
                <a:latin typeface="Arial Narrow" charset="0"/>
              </a:rPr>
              <a:t>Fast Wave-form Sampling Front-end Electronics</a:t>
            </a:r>
            <a:endParaRPr lang="en-US" sz="2500" b="1" dirty="0">
              <a:latin typeface="Arial Narrow" charset="0"/>
            </a:endParaRPr>
          </a:p>
        </p:txBody>
      </p:sp>
      <p:sp>
        <p:nvSpPr>
          <p:cNvPr id="6149" name="Titel 3"/>
          <p:cNvSpPr>
            <a:spLocks/>
          </p:cNvSpPr>
          <p:nvPr/>
        </p:nvSpPr>
        <p:spPr bwMode="auto">
          <a:xfrm>
            <a:off x="1903413" y="4435475"/>
            <a:ext cx="69151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2300">
                <a:latin typeface="Arial Narrow" charset="0"/>
                <a:cs typeface="Arial" charset="0"/>
              </a:rPr>
              <a:t>Stefan Ritt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ff-page Connector 63496"/>
          <p:cNvSpPr>
            <a:spLocks noChangeArrowheads="1"/>
          </p:cNvSpPr>
          <p:nvPr/>
        </p:nvSpPr>
        <p:spPr bwMode="auto">
          <a:xfrm rot="5400000">
            <a:off x="7957344" y="4364832"/>
            <a:ext cx="863600" cy="1008062"/>
          </a:xfrm>
          <a:prstGeom prst="flowChartOffpageConnector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Traditional DAQ in Particle Physics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5245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Straight Connector 3"/>
          <p:cNvCxnSpPr>
            <a:cxnSpLocks noChangeShapeType="1"/>
          </p:cNvCxnSpPr>
          <p:nvPr/>
        </p:nvCxnSpPr>
        <p:spPr bwMode="auto">
          <a:xfrm>
            <a:off x="1331913" y="537368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Oval 4"/>
          <p:cNvSpPr>
            <a:spLocks noChangeArrowheads="1"/>
          </p:cNvSpPr>
          <p:nvPr/>
        </p:nvSpPr>
        <p:spPr bwMode="auto">
          <a:xfrm>
            <a:off x="1042988" y="5229225"/>
            <a:ext cx="288925" cy="2873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5368" name="Isosceles Triangle 5"/>
          <p:cNvSpPr>
            <a:spLocks noChangeArrowheads="1"/>
          </p:cNvSpPr>
          <p:nvPr/>
        </p:nvSpPr>
        <p:spPr bwMode="auto">
          <a:xfrm rot="5400000">
            <a:off x="2087563" y="5192713"/>
            <a:ext cx="1008062" cy="7921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5369" name="Straight Connector 10"/>
          <p:cNvCxnSpPr>
            <a:cxnSpLocks noChangeShapeType="1"/>
          </p:cNvCxnSpPr>
          <p:nvPr/>
        </p:nvCxnSpPr>
        <p:spPr bwMode="auto">
          <a:xfrm>
            <a:off x="1763713" y="58769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1276350" y="1341438"/>
            <a:ext cx="631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Threshold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1042988" y="5732463"/>
            <a:ext cx="631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Threshold</a:t>
            </a:r>
          </a:p>
        </p:txBody>
      </p:sp>
      <p:cxnSp>
        <p:nvCxnSpPr>
          <p:cNvPr id="15372" name="Straight Connector 9"/>
          <p:cNvCxnSpPr>
            <a:cxnSpLocks noChangeShapeType="1"/>
          </p:cNvCxnSpPr>
          <p:nvPr/>
        </p:nvCxnSpPr>
        <p:spPr bwMode="auto">
          <a:xfrm>
            <a:off x="2268538" y="580548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12"/>
          <p:cNvCxnSpPr>
            <a:cxnSpLocks noChangeShapeType="1"/>
          </p:cNvCxnSpPr>
          <p:nvPr/>
        </p:nvCxnSpPr>
        <p:spPr bwMode="auto">
          <a:xfrm flipV="1">
            <a:off x="2411413" y="5516563"/>
            <a:ext cx="1444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Connector 18"/>
          <p:cNvCxnSpPr>
            <a:cxnSpLocks noChangeShapeType="1"/>
          </p:cNvCxnSpPr>
          <p:nvPr/>
        </p:nvCxnSpPr>
        <p:spPr bwMode="auto">
          <a:xfrm>
            <a:off x="2555875" y="55165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19"/>
          <p:cNvCxnSpPr>
            <a:cxnSpLocks noChangeShapeType="1"/>
          </p:cNvCxnSpPr>
          <p:nvPr/>
        </p:nvCxnSpPr>
        <p:spPr bwMode="auto">
          <a:xfrm>
            <a:off x="2411413" y="56610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20"/>
          <p:cNvCxnSpPr>
            <a:cxnSpLocks noChangeShapeType="1"/>
          </p:cNvCxnSpPr>
          <p:nvPr/>
        </p:nvCxnSpPr>
        <p:spPr bwMode="auto">
          <a:xfrm>
            <a:off x="2987675" y="5589588"/>
            <a:ext cx="1223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Connector 22"/>
          <p:cNvCxnSpPr>
            <a:cxnSpLocks noChangeShapeType="1"/>
          </p:cNvCxnSpPr>
          <p:nvPr/>
        </p:nvCxnSpPr>
        <p:spPr bwMode="auto">
          <a:xfrm>
            <a:off x="1763713" y="4724400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Straight Connector 24"/>
          <p:cNvCxnSpPr>
            <a:cxnSpLocks noChangeShapeType="1"/>
          </p:cNvCxnSpPr>
          <p:nvPr/>
        </p:nvCxnSpPr>
        <p:spPr bwMode="auto">
          <a:xfrm flipV="1">
            <a:off x="1763713" y="472440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Oval 27"/>
          <p:cNvSpPr>
            <a:spLocks noChangeArrowheads="1"/>
          </p:cNvSpPr>
          <p:nvPr/>
        </p:nvSpPr>
        <p:spPr bwMode="auto">
          <a:xfrm>
            <a:off x="3563938" y="4652963"/>
            <a:ext cx="144462" cy="1444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5380" name="Straight Connector 28"/>
          <p:cNvCxnSpPr>
            <a:cxnSpLocks noChangeShapeType="1"/>
          </p:cNvCxnSpPr>
          <p:nvPr/>
        </p:nvCxnSpPr>
        <p:spPr bwMode="auto">
          <a:xfrm>
            <a:off x="3059113" y="4724400"/>
            <a:ext cx="5048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2987675" y="4652963"/>
            <a:ext cx="144463" cy="14446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5382" name="Straight Connector 31"/>
          <p:cNvCxnSpPr>
            <a:cxnSpLocks noChangeShapeType="1"/>
          </p:cNvCxnSpPr>
          <p:nvPr/>
        </p:nvCxnSpPr>
        <p:spPr bwMode="auto">
          <a:xfrm flipV="1">
            <a:off x="3348038" y="4868863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3" name="Straight Connector 33"/>
          <p:cNvCxnSpPr>
            <a:cxnSpLocks noChangeShapeType="1"/>
          </p:cNvCxnSpPr>
          <p:nvPr/>
        </p:nvCxnSpPr>
        <p:spPr bwMode="auto">
          <a:xfrm>
            <a:off x="3708400" y="4724400"/>
            <a:ext cx="2592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4211638" y="5157788"/>
            <a:ext cx="1008062" cy="86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5385" name="TextBox 29"/>
          <p:cNvSpPr txBox="1">
            <a:spLocks noChangeArrowheads="1"/>
          </p:cNvSpPr>
          <p:nvPr/>
        </p:nvSpPr>
        <p:spPr bwMode="auto">
          <a:xfrm>
            <a:off x="4154488" y="5157788"/>
            <a:ext cx="1138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400"/>
              <a:t>TDC</a:t>
            </a:r>
          </a:p>
          <a:p>
            <a:pPr algn="ctr"/>
            <a:r>
              <a:rPr lang="en-US" sz="2400"/>
              <a:t>(Clock)</a:t>
            </a:r>
          </a:p>
        </p:txBody>
      </p:sp>
      <p:sp>
        <p:nvSpPr>
          <p:cNvPr id="15386" name="Isosceles Triangle 36"/>
          <p:cNvSpPr>
            <a:spLocks noChangeArrowheads="1"/>
          </p:cNvSpPr>
          <p:nvPr/>
        </p:nvSpPr>
        <p:spPr bwMode="auto">
          <a:xfrm rot="5400000">
            <a:off x="6192837" y="4473576"/>
            <a:ext cx="1008063" cy="7921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5387" name="Straight Connector 38"/>
          <p:cNvCxnSpPr>
            <a:cxnSpLocks noChangeShapeType="1"/>
          </p:cNvCxnSpPr>
          <p:nvPr/>
        </p:nvCxnSpPr>
        <p:spPr bwMode="auto">
          <a:xfrm>
            <a:off x="5940425" y="5661025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8" name="Straight Connector 39"/>
          <p:cNvCxnSpPr>
            <a:cxnSpLocks noChangeShapeType="1"/>
          </p:cNvCxnSpPr>
          <p:nvPr/>
        </p:nvCxnSpPr>
        <p:spPr bwMode="auto">
          <a:xfrm flipV="1">
            <a:off x="5940425" y="50847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Straight Connector 42"/>
          <p:cNvCxnSpPr>
            <a:cxnSpLocks noChangeShapeType="1"/>
          </p:cNvCxnSpPr>
          <p:nvPr/>
        </p:nvCxnSpPr>
        <p:spPr bwMode="auto">
          <a:xfrm flipV="1">
            <a:off x="7451725" y="4868863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Straight Connector 44"/>
          <p:cNvCxnSpPr>
            <a:cxnSpLocks noChangeShapeType="1"/>
          </p:cNvCxnSpPr>
          <p:nvPr/>
        </p:nvCxnSpPr>
        <p:spPr bwMode="auto">
          <a:xfrm>
            <a:off x="5940425" y="5084763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Straight Connector 47"/>
          <p:cNvCxnSpPr>
            <a:cxnSpLocks noChangeShapeType="1"/>
          </p:cNvCxnSpPr>
          <p:nvPr/>
        </p:nvCxnSpPr>
        <p:spPr bwMode="auto">
          <a:xfrm>
            <a:off x="7092950" y="486886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2" name="TextBox 43"/>
          <p:cNvSpPr txBox="1">
            <a:spLocks noChangeArrowheads="1"/>
          </p:cNvSpPr>
          <p:nvPr/>
        </p:nvSpPr>
        <p:spPr bwMode="auto">
          <a:xfrm>
            <a:off x="6300788" y="4581525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+</a:t>
            </a:r>
          </a:p>
        </p:txBody>
      </p:sp>
      <p:sp>
        <p:nvSpPr>
          <p:cNvPr id="15393" name="TextBox 50"/>
          <p:cNvSpPr txBox="1">
            <a:spLocks noChangeArrowheads="1"/>
          </p:cNvSpPr>
          <p:nvPr/>
        </p:nvSpPr>
        <p:spPr bwMode="auto">
          <a:xfrm>
            <a:off x="6300788" y="4868863"/>
            <a:ext cx="29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/>
              <a:t>-</a:t>
            </a:r>
          </a:p>
        </p:txBody>
      </p:sp>
      <p:cxnSp>
        <p:nvCxnSpPr>
          <p:cNvPr id="15394" name="Straight Connector 52"/>
          <p:cNvCxnSpPr>
            <a:cxnSpLocks noChangeShapeType="1"/>
          </p:cNvCxnSpPr>
          <p:nvPr/>
        </p:nvCxnSpPr>
        <p:spPr bwMode="auto">
          <a:xfrm flipV="1">
            <a:off x="5940425" y="3933825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5" name="Straight Connector 53"/>
          <p:cNvCxnSpPr>
            <a:cxnSpLocks noChangeShapeType="1"/>
          </p:cNvCxnSpPr>
          <p:nvPr/>
        </p:nvCxnSpPr>
        <p:spPr bwMode="auto">
          <a:xfrm flipV="1">
            <a:off x="7308850" y="3933825"/>
            <a:ext cx="0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6" name="Straight Connector 57"/>
          <p:cNvCxnSpPr>
            <a:cxnSpLocks noChangeShapeType="1"/>
          </p:cNvCxnSpPr>
          <p:nvPr/>
        </p:nvCxnSpPr>
        <p:spPr bwMode="auto">
          <a:xfrm>
            <a:off x="5940425" y="39338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7" name="Straight Connector 59"/>
          <p:cNvCxnSpPr>
            <a:cxnSpLocks noChangeShapeType="1"/>
          </p:cNvCxnSpPr>
          <p:nvPr/>
        </p:nvCxnSpPr>
        <p:spPr bwMode="auto">
          <a:xfrm>
            <a:off x="6732588" y="393382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8" name="Straight Connector 60"/>
          <p:cNvCxnSpPr>
            <a:cxnSpLocks noChangeShapeType="1"/>
          </p:cNvCxnSpPr>
          <p:nvPr/>
        </p:nvCxnSpPr>
        <p:spPr bwMode="auto">
          <a:xfrm flipV="1">
            <a:off x="6588125" y="36449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Connector 62"/>
          <p:cNvCxnSpPr>
            <a:cxnSpLocks noChangeShapeType="1"/>
          </p:cNvCxnSpPr>
          <p:nvPr/>
        </p:nvCxnSpPr>
        <p:spPr bwMode="auto">
          <a:xfrm flipV="1">
            <a:off x="6732588" y="36449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0" name="TextBox 70"/>
          <p:cNvSpPr txBox="1">
            <a:spLocks noChangeArrowheads="1"/>
          </p:cNvSpPr>
          <p:nvPr/>
        </p:nvSpPr>
        <p:spPr bwMode="auto">
          <a:xfrm>
            <a:off x="7943850" y="4437063"/>
            <a:ext cx="99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400"/>
              <a:t>ADC</a:t>
            </a:r>
          </a:p>
          <a:p>
            <a:pPr algn="ctr"/>
            <a:r>
              <a:rPr lang="en-US" sz="2400"/>
              <a:t>~MHz</a:t>
            </a:r>
          </a:p>
        </p:txBody>
      </p:sp>
      <p:cxnSp>
        <p:nvCxnSpPr>
          <p:cNvPr id="15401" name="Straight Arrow Connector 63494"/>
          <p:cNvCxnSpPr>
            <a:cxnSpLocks noChangeShapeType="1"/>
            <a:endCxn id="15384" idx="0"/>
          </p:cNvCxnSpPr>
          <p:nvPr/>
        </p:nvCxnSpPr>
        <p:spPr bwMode="auto">
          <a:xfrm>
            <a:off x="2916238" y="3573463"/>
            <a:ext cx="1800225" cy="15843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2" name="Straight Arrow Connector 73"/>
          <p:cNvCxnSpPr>
            <a:cxnSpLocks noChangeShapeType="1"/>
          </p:cNvCxnSpPr>
          <p:nvPr/>
        </p:nvCxnSpPr>
        <p:spPr bwMode="auto">
          <a:xfrm>
            <a:off x="3924300" y="2133600"/>
            <a:ext cx="2592388" cy="16557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Signal discrimination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cxnSp>
        <p:nvCxnSpPr>
          <p:cNvPr id="16388" name="Straight Connector 3"/>
          <p:cNvCxnSpPr>
            <a:cxnSpLocks noChangeShapeType="1"/>
          </p:cNvCxnSpPr>
          <p:nvPr/>
        </p:nvCxnSpPr>
        <p:spPr bwMode="auto">
          <a:xfrm>
            <a:off x="900113" y="19891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755650" y="1916113"/>
            <a:ext cx="144463" cy="1444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6390" name="Isosceles Triangle 5"/>
          <p:cNvSpPr>
            <a:spLocks noChangeArrowheads="1"/>
          </p:cNvSpPr>
          <p:nvPr/>
        </p:nvSpPr>
        <p:spPr bwMode="auto">
          <a:xfrm rot="5400000">
            <a:off x="1223963" y="1808163"/>
            <a:ext cx="1008062" cy="7921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6391" name="Straight Connector 10"/>
          <p:cNvCxnSpPr>
            <a:cxnSpLocks noChangeShapeType="1"/>
          </p:cNvCxnSpPr>
          <p:nvPr/>
        </p:nvCxnSpPr>
        <p:spPr bwMode="auto">
          <a:xfrm>
            <a:off x="900113" y="24923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Connector 20"/>
          <p:cNvCxnSpPr>
            <a:cxnSpLocks noChangeShapeType="1"/>
          </p:cNvCxnSpPr>
          <p:nvPr/>
        </p:nvCxnSpPr>
        <p:spPr bwMode="auto">
          <a:xfrm flipV="1">
            <a:off x="2124075" y="22050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95288" y="2133600"/>
            <a:ext cx="979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Threshold</a:t>
            </a:r>
          </a:p>
        </p:txBody>
      </p:sp>
      <p:sp>
        <p:nvSpPr>
          <p:cNvPr id="16394" name="Oval 4"/>
          <p:cNvSpPr>
            <a:spLocks noChangeArrowheads="1"/>
          </p:cNvSpPr>
          <p:nvPr/>
        </p:nvSpPr>
        <p:spPr bwMode="auto">
          <a:xfrm>
            <a:off x="2555875" y="2133600"/>
            <a:ext cx="144463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611188" y="1125538"/>
            <a:ext cx="206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Single Threshold</a:t>
            </a:r>
          </a:p>
        </p:txBody>
      </p:sp>
      <p:pic>
        <p:nvPicPr>
          <p:cNvPr id="16396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22"/>
          <a:stretch>
            <a:fillRect/>
          </a:stretch>
        </p:blipFill>
        <p:spPr bwMode="auto">
          <a:xfrm>
            <a:off x="361950" y="4508500"/>
            <a:ext cx="2338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7" name="Straight Arrow Connector 22"/>
          <p:cNvCxnSpPr>
            <a:cxnSpLocks noChangeShapeType="1"/>
          </p:cNvCxnSpPr>
          <p:nvPr/>
        </p:nvCxnSpPr>
        <p:spPr bwMode="auto">
          <a:xfrm flipV="1">
            <a:off x="385763" y="4651375"/>
            <a:ext cx="3937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Arrow Connector 23"/>
          <p:cNvCxnSpPr>
            <a:cxnSpLocks noChangeShapeType="1"/>
          </p:cNvCxnSpPr>
          <p:nvPr/>
        </p:nvCxnSpPr>
        <p:spPr bwMode="auto">
          <a:xfrm flipH="1">
            <a:off x="842963" y="4652963"/>
            <a:ext cx="3603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Box 26"/>
          <p:cNvSpPr txBox="1">
            <a:spLocks noChangeArrowheads="1"/>
          </p:cNvSpPr>
          <p:nvPr/>
        </p:nvSpPr>
        <p:spPr bwMode="auto">
          <a:xfrm>
            <a:off x="385763" y="4076700"/>
            <a:ext cx="117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“Time-Walk”</a:t>
            </a:r>
          </a:p>
        </p:txBody>
      </p:sp>
      <p:cxnSp>
        <p:nvCxnSpPr>
          <p:cNvPr id="16400" name="Straight Connector 29"/>
          <p:cNvCxnSpPr>
            <a:cxnSpLocks noChangeShapeType="1"/>
          </p:cNvCxnSpPr>
          <p:nvPr/>
        </p:nvCxnSpPr>
        <p:spPr bwMode="auto">
          <a:xfrm flipH="1">
            <a:off x="1547813" y="2133600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Connector 30"/>
          <p:cNvCxnSpPr>
            <a:cxnSpLocks noChangeShapeType="1"/>
          </p:cNvCxnSpPr>
          <p:nvPr/>
        </p:nvCxnSpPr>
        <p:spPr bwMode="auto">
          <a:xfrm>
            <a:off x="1403350" y="24209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Connector 33"/>
          <p:cNvCxnSpPr>
            <a:cxnSpLocks noChangeShapeType="1"/>
          </p:cNvCxnSpPr>
          <p:nvPr/>
        </p:nvCxnSpPr>
        <p:spPr bwMode="auto">
          <a:xfrm>
            <a:off x="1692275" y="21336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Connector 34"/>
          <p:cNvCxnSpPr>
            <a:cxnSpLocks noChangeShapeType="1"/>
          </p:cNvCxnSpPr>
          <p:nvPr/>
        </p:nvCxnSpPr>
        <p:spPr bwMode="auto">
          <a:xfrm>
            <a:off x="1547813" y="22764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03575" y="1125538"/>
            <a:ext cx="2519363" cy="5256212"/>
            <a:chOff x="3203575" y="1125538"/>
            <a:chExt cx="2519363" cy="5256212"/>
          </a:xfrm>
        </p:grpSpPr>
        <p:sp>
          <p:nvSpPr>
            <p:cNvPr id="16445" name="TextBox 27"/>
            <p:cNvSpPr txBox="1">
              <a:spLocks noChangeArrowheads="1"/>
            </p:cNvSpPr>
            <p:nvPr/>
          </p:nvSpPr>
          <p:spPr bwMode="auto">
            <a:xfrm>
              <a:off x="3348038" y="1125538"/>
              <a:ext cx="23749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/>
                <a:t>Multiple Thresholds</a:t>
              </a:r>
            </a:p>
          </p:txBody>
        </p:sp>
        <p:sp>
          <p:nvSpPr>
            <p:cNvPr id="16446" name="Isosceles Triangle 5"/>
            <p:cNvSpPr>
              <a:spLocks noChangeArrowheads="1"/>
            </p:cNvSpPr>
            <p:nvPr/>
          </p:nvSpPr>
          <p:spPr bwMode="auto">
            <a:xfrm rot="5400000">
              <a:off x="4283869" y="1772444"/>
              <a:ext cx="576262" cy="431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6447" name="Straight Connector 3"/>
            <p:cNvCxnSpPr>
              <a:cxnSpLocks noChangeShapeType="1"/>
            </p:cNvCxnSpPr>
            <p:nvPr/>
          </p:nvCxnSpPr>
          <p:spPr bwMode="auto">
            <a:xfrm>
              <a:off x="3924300" y="1844675"/>
              <a:ext cx="431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48" name="Oval 4"/>
            <p:cNvSpPr>
              <a:spLocks noChangeArrowheads="1"/>
            </p:cNvSpPr>
            <p:nvPr/>
          </p:nvSpPr>
          <p:spPr bwMode="auto">
            <a:xfrm>
              <a:off x="3779838" y="1773238"/>
              <a:ext cx="144462" cy="1428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6449" name="Straight Connector 20"/>
            <p:cNvCxnSpPr>
              <a:cxnSpLocks noChangeShapeType="1"/>
            </p:cNvCxnSpPr>
            <p:nvPr/>
          </p:nvCxnSpPr>
          <p:spPr bwMode="auto">
            <a:xfrm flipV="1">
              <a:off x="4787900" y="198913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0" name="Oval 4"/>
            <p:cNvSpPr>
              <a:spLocks noChangeArrowheads="1"/>
            </p:cNvSpPr>
            <p:nvPr/>
          </p:nvSpPr>
          <p:spPr bwMode="auto">
            <a:xfrm>
              <a:off x="5219700" y="1916113"/>
              <a:ext cx="144463" cy="1444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16451" name="Isosceles Triangle 5"/>
            <p:cNvSpPr>
              <a:spLocks noChangeArrowheads="1"/>
            </p:cNvSpPr>
            <p:nvPr/>
          </p:nvSpPr>
          <p:spPr bwMode="auto">
            <a:xfrm rot="5400000">
              <a:off x="4284662" y="2420938"/>
              <a:ext cx="574675" cy="431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6452" name="Straight Connector 3"/>
            <p:cNvCxnSpPr>
              <a:cxnSpLocks noChangeShapeType="1"/>
            </p:cNvCxnSpPr>
            <p:nvPr/>
          </p:nvCxnSpPr>
          <p:spPr bwMode="auto">
            <a:xfrm>
              <a:off x="3995738" y="2492375"/>
              <a:ext cx="36036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3" name="Straight Connector 20"/>
            <p:cNvCxnSpPr>
              <a:cxnSpLocks noChangeShapeType="1"/>
            </p:cNvCxnSpPr>
            <p:nvPr/>
          </p:nvCxnSpPr>
          <p:spPr bwMode="auto">
            <a:xfrm flipV="1">
              <a:off x="4787900" y="2636838"/>
              <a:ext cx="4318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4" name="Oval 4"/>
            <p:cNvSpPr>
              <a:spLocks noChangeArrowheads="1"/>
            </p:cNvSpPr>
            <p:nvPr/>
          </p:nvSpPr>
          <p:spPr bwMode="auto">
            <a:xfrm>
              <a:off x="5219700" y="2565400"/>
              <a:ext cx="144463" cy="1428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16455" name="Isosceles Triangle 5"/>
            <p:cNvSpPr>
              <a:spLocks noChangeArrowheads="1"/>
            </p:cNvSpPr>
            <p:nvPr/>
          </p:nvSpPr>
          <p:spPr bwMode="auto">
            <a:xfrm rot="5400000">
              <a:off x="4283868" y="3069432"/>
              <a:ext cx="576263" cy="431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6456" name="Straight Connector 3"/>
            <p:cNvCxnSpPr>
              <a:cxnSpLocks noChangeShapeType="1"/>
            </p:cNvCxnSpPr>
            <p:nvPr/>
          </p:nvCxnSpPr>
          <p:spPr bwMode="auto">
            <a:xfrm>
              <a:off x="3995738" y="3141663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57" name="Straight Connector 20"/>
            <p:cNvCxnSpPr>
              <a:cxnSpLocks noChangeShapeType="1"/>
            </p:cNvCxnSpPr>
            <p:nvPr/>
          </p:nvCxnSpPr>
          <p:spPr bwMode="auto">
            <a:xfrm flipV="1">
              <a:off x="4787900" y="3284538"/>
              <a:ext cx="4318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58" name="Oval 4"/>
            <p:cNvSpPr>
              <a:spLocks noChangeArrowheads="1"/>
            </p:cNvSpPr>
            <p:nvPr/>
          </p:nvSpPr>
          <p:spPr bwMode="auto">
            <a:xfrm>
              <a:off x="5219700" y="3213100"/>
              <a:ext cx="144463" cy="1444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6459" name="Straight Connector 3"/>
            <p:cNvCxnSpPr>
              <a:cxnSpLocks noChangeShapeType="1"/>
            </p:cNvCxnSpPr>
            <p:nvPr/>
          </p:nvCxnSpPr>
          <p:spPr bwMode="auto">
            <a:xfrm>
              <a:off x="3995738" y="1844675"/>
              <a:ext cx="0" cy="1296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460" name="Picture 5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7310"/>
            <a:stretch>
              <a:fillRect/>
            </a:stretch>
          </p:blipFill>
          <p:spPr bwMode="auto">
            <a:xfrm>
              <a:off x="3348038" y="4508500"/>
              <a:ext cx="2312987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61" name="Straight Connector 10"/>
            <p:cNvCxnSpPr>
              <a:cxnSpLocks noChangeShapeType="1"/>
            </p:cNvCxnSpPr>
            <p:nvPr/>
          </p:nvCxnSpPr>
          <p:spPr bwMode="auto">
            <a:xfrm>
              <a:off x="3635375" y="2133600"/>
              <a:ext cx="720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2" name="Straight Connector 10"/>
            <p:cNvCxnSpPr>
              <a:cxnSpLocks noChangeShapeType="1"/>
            </p:cNvCxnSpPr>
            <p:nvPr/>
          </p:nvCxnSpPr>
          <p:spPr bwMode="auto">
            <a:xfrm>
              <a:off x="3635375" y="2781300"/>
              <a:ext cx="720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3" name="Straight Connector 10"/>
            <p:cNvCxnSpPr>
              <a:cxnSpLocks noChangeShapeType="1"/>
            </p:cNvCxnSpPr>
            <p:nvPr/>
          </p:nvCxnSpPr>
          <p:spPr bwMode="auto">
            <a:xfrm>
              <a:off x="3635375" y="3429000"/>
              <a:ext cx="720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64" name="TextBox 60"/>
            <p:cNvSpPr txBox="1">
              <a:spLocks noChangeArrowheads="1"/>
            </p:cNvSpPr>
            <p:nvPr/>
          </p:nvSpPr>
          <p:spPr bwMode="auto">
            <a:xfrm>
              <a:off x="3203575" y="1916113"/>
              <a:ext cx="4175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/>
                <a:t>T1</a:t>
              </a:r>
            </a:p>
          </p:txBody>
        </p:sp>
        <p:sp>
          <p:nvSpPr>
            <p:cNvPr id="16465" name="TextBox 61"/>
            <p:cNvSpPr txBox="1">
              <a:spLocks noChangeArrowheads="1"/>
            </p:cNvSpPr>
            <p:nvPr/>
          </p:nvSpPr>
          <p:spPr bwMode="auto">
            <a:xfrm>
              <a:off x="3203575" y="2565400"/>
              <a:ext cx="4175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/>
                <a:t>T2</a:t>
              </a:r>
            </a:p>
          </p:txBody>
        </p:sp>
        <p:sp>
          <p:nvSpPr>
            <p:cNvPr id="16466" name="TextBox 62"/>
            <p:cNvSpPr txBox="1">
              <a:spLocks noChangeArrowheads="1"/>
            </p:cNvSpPr>
            <p:nvPr/>
          </p:nvSpPr>
          <p:spPr bwMode="auto">
            <a:xfrm>
              <a:off x="3203575" y="3213100"/>
              <a:ext cx="4175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/>
                <a:t>T3</a:t>
              </a:r>
            </a:p>
          </p:txBody>
        </p:sp>
        <p:sp>
          <p:nvSpPr>
            <p:cNvPr id="16467" name="TextBox 63"/>
            <p:cNvSpPr txBox="1">
              <a:spLocks noChangeArrowheads="1"/>
            </p:cNvSpPr>
            <p:nvPr/>
          </p:nvSpPr>
          <p:spPr bwMode="auto">
            <a:xfrm>
              <a:off x="5235575" y="4962525"/>
              <a:ext cx="4159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/>
                <a:t>T1</a:t>
              </a:r>
            </a:p>
          </p:txBody>
        </p:sp>
        <p:sp>
          <p:nvSpPr>
            <p:cNvPr id="16468" name="TextBox 64"/>
            <p:cNvSpPr txBox="1">
              <a:spLocks noChangeArrowheads="1"/>
            </p:cNvSpPr>
            <p:nvPr/>
          </p:nvSpPr>
          <p:spPr bwMode="auto">
            <a:xfrm>
              <a:off x="5219700" y="5229225"/>
              <a:ext cx="4175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/>
                <a:t>T2</a:t>
              </a:r>
            </a:p>
          </p:txBody>
        </p:sp>
        <p:sp>
          <p:nvSpPr>
            <p:cNvPr id="16469" name="TextBox 65"/>
            <p:cNvSpPr txBox="1">
              <a:spLocks noChangeArrowheads="1"/>
            </p:cNvSpPr>
            <p:nvPr/>
          </p:nvSpPr>
          <p:spPr bwMode="auto">
            <a:xfrm>
              <a:off x="5219700" y="5589588"/>
              <a:ext cx="4175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/>
                <a:t>T3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67400" y="1125538"/>
            <a:ext cx="3194050" cy="5432425"/>
            <a:chOff x="5867400" y="1125538"/>
            <a:chExt cx="3194050" cy="5432425"/>
          </a:xfrm>
        </p:grpSpPr>
        <p:sp>
          <p:nvSpPr>
            <p:cNvPr id="16406" name="TextBox 107"/>
            <p:cNvSpPr txBox="1">
              <a:spLocks noChangeArrowheads="1"/>
            </p:cNvSpPr>
            <p:nvPr/>
          </p:nvSpPr>
          <p:spPr bwMode="auto">
            <a:xfrm>
              <a:off x="6221413" y="1700213"/>
              <a:ext cx="1158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Inverter &amp; Attenuator</a:t>
              </a:r>
            </a:p>
          </p:txBody>
        </p:sp>
        <p:grpSp>
          <p:nvGrpSpPr>
            <p:cNvPr id="16407" name="Group 1"/>
            <p:cNvGrpSpPr>
              <a:grpSpLocks/>
            </p:cNvGrpSpPr>
            <p:nvPr/>
          </p:nvGrpSpPr>
          <p:grpSpPr bwMode="auto">
            <a:xfrm>
              <a:off x="5867400" y="1989138"/>
              <a:ext cx="3194050" cy="4568825"/>
              <a:chOff x="5867400" y="1989138"/>
              <a:chExt cx="3194050" cy="4568825"/>
            </a:xfrm>
          </p:grpSpPr>
          <p:pic>
            <p:nvPicPr>
              <p:cNvPr id="16409" name="Picture 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763" y="4292600"/>
                <a:ext cx="2833687" cy="2265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0" name="Isosceles Triangle 5"/>
              <p:cNvSpPr>
                <a:spLocks noChangeArrowheads="1"/>
              </p:cNvSpPr>
              <p:nvPr/>
            </p:nvSpPr>
            <p:spPr bwMode="auto">
              <a:xfrm rot="5400000">
                <a:off x="6228557" y="2061369"/>
                <a:ext cx="576262" cy="43180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Times" charset="0"/>
                </a:endParaRPr>
              </a:p>
            </p:txBody>
          </p:sp>
          <p:cxnSp>
            <p:nvCxnSpPr>
              <p:cNvPr id="16411" name="Straight Connector 3"/>
              <p:cNvCxnSpPr>
                <a:cxnSpLocks noChangeShapeType="1"/>
                <a:endCxn id="16410" idx="3"/>
              </p:cNvCxnSpPr>
              <p:nvPr/>
            </p:nvCxnSpPr>
            <p:spPr bwMode="auto">
              <a:xfrm>
                <a:off x="6011863" y="2276475"/>
                <a:ext cx="288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12" name="Oval 4"/>
              <p:cNvSpPr>
                <a:spLocks noChangeArrowheads="1"/>
              </p:cNvSpPr>
              <p:nvPr/>
            </p:nvSpPr>
            <p:spPr bwMode="auto">
              <a:xfrm>
                <a:off x="5867400" y="2205038"/>
                <a:ext cx="144463" cy="14446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Times" charset="0"/>
                </a:endParaRPr>
              </a:p>
            </p:txBody>
          </p:sp>
          <p:cxnSp>
            <p:nvCxnSpPr>
              <p:cNvPr id="16413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6156325" y="2276475"/>
                <a:ext cx="0" cy="7921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4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6156325" y="3068638"/>
                <a:ext cx="360363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6415" name="Picture 7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688" y="2805113"/>
                <a:ext cx="576262" cy="53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416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7092950" y="3068638"/>
                <a:ext cx="2873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17" name="Oval 4"/>
              <p:cNvSpPr>
                <a:spLocks noChangeArrowheads="1"/>
              </p:cNvSpPr>
              <p:nvPr/>
            </p:nvSpPr>
            <p:spPr bwMode="auto">
              <a:xfrm>
                <a:off x="6680200" y="2227263"/>
                <a:ext cx="101600" cy="1016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" charset="0"/>
                </a:endParaRPr>
              </a:p>
            </p:txBody>
          </p:sp>
          <p:cxnSp>
            <p:nvCxnSpPr>
              <p:cNvPr id="16418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6732588" y="2276475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19" name="Isosceles Triangle 5"/>
              <p:cNvSpPr>
                <a:spLocks noChangeArrowheads="1"/>
              </p:cNvSpPr>
              <p:nvPr/>
            </p:nvSpPr>
            <p:spPr bwMode="auto">
              <a:xfrm rot="5400000">
                <a:off x="7452519" y="2348707"/>
                <a:ext cx="863600" cy="57626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Times" charset="0"/>
                </a:endParaRPr>
              </a:p>
            </p:txBody>
          </p:sp>
          <p:cxnSp>
            <p:nvCxnSpPr>
              <p:cNvPr id="16420" name="Straight Connector 3"/>
              <p:cNvCxnSpPr>
                <a:cxnSpLocks noChangeShapeType="1"/>
              </p:cNvCxnSpPr>
              <p:nvPr/>
            </p:nvCxnSpPr>
            <p:spPr bwMode="auto">
              <a:xfrm flipV="1">
                <a:off x="7380288" y="2276475"/>
                <a:ext cx="0" cy="215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1" name="Straight Connector 3"/>
              <p:cNvCxnSpPr>
                <a:cxnSpLocks noChangeShapeType="1"/>
              </p:cNvCxnSpPr>
              <p:nvPr/>
            </p:nvCxnSpPr>
            <p:spPr bwMode="auto">
              <a:xfrm flipV="1">
                <a:off x="7380288" y="2852738"/>
                <a:ext cx="0" cy="215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2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7380288" y="2852738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3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7380288" y="2492375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24" name="TextBox 86"/>
              <p:cNvSpPr txBox="1">
                <a:spLocks noChangeArrowheads="1"/>
              </p:cNvSpPr>
              <p:nvPr/>
            </p:nvSpPr>
            <p:spPr bwMode="auto">
              <a:xfrm>
                <a:off x="7581900" y="2308225"/>
                <a:ext cx="427038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 sz="3200">
                    <a:latin typeface="Symbol" charset="0"/>
                    <a:cs typeface="Symbol" charset="0"/>
                  </a:rPr>
                  <a:t>S</a:t>
                </a:r>
              </a:p>
            </p:txBody>
          </p:sp>
          <p:cxnSp>
            <p:nvCxnSpPr>
              <p:cNvPr id="16425" name="Straight Connector 20"/>
              <p:cNvCxnSpPr>
                <a:cxnSpLocks noChangeShapeType="1"/>
              </p:cNvCxnSpPr>
              <p:nvPr/>
            </p:nvCxnSpPr>
            <p:spPr bwMode="auto">
              <a:xfrm flipV="1">
                <a:off x="8172450" y="2636838"/>
                <a:ext cx="215900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6" name="Straight Connector 94"/>
              <p:cNvCxnSpPr>
                <a:cxnSpLocks noChangeShapeType="1"/>
                <a:stCxn id="16412" idx="4"/>
              </p:cNvCxnSpPr>
              <p:nvPr/>
            </p:nvCxnSpPr>
            <p:spPr bwMode="auto">
              <a:xfrm>
                <a:off x="5940425" y="2349500"/>
                <a:ext cx="828675" cy="2644775"/>
              </a:xfrm>
              <a:prstGeom prst="line">
                <a:avLst/>
              </a:prstGeom>
              <a:noFill/>
              <a:ln w="9525">
                <a:solidFill>
                  <a:srgbClr val="E0696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7" name="Straight Connector 95"/>
              <p:cNvCxnSpPr>
                <a:cxnSpLocks noChangeShapeType="1"/>
              </p:cNvCxnSpPr>
              <p:nvPr/>
            </p:nvCxnSpPr>
            <p:spPr bwMode="auto">
              <a:xfrm flipH="1">
                <a:off x="7219950" y="3068638"/>
                <a:ext cx="88900" cy="1798637"/>
              </a:xfrm>
              <a:prstGeom prst="line">
                <a:avLst/>
              </a:prstGeom>
              <a:noFill/>
              <a:ln w="9525">
                <a:solidFill>
                  <a:srgbClr val="96B5D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8" name="Straight Connector 99"/>
              <p:cNvCxnSpPr>
                <a:cxnSpLocks noChangeShapeType="1"/>
              </p:cNvCxnSpPr>
              <p:nvPr/>
            </p:nvCxnSpPr>
            <p:spPr bwMode="auto">
              <a:xfrm flipH="1">
                <a:off x="7056438" y="2276475"/>
                <a:ext cx="252412" cy="3960813"/>
              </a:xfrm>
              <a:prstGeom prst="line">
                <a:avLst/>
              </a:prstGeom>
              <a:noFill/>
              <a:ln w="9525">
                <a:solidFill>
                  <a:srgbClr val="6DB56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9" name="Straight Connector 104"/>
              <p:cNvCxnSpPr>
                <a:cxnSpLocks noChangeShapeType="1"/>
              </p:cNvCxnSpPr>
              <p:nvPr/>
            </p:nvCxnSpPr>
            <p:spPr bwMode="auto">
              <a:xfrm flipH="1">
                <a:off x="7394575" y="2636838"/>
                <a:ext cx="849313" cy="2805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30" name="TextBox 108"/>
              <p:cNvSpPr txBox="1">
                <a:spLocks noChangeArrowheads="1"/>
              </p:cNvSpPr>
              <p:nvPr/>
            </p:nvSpPr>
            <p:spPr bwMode="auto">
              <a:xfrm>
                <a:off x="6578600" y="3357563"/>
                <a:ext cx="441325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/>
                  <a:t>Delay</a:t>
                </a:r>
              </a:p>
            </p:txBody>
          </p:sp>
          <p:sp>
            <p:nvSpPr>
              <p:cNvPr id="16431" name="TextBox 109"/>
              <p:cNvSpPr txBox="1">
                <a:spLocks noChangeArrowheads="1"/>
              </p:cNvSpPr>
              <p:nvPr/>
            </p:nvSpPr>
            <p:spPr bwMode="auto">
              <a:xfrm>
                <a:off x="7586663" y="3068638"/>
                <a:ext cx="454025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/>
                  <a:t>Adder</a:t>
                </a:r>
              </a:p>
            </p:txBody>
          </p:sp>
          <p:cxnSp>
            <p:nvCxnSpPr>
              <p:cNvPr id="16432" name="Straight Connector 111"/>
              <p:cNvCxnSpPr>
                <a:cxnSpLocks noChangeShapeType="1"/>
              </p:cNvCxnSpPr>
              <p:nvPr/>
            </p:nvCxnSpPr>
            <p:spPr bwMode="auto">
              <a:xfrm>
                <a:off x="6272213" y="5965825"/>
                <a:ext cx="2735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33" name="Straight Connector 112"/>
              <p:cNvCxnSpPr>
                <a:cxnSpLocks noChangeShapeType="1"/>
              </p:cNvCxnSpPr>
              <p:nvPr/>
            </p:nvCxnSpPr>
            <p:spPr bwMode="auto">
              <a:xfrm>
                <a:off x="6908800" y="4365625"/>
                <a:ext cx="0" cy="210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34" name="Isosceles Triangle 5"/>
              <p:cNvSpPr>
                <a:spLocks noChangeArrowheads="1"/>
              </p:cNvSpPr>
              <p:nvPr/>
            </p:nvSpPr>
            <p:spPr bwMode="auto">
              <a:xfrm rot="5400000">
                <a:off x="8316118" y="2564607"/>
                <a:ext cx="576263" cy="43180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Times" charset="0"/>
                </a:endParaRPr>
              </a:p>
            </p:txBody>
          </p:sp>
          <p:cxnSp>
            <p:nvCxnSpPr>
              <p:cNvPr id="16435" name="Straight Connector 20"/>
              <p:cNvCxnSpPr>
                <a:cxnSpLocks noChangeShapeType="1"/>
              </p:cNvCxnSpPr>
              <p:nvPr/>
            </p:nvCxnSpPr>
            <p:spPr bwMode="auto">
              <a:xfrm flipV="1">
                <a:off x="8820150" y="2781300"/>
                <a:ext cx="215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36" name="Oval 4"/>
              <p:cNvSpPr>
                <a:spLocks noChangeArrowheads="1"/>
              </p:cNvSpPr>
              <p:nvPr/>
            </p:nvSpPr>
            <p:spPr bwMode="auto">
              <a:xfrm>
                <a:off x="8893175" y="2708275"/>
                <a:ext cx="144463" cy="1444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" charset="0"/>
                </a:endParaRPr>
              </a:p>
            </p:txBody>
          </p:sp>
          <p:cxnSp>
            <p:nvCxnSpPr>
              <p:cNvPr id="16437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8243888" y="2924175"/>
                <a:ext cx="1444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38" name="TextBox 125"/>
              <p:cNvSpPr txBox="1">
                <a:spLocks noChangeArrowheads="1"/>
              </p:cNvSpPr>
              <p:nvPr/>
            </p:nvSpPr>
            <p:spPr bwMode="auto">
              <a:xfrm>
                <a:off x="8147050" y="2925763"/>
                <a:ext cx="241300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ahoma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/>
                  <a:t>0</a:t>
                </a:r>
              </a:p>
            </p:txBody>
          </p:sp>
          <p:cxnSp>
            <p:nvCxnSpPr>
              <p:cNvPr id="16439" name="Straight Connector 127"/>
              <p:cNvCxnSpPr>
                <a:cxnSpLocks noChangeShapeType="1"/>
              </p:cNvCxnSpPr>
              <p:nvPr/>
            </p:nvCxnSpPr>
            <p:spPr bwMode="auto">
              <a:xfrm flipH="1">
                <a:off x="8494713" y="2690813"/>
                <a:ext cx="71437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40" name="Straight Connector 128"/>
              <p:cNvCxnSpPr>
                <a:cxnSpLocks noChangeShapeType="1"/>
              </p:cNvCxnSpPr>
              <p:nvPr/>
            </p:nvCxnSpPr>
            <p:spPr bwMode="auto">
              <a:xfrm>
                <a:off x="8421688" y="2906713"/>
                <a:ext cx="730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41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8566150" y="2690813"/>
                <a:ext cx="714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42" name="Straight Connector 130"/>
              <p:cNvCxnSpPr>
                <a:cxnSpLocks noChangeShapeType="1"/>
              </p:cNvCxnSpPr>
              <p:nvPr/>
            </p:nvCxnSpPr>
            <p:spPr bwMode="auto">
              <a:xfrm>
                <a:off x="8456613" y="2794000"/>
                <a:ext cx="142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43" name="Rectangle 136"/>
              <p:cNvSpPr>
                <a:spLocks noChangeArrowheads="1"/>
              </p:cNvSpPr>
              <p:nvPr/>
            </p:nvSpPr>
            <p:spPr bwMode="auto">
              <a:xfrm>
                <a:off x="6948488" y="2205038"/>
                <a:ext cx="287337" cy="1444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Times" charset="0"/>
                </a:endParaRPr>
              </a:p>
            </p:txBody>
          </p:sp>
          <p:cxnSp>
            <p:nvCxnSpPr>
              <p:cNvPr id="16444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7235825" y="2276475"/>
                <a:ext cx="1444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408" name="TextBox 139"/>
            <p:cNvSpPr txBox="1">
              <a:spLocks noChangeArrowheads="1"/>
            </p:cNvSpPr>
            <p:nvPr/>
          </p:nvSpPr>
          <p:spPr bwMode="auto">
            <a:xfrm>
              <a:off x="6156325" y="1125538"/>
              <a:ext cx="2905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/>
                <a:t>Constant Fraction (CFD)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Influence of noise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1741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363" y="981075"/>
            <a:ext cx="3046412" cy="2408238"/>
          </a:xfrm>
        </p:spPr>
      </p:pic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611188" y="2420938"/>
            <a:ext cx="792162" cy="792162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359092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5" name="Straight Connector 9"/>
          <p:cNvCxnSpPr>
            <a:cxnSpLocks noChangeShapeType="1"/>
          </p:cNvCxnSpPr>
          <p:nvPr/>
        </p:nvCxnSpPr>
        <p:spPr bwMode="auto">
          <a:xfrm>
            <a:off x="5940425" y="24209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Rounded Rectangle 10"/>
          <p:cNvSpPr>
            <a:spLocks noChangeArrowheads="1"/>
          </p:cNvSpPr>
          <p:nvPr/>
        </p:nvSpPr>
        <p:spPr bwMode="auto">
          <a:xfrm>
            <a:off x="4211638" y="836613"/>
            <a:ext cx="3889375" cy="273685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7417" name="Straight Connector 12"/>
          <p:cNvCxnSpPr>
            <a:cxnSpLocks noChangeShapeType="1"/>
          </p:cNvCxnSpPr>
          <p:nvPr/>
        </p:nvCxnSpPr>
        <p:spPr bwMode="auto">
          <a:xfrm flipV="1">
            <a:off x="815975" y="908050"/>
            <a:ext cx="3540125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Straight Connector 13"/>
          <p:cNvCxnSpPr>
            <a:cxnSpLocks noChangeShapeType="1"/>
          </p:cNvCxnSpPr>
          <p:nvPr/>
        </p:nvCxnSpPr>
        <p:spPr bwMode="auto">
          <a:xfrm>
            <a:off x="946150" y="3248025"/>
            <a:ext cx="3614738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Straight Arrow Connector 21"/>
          <p:cNvCxnSpPr>
            <a:cxnSpLocks noChangeShapeType="1"/>
          </p:cNvCxnSpPr>
          <p:nvPr/>
        </p:nvCxnSpPr>
        <p:spPr bwMode="auto">
          <a:xfrm>
            <a:off x="6991350" y="2278063"/>
            <a:ext cx="287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Arrow Connector 22"/>
          <p:cNvCxnSpPr>
            <a:cxnSpLocks noChangeShapeType="1"/>
          </p:cNvCxnSpPr>
          <p:nvPr/>
        </p:nvCxnSpPr>
        <p:spPr bwMode="auto">
          <a:xfrm>
            <a:off x="7381875" y="2279650"/>
            <a:ext cx="0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1" name="Picture 25" descr="Screen Shot 2013-07-08 at 16.37.59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3816350"/>
            <a:ext cx="38322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26"/>
          <p:cNvSpPr txBox="1">
            <a:spLocks noChangeArrowheads="1"/>
          </p:cNvSpPr>
          <p:nvPr/>
        </p:nvSpPr>
        <p:spPr bwMode="auto">
          <a:xfrm>
            <a:off x="5724525" y="1341438"/>
            <a:ext cx="1827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Voltage noise causes</a:t>
            </a:r>
          </a:p>
          <a:p>
            <a:r>
              <a:rPr lang="en-US" sz="1400"/>
              <a:t>timing jitter !</a:t>
            </a:r>
          </a:p>
        </p:txBody>
      </p:sp>
      <p:cxnSp>
        <p:nvCxnSpPr>
          <p:cNvPr id="17423" name="Straight Arrow Connector 28"/>
          <p:cNvCxnSpPr>
            <a:cxnSpLocks noChangeShapeType="1"/>
          </p:cNvCxnSpPr>
          <p:nvPr/>
        </p:nvCxnSpPr>
        <p:spPr bwMode="auto">
          <a:xfrm flipV="1">
            <a:off x="323850" y="3784600"/>
            <a:ext cx="0" cy="1439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29"/>
          <p:cNvCxnSpPr>
            <a:cxnSpLocks noChangeShapeType="1"/>
          </p:cNvCxnSpPr>
          <p:nvPr/>
        </p:nvCxnSpPr>
        <p:spPr bwMode="auto">
          <a:xfrm>
            <a:off x="323850" y="5224463"/>
            <a:ext cx="1943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Freeform 34"/>
          <p:cNvSpPr>
            <a:spLocks/>
          </p:cNvSpPr>
          <p:nvPr/>
        </p:nvSpPr>
        <p:spPr bwMode="auto">
          <a:xfrm>
            <a:off x="331788" y="4124325"/>
            <a:ext cx="1593850" cy="1095375"/>
          </a:xfrm>
          <a:custGeom>
            <a:avLst/>
            <a:gdLst>
              <a:gd name="T0" fmla="*/ 0 w 1595309"/>
              <a:gd name="T1" fmla="*/ 0 h 1094778"/>
              <a:gd name="T2" fmla="*/ 0 w 1595309"/>
              <a:gd name="T3" fmla="*/ 0 h 1094778"/>
              <a:gd name="T4" fmla="*/ 55896 w 1595309"/>
              <a:gd name="T5" fmla="*/ 12568 h 1094778"/>
              <a:gd name="T6" fmla="*/ 74525 w 1595309"/>
              <a:gd name="T7" fmla="*/ 18848 h 1094778"/>
              <a:gd name="T8" fmla="*/ 86945 w 1595309"/>
              <a:gd name="T9" fmla="*/ 37700 h 1094778"/>
              <a:gd name="T10" fmla="*/ 93156 w 1595309"/>
              <a:gd name="T11" fmla="*/ 56551 h 1094778"/>
              <a:gd name="T12" fmla="*/ 130419 w 1595309"/>
              <a:gd name="T13" fmla="*/ 100534 h 1094778"/>
              <a:gd name="T14" fmla="*/ 149050 w 1595309"/>
              <a:gd name="T15" fmla="*/ 138229 h 1094778"/>
              <a:gd name="T16" fmla="*/ 161471 w 1595309"/>
              <a:gd name="T17" fmla="*/ 157080 h 1094778"/>
              <a:gd name="T18" fmla="*/ 173892 w 1595309"/>
              <a:gd name="T19" fmla="*/ 251330 h 1094778"/>
              <a:gd name="T20" fmla="*/ 180102 w 1595309"/>
              <a:gd name="T21" fmla="*/ 270179 h 1094778"/>
              <a:gd name="T22" fmla="*/ 192523 w 1595309"/>
              <a:gd name="T23" fmla="*/ 314162 h 1094778"/>
              <a:gd name="T24" fmla="*/ 198733 w 1595309"/>
              <a:gd name="T25" fmla="*/ 351860 h 1094778"/>
              <a:gd name="T26" fmla="*/ 204943 w 1595309"/>
              <a:gd name="T27" fmla="*/ 383276 h 1094778"/>
              <a:gd name="T28" fmla="*/ 211155 w 1595309"/>
              <a:gd name="T29" fmla="*/ 408409 h 1094778"/>
              <a:gd name="T30" fmla="*/ 223575 w 1595309"/>
              <a:gd name="T31" fmla="*/ 427258 h 1094778"/>
              <a:gd name="T32" fmla="*/ 242206 w 1595309"/>
              <a:gd name="T33" fmla="*/ 477524 h 1094778"/>
              <a:gd name="T34" fmla="*/ 254627 w 1595309"/>
              <a:gd name="T35" fmla="*/ 515225 h 1094778"/>
              <a:gd name="T36" fmla="*/ 273258 w 1595309"/>
              <a:gd name="T37" fmla="*/ 527790 h 1094778"/>
              <a:gd name="T38" fmla="*/ 285679 w 1595309"/>
              <a:gd name="T39" fmla="*/ 565490 h 1094778"/>
              <a:gd name="T40" fmla="*/ 304310 w 1595309"/>
              <a:gd name="T41" fmla="*/ 622038 h 1094778"/>
              <a:gd name="T42" fmla="*/ 335363 w 1595309"/>
              <a:gd name="T43" fmla="*/ 653455 h 1094778"/>
              <a:gd name="T44" fmla="*/ 353994 w 1595309"/>
              <a:gd name="T45" fmla="*/ 710004 h 1094778"/>
              <a:gd name="T46" fmla="*/ 372626 w 1595309"/>
              <a:gd name="T47" fmla="*/ 735136 h 1094778"/>
              <a:gd name="T48" fmla="*/ 391258 w 1595309"/>
              <a:gd name="T49" fmla="*/ 753986 h 1094778"/>
              <a:gd name="T50" fmla="*/ 409887 w 1595309"/>
              <a:gd name="T51" fmla="*/ 760269 h 1094778"/>
              <a:gd name="T52" fmla="*/ 422308 w 1595309"/>
              <a:gd name="T53" fmla="*/ 779118 h 1094778"/>
              <a:gd name="T54" fmla="*/ 478202 w 1595309"/>
              <a:gd name="T55" fmla="*/ 804252 h 1094778"/>
              <a:gd name="T56" fmla="*/ 565148 w 1595309"/>
              <a:gd name="T57" fmla="*/ 823101 h 1094778"/>
              <a:gd name="T58" fmla="*/ 583781 w 1595309"/>
              <a:gd name="T59" fmla="*/ 835667 h 1094778"/>
              <a:gd name="T60" fmla="*/ 652094 w 1595309"/>
              <a:gd name="T61" fmla="*/ 848235 h 1094778"/>
              <a:gd name="T62" fmla="*/ 714199 w 1595309"/>
              <a:gd name="T63" fmla="*/ 885934 h 1094778"/>
              <a:gd name="T64" fmla="*/ 732830 w 1595309"/>
              <a:gd name="T65" fmla="*/ 892216 h 1094778"/>
              <a:gd name="T66" fmla="*/ 770092 w 1595309"/>
              <a:gd name="T67" fmla="*/ 929916 h 1094778"/>
              <a:gd name="T68" fmla="*/ 813565 w 1595309"/>
              <a:gd name="T69" fmla="*/ 936199 h 1094778"/>
              <a:gd name="T70" fmla="*/ 850828 w 1595309"/>
              <a:gd name="T71" fmla="*/ 942483 h 1094778"/>
              <a:gd name="T72" fmla="*/ 1111667 w 1595309"/>
              <a:gd name="T73" fmla="*/ 948766 h 1094778"/>
              <a:gd name="T74" fmla="*/ 1434608 w 1595309"/>
              <a:gd name="T75" fmla="*/ 961332 h 1094778"/>
              <a:gd name="T76" fmla="*/ 1459450 w 1595309"/>
              <a:gd name="T77" fmla="*/ 973899 h 1094778"/>
              <a:gd name="T78" fmla="*/ 1496712 w 1595309"/>
              <a:gd name="T79" fmla="*/ 992748 h 1094778"/>
              <a:gd name="T80" fmla="*/ 1527764 w 1595309"/>
              <a:gd name="T81" fmla="*/ 1030447 h 1094778"/>
              <a:gd name="T82" fmla="*/ 1540185 w 1595309"/>
              <a:gd name="T83" fmla="*/ 1049298 h 1094778"/>
              <a:gd name="T84" fmla="*/ 1577448 w 1595309"/>
              <a:gd name="T85" fmla="*/ 1074430 h 1094778"/>
              <a:gd name="T86" fmla="*/ 1583658 w 1595309"/>
              <a:gd name="T87" fmla="*/ 1099563 h 10947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95309" h="1094778">
                <a:moveTo>
                  <a:pt x="0" y="0"/>
                </a:moveTo>
                <a:lnTo>
                  <a:pt x="0" y="0"/>
                </a:lnTo>
                <a:cubicBezTo>
                  <a:pt x="18768" y="4171"/>
                  <a:pt x="37652" y="7849"/>
                  <a:pt x="56304" y="12512"/>
                </a:cubicBezTo>
                <a:cubicBezTo>
                  <a:pt x="62702" y="14111"/>
                  <a:pt x="69922" y="14649"/>
                  <a:pt x="75072" y="18768"/>
                </a:cubicBezTo>
                <a:cubicBezTo>
                  <a:pt x="80943" y="23465"/>
                  <a:pt x="83414" y="31279"/>
                  <a:pt x="87585" y="37535"/>
                </a:cubicBezTo>
                <a:cubicBezTo>
                  <a:pt x="89670" y="43791"/>
                  <a:pt x="90569" y="50577"/>
                  <a:pt x="93841" y="56303"/>
                </a:cubicBezTo>
                <a:cubicBezTo>
                  <a:pt x="110879" y="86119"/>
                  <a:pt x="111209" y="75892"/>
                  <a:pt x="131377" y="100094"/>
                </a:cubicBezTo>
                <a:cubicBezTo>
                  <a:pt x="153788" y="126987"/>
                  <a:pt x="136038" y="109415"/>
                  <a:pt x="150145" y="137629"/>
                </a:cubicBezTo>
                <a:cubicBezTo>
                  <a:pt x="153508" y="144354"/>
                  <a:pt x="158486" y="150141"/>
                  <a:pt x="162657" y="156397"/>
                </a:cubicBezTo>
                <a:cubicBezTo>
                  <a:pt x="164179" y="168576"/>
                  <a:pt x="172291" y="235845"/>
                  <a:pt x="175169" y="250235"/>
                </a:cubicBezTo>
                <a:cubicBezTo>
                  <a:pt x="176462" y="256701"/>
                  <a:pt x="179530" y="262687"/>
                  <a:pt x="181425" y="269003"/>
                </a:cubicBezTo>
                <a:cubicBezTo>
                  <a:pt x="185787" y="283544"/>
                  <a:pt x="190523" y="298002"/>
                  <a:pt x="193937" y="312794"/>
                </a:cubicBezTo>
                <a:cubicBezTo>
                  <a:pt x="196789" y="325153"/>
                  <a:pt x="197924" y="337849"/>
                  <a:pt x="200193" y="350329"/>
                </a:cubicBezTo>
                <a:cubicBezTo>
                  <a:pt x="202095" y="360790"/>
                  <a:pt x="204142" y="371228"/>
                  <a:pt x="206449" y="381608"/>
                </a:cubicBezTo>
                <a:cubicBezTo>
                  <a:pt x="208314" y="390001"/>
                  <a:pt x="209319" y="398729"/>
                  <a:pt x="212706" y="406632"/>
                </a:cubicBezTo>
                <a:cubicBezTo>
                  <a:pt x="215668" y="413543"/>
                  <a:pt x="221047" y="419143"/>
                  <a:pt x="225218" y="425399"/>
                </a:cubicBezTo>
                <a:cubicBezTo>
                  <a:pt x="243811" y="481178"/>
                  <a:pt x="214064" y="393161"/>
                  <a:pt x="243986" y="475446"/>
                </a:cubicBezTo>
                <a:cubicBezTo>
                  <a:pt x="248493" y="487841"/>
                  <a:pt x="245524" y="505667"/>
                  <a:pt x="256498" y="512982"/>
                </a:cubicBezTo>
                <a:lnTo>
                  <a:pt x="275266" y="525493"/>
                </a:lnTo>
                <a:cubicBezTo>
                  <a:pt x="279437" y="538005"/>
                  <a:pt x="285191" y="550096"/>
                  <a:pt x="287778" y="563029"/>
                </a:cubicBezTo>
                <a:cubicBezTo>
                  <a:pt x="292077" y="584523"/>
                  <a:pt x="292599" y="601400"/>
                  <a:pt x="306546" y="619331"/>
                </a:cubicBezTo>
                <a:cubicBezTo>
                  <a:pt x="315599" y="630970"/>
                  <a:pt x="337827" y="650611"/>
                  <a:pt x="337827" y="650611"/>
                </a:cubicBezTo>
                <a:cubicBezTo>
                  <a:pt x="342981" y="671224"/>
                  <a:pt x="345887" y="687641"/>
                  <a:pt x="356595" y="706914"/>
                </a:cubicBezTo>
                <a:cubicBezTo>
                  <a:pt x="361659" y="716028"/>
                  <a:pt x="368577" y="724021"/>
                  <a:pt x="375363" y="731937"/>
                </a:cubicBezTo>
                <a:cubicBezTo>
                  <a:pt x="381121" y="738654"/>
                  <a:pt x="386770" y="745797"/>
                  <a:pt x="394131" y="750705"/>
                </a:cubicBezTo>
                <a:cubicBezTo>
                  <a:pt x="399618" y="754363"/>
                  <a:pt x="406643" y="754876"/>
                  <a:pt x="412899" y="756961"/>
                </a:cubicBezTo>
                <a:cubicBezTo>
                  <a:pt x="417070" y="763217"/>
                  <a:pt x="420095" y="770412"/>
                  <a:pt x="425411" y="775728"/>
                </a:cubicBezTo>
                <a:cubicBezTo>
                  <a:pt x="439576" y="789893"/>
                  <a:pt x="464370" y="795796"/>
                  <a:pt x="481716" y="800752"/>
                </a:cubicBezTo>
                <a:cubicBezTo>
                  <a:pt x="539686" y="817314"/>
                  <a:pt x="510479" y="811116"/>
                  <a:pt x="569300" y="819519"/>
                </a:cubicBezTo>
                <a:cubicBezTo>
                  <a:pt x="575556" y="823690"/>
                  <a:pt x="581344" y="828668"/>
                  <a:pt x="588069" y="832031"/>
                </a:cubicBezTo>
                <a:cubicBezTo>
                  <a:pt x="607357" y="841675"/>
                  <a:pt x="639631" y="842386"/>
                  <a:pt x="656885" y="844543"/>
                </a:cubicBezTo>
                <a:cubicBezTo>
                  <a:pt x="683571" y="862333"/>
                  <a:pt x="692513" y="870535"/>
                  <a:pt x="719446" y="882078"/>
                </a:cubicBezTo>
                <a:cubicBezTo>
                  <a:pt x="725507" y="884676"/>
                  <a:pt x="731958" y="886249"/>
                  <a:pt x="738214" y="888334"/>
                </a:cubicBezTo>
                <a:cubicBezTo>
                  <a:pt x="750726" y="900846"/>
                  <a:pt x="758233" y="923367"/>
                  <a:pt x="775750" y="925869"/>
                </a:cubicBezTo>
                <a:lnTo>
                  <a:pt x="819542" y="932125"/>
                </a:lnTo>
                <a:cubicBezTo>
                  <a:pt x="832079" y="934054"/>
                  <a:pt x="844405" y="937853"/>
                  <a:pt x="857079" y="938381"/>
                </a:cubicBezTo>
                <a:cubicBezTo>
                  <a:pt x="944613" y="942028"/>
                  <a:pt x="1032248" y="942552"/>
                  <a:pt x="1119833" y="944637"/>
                </a:cubicBezTo>
                <a:cubicBezTo>
                  <a:pt x="1238202" y="984093"/>
                  <a:pt x="1091051" y="937106"/>
                  <a:pt x="1445147" y="957148"/>
                </a:cubicBezTo>
                <a:cubicBezTo>
                  <a:pt x="1454458" y="957675"/>
                  <a:pt x="1461600" y="965986"/>
                  <a:pt x="1470172" y="969660"/>
                </a:cubicBezTo>
                <a:cubicBezTo>
                  <a:pt x="1506432" y="985200"/>
                  <a:pt x="1471642" y="964384"/>
                  <a:pt x="1507708" y="988428"/>
                </a:cubicBezTo>
                <a:cubicBezTo>
                  <a:pt x="1534551" y="1042112"/>
                  <a:pt x="1503617" y="990592"/>
                  <a:pt x="1538988" y="1025963"/>
                </a:cubicBezTo>
                <a:cubicBezTo>
                  <a:pt x="1544305" y="1031280"/>
                  <a:pt x="1545841" y="1039780"/>
                  <a:pt x="1551500" y="1044731"/>
                </a:cubicBezTo>
                <a:cubicBezTo>
                  <a:pt x="1562817" y="1054633"/>
                  <a:pt x="1589037" y="1069754"/>
                  <a:pt x="1589037" y="1069754"/>
                </a:cubicBezTo>
                <a:cubicBezTo>
                  <a:pt x="1595952" y="1090500"/>
                  <a:pt x="1595293" y="1081928"/>
                  <a:pt x="1595293" y="109477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TextBox 35"/>
          <p:cNvSpPr txBox="1">
            <a:spLocks noChangeArrowheads="1"/>
          </p:cNvSpPr>
          <p:nvPr/>
        </p:nvSpPr>
        <p:spPr bwMode="auto">
          <a:xfrm>
            <a:off x="611188" y="5322888"/>
            <a:ext cx="173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Fourier Spectrum</a:t>
            </a:r>
          </a:p>
        </p:txBody>
      </p:sp>
      <p:sp>
        <p:nvSpPr>
          <p:cNvPr id="17427" name="TextBox 36"/>
          <p:cNvSpPr txBox="1">
            <a:spLocks noChangeArrowheads="1"/>
          </p:cNvSpPr>
          <p:nvPr/>
        </p:nvSpPr>
        <p:spPr bwMode="auto">
          <a:xfrm>
            <a:off x="682625" y="3856038"/>
            <a:ext cx="728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Signal</a:t>
            </a:r>
          </a:p>
        </p:txBody>
      </p:sp>
      <p:sp>
        <p:nvSpPr>
          <p:cNvPr id="17428" name="TextBox 37"/>
          <p:cNvSpPr txBox="1">
            <a:spLocks noChangeArrowheads="1"/>
          </p:cNvSpPr>
          <p:nvPr/>
        </p:nvSpPr>
        <p:spPr bwMode="auto">
          <a:xfrm>
            <a:off x="1403350" y="4432300"/>
            <a:ext cx="67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Noise</a:t>
            </a:r>
          </a:p>
        </p:txBody>
      </p:sp>
      <p:cxnSp>
        <p:nvCxnSpPr>
          <p:cNvPr id="17429" name="Straight Arrow Connector 39"/>
          <p:cNvCxnSpPr>
            <a:cxnSpLocks noChangeShapeType="1"/>
            <a:endCxn id="17425" idx="16"/>
          </p:cNvCxnSpPr>
          <p:nvPr/>
        </p:nvCxnSpPr>
        <p:spPr bwMode="auto">
          <a:xfrm flipH="1">
            <a:off x="611188" y="4216400"/>
            <a:ext cx="287337" cy="360363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Arrow Connector 40"/>
          <p:cNvCxnSpPr>
            <a:cxnSpLocks noChangeShapeType="1"/>
          </p:cNvCxnSpPr>
          <p:nvPr/>
        </p:nvCxnSpPr>
        <p:spPr bwMode="auto">
          <a:xfrm flipH="1">
            <a:off x="1619250" y="4721225"/>
            <a:ext cx="7143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1" name="Freeform 42"/>
          <p:cNvSpPr>
            <a:spLocks/>
          </p:cNvSpPr>
          <p:nvPr/>
        </p:nvSpPr>
        <p:spPr bwMode="auto">
          <a:xfrm>
            <a:off x="325438" y="4087813"/>
            <a:ext cx="574675" cy="1125537"/>
          </a:xfrm>
          <a:custGeom>
            <a:avLst/>
            <a:gdLst>
              <a:gd name="T0" fmla="*/ 0 w 575556"/>
              <a:gd name="T1" fmla="*/ 0 h 1126057"/>
              <a:gd name="T2" fmla="*/ 318773 w 575556"/>
              <a:gd name="T3" fmla="*/ 9117 h 1126057"/>
              <a:gd name="T4" fmla="*/ 498638 w 575556"/>
              <a:gd name="T5" fmla="*/ 559759 h 1126057"/>
              <a:gd name="T6" fmla="*/ 568545 w 575556"/>
              <a:gd name="T7" fmla="*/ 1121903 h 1126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5556" h="1126057">
                <a:moveTo>
                  <a:pt x="0" y="0"/>
                </a:moveTo>
                <a:cubicBezTo>
                  <a:pt x="169373" y="2128"/>
                  <a:pt x="260797" y="4411"/>
                  <a:pt x="322703" y="9149"/>
                </a:cubicBezTo>
                <a:cubicBezTo>
                  <a:pt x="384609" y="13887"/>
                  <a:pt x="472169" y="366155"/>
                  <a:pt x="504786" y="561831"/>
                </a:cubicBezTo>
                <a:cubicBezTo>
                  <a:pt x="537403" y="757507"/>
                  <a:pt x="575556" y="1126057"/>
                  <a:pt x="575556" y="1126057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32" name="Straight Arrow Connector 43"/>
          <p:cNvCxnSpPr>
            <a:cxnSpLocks noChangeShapeType="1"/>
          </p:cNvCxnSpPr>
          <p:nvPr/>
        </p:nvCxnSpPr>
        <p:spPr bwMode="auto">
          <a:xfrm flipH="1">
            <a:off x="827088" y="4216400"/>
            <a:ext cx="863600" cy="431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3" name="TextBox 46"/>
          <p:cNvSpPr txBox="1">
            <a:spLocks noChangeArrowheads="1"/>
          </p:cNvSpPr>
          <p:nvPr/>
        </p:nvSpPr>
        <p:spPr bwMode="auto">
          <a:xfrm>
            <a:off x="1619250" y="3929063"/>
            <a:ext cx="1493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Low pass filter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9900" y="6092825"/>
            <a:ext cx="6118225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Low pass filter (shaper) reduces noise while maintaining most of the signal</a:t>
            </a:r>
          </a:p>
        </p:txBody>
      </p:sp>
      <p:sp>
        <p:nvSpPr>
          <p:cNvPr id="17435" name="Freeform 48"/>
          <p:cNvSpPr>
            <a:spLocks/>
          </p:cNvSpPr>
          <p:nvPr/>
        </p:nvSpPr>
        <p:spPr bwMode="auto">
          <a:xfrm>
            <a:off x="331788" y="4251325"/>
            <a:ext cx="849312" cy="977900"/>
          </a:xfrm>
          <a:custGeom>
            <a:avLst/>
            <a:gdLst>
              <a:gd name="T0" fmla="*/ 0 w 848606"/>
              <a:gd name="T1" fmla="*/ 0 h 976832"/>
              <a:gd name="T2" fmla="*/ 66419 w 848606"/>
              <a:gd name="T3" fmla="*/ 70086 h 976832"/>
              <a:gd name="T4" fmla="*/ 123496 w 848606"/>
              <a:gd name="T5" fmla="*/ 153358 h 976832"/>
              <a:gd name="T6" fmla="*/ 252461 w 848606"/>
              <a:gd name="T7" fmla="*/ 499504 h 976832"/>
              <a:gd name="T8" fmla="*/ 449963 w 848606"/>
              <a:gd name="T9" fmla="*/ 713867 h 976832"/>
              <a:gd name="T10" fmla="*/ 854272 w 848606"/>
              <a:gd name="T11" fmla="*/ 985409 h 9768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8606" h="976832">
                <a:moveTo>
                  <a:pt x="0" y="0"/>
                </a:moveTo>
                <a:cubicBezTo>
                  <a:pt x="14171" y="8934"/>
                  <a:pt x="45533" y="44140"/>
                  <a:pt x="65979" y="69477"/>
                </a:cubicBezTo>
                <a:cubicBezTo>
                  <a:pt x="86425" y="94814"/>
                  <a:pt x="91877" y="81078"/>
                  <a:pt x="122678" y="152024"/>
                </a:cubicBezTo>
                <a:cubicBezTo>
                  <a:pt x="153479" y="222970"/>
                  <a:pt x="196736" y="402551"/>
                  <a:pt x="250786" y="495156"/>
                </a:cubicBezTo>
                <a:cubicBezTo>
                  <a:pt x="304836" y="587761"/>
                  <a:pt x="355810" y="642190"/>
                  <a:pt x="446980" y="707653"/>
                </a:cubicBezTo>
                <a:cubicBezTo>
                  <a:pt x="522275" y="750891"/>
                  <a:pt x="840406" y="912390"/>
                  <a:pt x="848606" y="976832"/>
                </a:cubicBezTo>
              </a:path>
            </a:pathLst>
          </a:custGeom>
          <a:noFill/>
          <a:ln w="952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Freeform 49"/>
          <p:cNvSpPr>
            <a:spLocks/>
          </p:cNvSpPr>
          <p:nvPr/>
        </p:nvSpPr>
        <p:spPr bwMode="auto">
          <a:xfrm>
            <a:off x="325438" y="5041900"/>
            <a:ext cx="1606550" cy="184150"/>
          </a:xfrm>
          <a:custGeom>
            <a:avLst/>
            <a:gdLst>
              <a:gd name="T0" fmla="*/ 0 w 1606550"/>
              <a:gd name="T1" fmla="*/ 54114 h 184049"/>
              <a:gd name="T2" fmla="*/ 387350 w 1606550"/>
              <a:gd name="T3" fmla="*/ 3090 h 184049"/>
              <a:gd name="T4" fmla="*/ 835025 w 1606550"/>
              <a:gd name="T5" fmla="*/ 44541 h 184049"/>
              <a:gd name="T6" fmla="*/ 1276350 w 1606550"/>
              <a:gd name="T7" fmla="*/ 60488 h 184049"/>
              <a:gd name="T8" fmla="*/ 1466850 w 1606550"/>
              <a:gd name="T9" fmla="*/ 73244 h 184049"/>
              <a:gd name="T10" fmla="*/ 1606550 w 1606550"/>
              <a:gd name="T11" fmla="*/ 184857 h 1840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6550" h="184049">
                <a:moveTo>
                  <a:pt x="0" y="53874"/>
                </a:moveTo>
                <a:cubicBezTo>
                  <a:pt x="111125" y="-21268"/>
                  <a:pt x="248179" y="4661"/>
                  <a:pt x="387350" y="3074"/>
                </a:cubicBezTo>
                <a:cubicBezTo>
                  <a:pt x="526521" y="1487"/>
                  <a:pt x="686858" y="34824"/>
                  <a:pt x="835025" y="44349"/>
                </a:cubicBezTo>
                <a:cubicBezTo>
                  <a:pt x="983192" y="53874"/>
                  <a:pt x="1171046" y="55462"/>
                  <a:pt x="1276350" y="60224"/>
                </a:cubicBezTo>
                <a:cubicBezTo>
                  <a:pt x="1381654" y="64986"/>
                  <a:pt x="1411817" y="52287"/>
                  <a:pt x="1466850" y="72924"/>
                </a:cubicBezTo>
                <a:cubicBezTo>
                  <a:pt x="1521883" y="93561"/>
                  <a:pt x="1606550" y="184049"/>
                  <a:pt x="1606550" y="184049"/>
                </a:cubicBezTo>
              </a:path>
            </a:pathLst>
          </a:custGeom>
          <a:noFill/>
          <a:ln w="9525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37" name="Straight Connector 8"/>
          <p:cNvCxnSpPr>
            <a:cxnSpLocks noChangeShapeType="1"/>
            <a:stCxn id="17438" idx="6"/>
          </p:cNvCxnSpPr>
          <p:nvPr/>
        </p:nvCxnSpPr>
        <p:spPr bwMode="auto">
          <a:xfrm>
            <a:off x="2700338" y="486886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Oval 9"/>
          <p:cNvSpPr>
            <a:spLocks noChangeArrowheads="1"/>
          </p:cNvSpPr>
          <p:nvPr/>
        </p:nvSpPr>
        <p:spPr bwMode="auto">
          <a:xfrm>
            <a:off x="2555875" y="4797425"/>
            <a:ext cx="144463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pic>
        <p:nvPicPr>
          <p:cNvPr id="1743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71913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0" name="Isosceles Triangle 5"/>
          <p:cNvSpPr>
            <a:spLocks noChangeArrowheads="1"/>
          </p:cNvSpPr>
          <p:nvPr/>
        </p:nvSpPr>
        <p:spPr bwMode="auto">
          <a:xfrm rot="5400000">
            <a:off x="3743325" y="4473575"/>
            <a:ext cx="1008063" cy="79216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7441" name="Straight Connector 29"/>
          <p:cNvCxnSpPr>
            <a:cxnSpLocks noChangeShapeType="1"/>
          </p:cNvCxnSpPr>
          <p:nvPr/>
        </p:nvCxnSpPr>
        <p:spPr bwMode="auto">
          <a:xfrm flipH="1">
            <a:off x="4067175" y="4799013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2" name="Straight Connector 30"/>
          <p:cNvCxnSpPr>
            <a:cxnSpLocks noChangeShapeType="1"/>
          </p:cNvCxnSpPr>
          <p:nvPr/>
        </p:nvCxnSpPr>
        <p:spPr bwMode="auto">
          <a:xfrm>
            <a:off x="3922713" y="50863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3" name="Straight Connector 33"/>
          <p:cNvCxnSpPr>
            <a:cxnSpLocks noChangeShapeType="1"/>
          </p:cNvCxnSpPr>
          <p:nvPr/>
        </p:nvCxnSpPr>
        <p:spPr bwMode="auto">
          <a:xfrm>
            <a:off x="4211638" y="47990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4" name="Straight Connector 34"/>
          <p:cNvCxnSpPr>
            <a:cxnSpLocks noChangeShapeType="1"/>
          </p:cNvCxnSpPr>
          <p:nvPr/>
        </p:nvCxnSpPr>
        <p:spPr bwMode="auto">
          <a:xfrm>
            <a:off x="4067175" y="4941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Straight Connector 8"/>
          <p:cNvCxnSpPr>
            <a:cxnSpLocks noChangeShapeType="1"/>
          </p:cNvCxnSpPr>
          <p:nvPr/>
        </p:nvCxnSpPr>
        <p:spPr bwMode="auto">
          <a:xfrm>
            <a:off x="3708400" y="48688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Straight Connector 8"/>
          <p:cNvCxnSpPr>
            <a:cxnSpLocks noChangeShapeType="1"/>
          </p:cNvCxnSpPr>
          <p:nvPr/>
        </p:nvCxnSpPr>
        <p:spPr bwMode="auto">
          <a:xfrm>
            <a:off x="4643438" y="4868863"/>
            <a:ext cx="2873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7" name="Oval 9"/>
          <p:cNvSpPr>
            <a:spLocks noChangeArrowheads="1"/>
          </p:cNvSpPr>
          <p:nvPr/>
        </p:nvSpPr>
        <p:spPr bwMode="auto">
          <a:xfrm>
            <a:off x="4932363" y="4797425"/>
            <a:ext cx="144462" cy="142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limited time accuracy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 Nov.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NSS Refresher Course, Seattle,  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82227"/>
              </p:ext>
            </p:extLst>
          </p:nvPr>
        </p:nvGraphicFramePr>
        <p:xfrm>
          <a:off x="4902852" y="1519354"/>
          <a:ext cx="1116948" cy="84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Equation" r:id="rId3" imgW="571500" imgH="431800" progId="Equation.3">
                  <p:embed/>
                </p:oleObj>
              </mc:Choice>
              <mc:Fallback>
                <p:oleObj name="Equation" r:id="rId3" imgW="571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2852" y="1519354"/>
                        <a:ext cx="1116948" cy="843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92014"/>
            <a:ext cx="3759200" cy="264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64538"/>
            <a:ext cx="4254500" cy="26797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35060"/>
              </p:ext>
            </p:extLst>
          </p:nvPr>
        </p:nvGraphicFramePr>
        <p:xfrm>
          <a:off x="6959600" y="1556264"/>
          <a:ext cx="14414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Equation" r:id="rId7" imgW="736600" imgH="393700" progId="Equation.3">
                  <p:embed/>
                </p:oleObj>
              </mc:Choice>
              <mc:Fallback>
                <p:oleObj name="Equation" r:id="rId7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9600" y="1556264"/>
                        <a:ext cx="1441450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6197977" y="1912063"/>
            <a:ext cx="549020" cy="66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40142"/>
              </p:ext>
            </p:extLst>
          </p:nvPr>
        </p:nvGraphicFramePr>
        <p:xfrm>
          <a:off x="4573266" y="3299380"/>
          <a:ext cx="425591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978"/>
                <a:gridCol w="1063978"/>
                <a:gridCol w="1063978"/>
                <a:gridCol w="10639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 [mV]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smtClean="0"/>
                        <a:t>U [mV]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r</a:t>
                      </a:r>
                      <a:endParaRPr lang="en-US" baseline="-25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 ns</a:t>
                      </a:r>
                      <a:endParaRPr lang="en-US" baseline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ps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ns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ps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59063" y="2458482"/>
            <a:ext cx="3838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90"/>
                </a:solidFill>
                <a:latin typeface="Century Gothic"/>
                <a:cs typeface="Century Gothic"/>
              </a:rPr>
              <a:t>All values in </a:t>
            </a:r>
            <a:r>
              <a:rPr lang="en-US" sz="1800" dirty="0" smtClean="0">
                <a:solidFill>
                  <a:srgbClr val="000090"/>
                </a:solidFill>
                <a:latin typeface="Tahoma"/>
                <a:cs typeface="Tahoma"/>
              </a:rPr>
              <a:t>this</a:t>
            </a:r>
            <a:r>
              <a:rPr lang="en-US" sz="1800" dirty="0" smtClean="0">
                <a:solidFill>
                  <a:srgbClr val="000090"/>
                </a:solidFill>
                <a:latin typeface="Century Gothic"/>
                <a:cs typeface="Century Gothic"/>
              </a:rPr>
              <a:t> talk are </a:t>
            </a:r>
            <a:r>
              <a:rPr lang="en-US" sz="18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sz="1800" dirty="0" smtClean="0">
                <a:solidFill>
                  <a:srgbClr val="000090"/>
                </a:solidFill>
                <a:latin typeface="Century Gothic"/>
                <a:cs typeface="Century Gothic"/>
              </a:rPr>
              <a:t> (RMS) !</a:t>
            </a:r>
          </a:p>
          <a:p>
            <a:pPr algn="ctr"/>
            <a:r>
              <a:rPr lang="en-US" sz="1800" dirty="0" smtClean="0">
                <a:solidFill>
                  <a:srgbClr val="000090"/>
                </a:solidFill>
                <a:latin typeface="Century Gothic"/>
                <a:cs typeface="Century Gothic"/>
              </a:rPr>
              <a:t>FHWM = 2.35 x </a:t>
            </a:r>
            <a:r>
              <a:rPr lang="en-US" sz="18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791450" y="2838450"/>
            <a:ext cx="120650" cy="4609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4008" y="4869160"/>
            <a:ext cx="38591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ahoma"/>
                <a:cs typeface="Tahoma"/>
              </a:rPr>
              <a:t>Most today’s TDCs have ~20 ps LSB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0502" y="5708650"/>
            <a:ext cx="288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How can we do better ?</a:t>
            </a:r>
          </a:p>
        </p:txBody>
      </p:sp>
    </p:spTree>
    <p:extLst>
      <p:ext uri="{BB962C8B-B14F-4D97-AF65-F5344CB8AC3E}">
        <p14:creationId xmlns:p14="http://schemas.microsoft.com/office/powerpoint/2010/main" val="3574159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limited time accuracy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 Nov.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NSS Refresher Course, Seattle, 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324" y="725865"/>
            <a:ext cx="3797300" cy="25273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249928"/>
              </p:ext>
            </p:extLst>
          </p:nvPr>
        </p:nvGraphicFramePr>
        <p:xfrm>
          <a:off x="4902852" y="3734990"/>
          <a:ext cx="1116948" cy="84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Equation" r:id="rId4" imgW="571500" imgH="431800" progId="Equation.3">
                  <p:embed/>
                </p:oleObj>
              </mc:Choice>
              <mc:Fallback>
                <p:oleObj name="Equation" r:id="rId4" imgW="571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2852" y="3734990"/>
                        <a:ext cx="1116948" cy="843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lum bright="80000" contrast="40000"/>
            <a:alphaModFix amt="40000"/>
          </a:blip>
          <a:stretch>
            <a:fillRect/>
          </a:stretch>
        </p:blipFill>
        <p:spPr>
          <a:xfrm>
            <a:off x="457200" y="792014"/>
            <a:ext cx="3759200" cy="264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0" y="3564538"/>
            <a:ext cx="4254500" cy="26797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544835"/>
              </p:ext>
            </p:extLst>
          </p:nvPr>
        </p:nvGraphicFramePr>
        <p:xfrm>
          <a:off x="6959600" y="3771900"/>
          <a:ext cx="14414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8" name="Equation" r:id="rId8" imgW="736600" imgH="393700" progId="Equation.3">
                  <p:embed/>
                </p:oleObj>
              </mc:Choice>
              <mc:Fallback>
                <p:oleObj name="Equation" r:id="rId8" imgW="73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9600" y="3771900"/>
                        <a:ext cx="1441450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59970"/>
              </p:ext>
            </p:extLst>
          </p:nvPr>
        </p:nvGraphicFramePr>
        <p:xfrm>
          <a:off x="4084638" y="5056188"/>
          <a:ext cx="491966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9" name="Equation" r:id="rId10" imgW="2514600" imgH="495300" progId="Equation.3">
                  <p:embed/>
                </p:oleObj>
              </mc:Choice>
              <mc:Fallback>
                <p:oleObj name="Equation" r:id="rId10" imgW="2514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84638" y="5056188"/>
                        <a:ext cx="4919662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6197977" y="4127699"/>
            <a:ext cx="549020" cy="66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608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Switching to Waveform digitizing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23050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23050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ff-page Connector 7"/>
          <p:cNvSpPr>
            <a:spLocks noChangeArrowheads="1"/>
          </p:cNvSpPr>
          <p:nvPr/>
        </p:nvSpPr>
        <p:spPr bwMode="auto">
          <a:xfrm rot="5400000">
            <a:off x="2485232" y="5407818"/>
            <a:ext cx="863600" cy="1008063"/>
          </a:xfrm>
          <a:prstGeom prst="flowChartOffpageConnector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8439" name="Straight Connector 8"/>
          <p:cNvCxnSpPr>
            <a:cxnSpLocks noChangeShapeType="1"/>
          </p:cNvCxnSpPr>
          <p:nvPr/>
        </p:nvCxnSpPr>
        <p:spPr bwMode="auto">
          <a:xfrm>
            <a:off x="612775" y="59118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0" name="Oval 9"/>
          <p:cNvSpPr>
            <a:spLocks noChangeArrowheads="1"/>
          </p:cNvSpPr>
          <p:nvPr/>
        </p:nvSpPr>
        <p:spPr bwMode="auto">
          <a:xfrm>
            <a:off x="323850" y="5768975"/>
            <a:ext cx="288925" cy="2873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533650" y="5626100"/>
            <a:ext cx="887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400"/>
              <a:t>ADC</a:t>
            </a:r>
          </a:p>
          <a:p>
            <a:pPr algn="ctr"/>
            <a:r>
              <a:rPr lang="en-US" sz="1200"/>
              <a:t>~100 MHz</a:t>
            </a:r>
          </a:p>
        </p:txBody>
      </p:sp>
      <p:pic>
        <p:nvPicPr>
          <p:cNvPr id="184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575" y="5551488"/>
            <a:ext cx="7191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3" name="Straight Connector 13"/>
          <p:cNvCxnSpPr>
            <a:cxnSpLocks noChangeShapeType="1"/>
            <a:endCxn id="18438" idx="2"/>
          </p:cNvCxnSpPr>
          <p:nvPr/>
        </p:nvCxnSpPr>
        <p:spPr bwMode="auto">
          <a:xfrm>
            <a:off x="1763713" y="591185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Connector 15"/>
          <p:cNvCxnSpPr>
            <a:cxnSpLocks noChangeShapeType="1"/>
          </p:cNvCxnSpPr>
          <p:nvPr/>
        </p:nvCxnSpPr>
        <p:spPr bwMode="auto">
          <a:xfrm>
            <a:off x="3421063" y="55514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Straight Connector 16"/>
          <p:cNvCxnSpPr>
            <a:cxnSpLocks noChangeShapeType="1"/>
          </p:cNvCxnSpPr>
          <p:nvPr/>
        </p:nvCxnSpPr>
        <p:spPr bwMode="auto">
          <a:xfrm>
            <a:off x="3421063" y="569595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17"/>
          <p:cNvCxnSpPr>
            <a:cxnSpLocks noChangeShapeType="1"/>
          </p:cNvCxnSpPr>
          <p:nvPr/>
        </p:nvCxnSpPr>
        <p:spPr bwMode="auto">
          <a:xfrm>
            <a:off x="3421063" y="584041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Connector 18"/>
          <p:cNvCxnSpPr>
            <a:cxnSpLocks noChangeShapeType="1"/>
          </p:cNvCxnSpPr>
          <p:nvPr/>
        </p:nvCxnSpPr>
        <p:spPr bwMode="auto">
          <a:xfrm>
            <a:off x="3421063" y="59848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Connector 19"/>
          <p:cNvCxnSpPr>
            <a:cxnSpLocks noChangeShapeType="1"/>
          </p:cNvCxnSpPr>
          <p:nvPr/>
        </p:nvCxnSpPr>
        <p:spPr bwMode="auto">
          <a:xfrm>
            <a:off x="3421063" y="612775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Straight Connector 20"/>
          <p:cNvCxnSpPr>
            <a:cxnSpLocks noChangeShapeType="1"/>
          </p:cNvCxnSpPr>
          <p:nvPr/>
        </p:nvCxnSpPr>
        <p:spPr bwMode="auto">
          <a:xfrm>
            <a:off x="3421063" y="627221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Rectangle 6"/>
          <p:cNvSpPr>
            <a:spLocks noChangeArrowheads="1"/>
          </p:cNvSpPr>
          <p:nvPr/>
        </p:nvSpPr>
        <p:spPr bwMode="auto">
          <a:xfrm>
            <a:off x="4068763" y="5408613"/>
            <a:ext cx="1008062" cy="10080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8451" name="TextBox 22"/>
          <p:cNvSpPr txBox="1">
            <a:spLocks noChangeArrowheads="1"/>
          </p:cNvSpPr>
          <p:nvPr/>
        </p:nvSpPr>
        <p:spPr bwMode="auto">
          <a:xfrm>
            <a:off x="4132263" y="5667375"/>
            <a:ext cx="90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400"/>
              <a:t>FPGA</a:t>
            </a:r>
          </a:p>
        </p:txBody>
      </p:sp>
      <p:sp>
        <p:nvSpPr>
          <p:cNvPr id="64532" name="TextBox 64531"/>
          <p:cNvSpPr txBox="1"/>
          <p:nvPr/>
        </p:nvSpPr>
        <p:spPr>
          <a:xfrm>
            <a:off x="179512" y="836712"/>
            <a:ext cx="8784976" cy="2854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Advantages:</a:t>
            </a:r>
          </a:p>
          <a:p>
            <a:pPr>
              <a:defRPr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800" dirty="0"/>
              <a:t>General trend in signal processing (“Software Defined Radio”)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800" dirty="0"/>
              <a:t>Less hardware (Only ADC and FPGA)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800" dirty="0"/>
              <a:t>Algorithms can be complex (peak finding, peak counting, waveform fitting)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tabLst>
                <a:tab pos="268288" algn="l"/>
              </a:tabLst>
              <a:defRPr/>
            </a:pPr>
            <a:r>
              <a:rPr lang="en-US" sz="1800" dirty="0"/>
              <a:t>Algorithms can be changed without changing the hardware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tabLst>
                <a:tab pos="268288" algn="l"/>
              </a:tabLst>
              <a:defRPr/>
            </a:pPr>
            <a:r>
              <a:rPr lang="en-US" sz="1800" dirty="0"/>
              <a:t>Storage of full waveforms allow elaborate offline analysis</a:t>
            </a:r>
          </a:p>
        </p:txBody>
      </p:sp>
      <p:pic>
        <p:nvPicPr>
          <p:cNvPr id="18455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95"/>
          <a:stretch>
            <a:fillRect/>
          </a:stretch>
        </p:blipFill>
        <p:spPr bwMode="auto">
          <a:xfrm>
            <a:off x="5508625" y="4724400"/>
            <a:ext cx="34369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Box 2"/>
          <p:cNvSpPr txBox="1">
            <a:spLocks noChangeArrowheads="1"/>
          </p:cNvSpPr>
          <p:nvPr/>
        </p:nvSpPr>
        <p:spPr bwMode="auto">
          <a:xfrm>
            <a:off x="6875463" y="433546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/>
              <a:t>SDR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Example: CFG in FPGA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20484" name="Manual Operation 11"/>
          <p:cNvSpPr>
            <a:spLocks noChangeArrowheads="1"/>
          </p:cNvSpPr>
          <p:nvPr/>
        </p:nvSpPr>
        <p:spPr bwMode="auto">
          <a:xfrm rot="-5400000">
            <a:off x="3598069" y="4256881"/>
            <a:ext cx="1368425" cy="576263"/>
          </a:xfrm>
          <a:prstGeom prst="flowChartManualOperation">
            <a:avLst/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" charset="0"/>
              </a:rPr>
              <a:t>+</a:t>
            </a:r>
          </a:p>
        </p:txBody>
      </p:sp>
      <p:cxnSp>
        <p:nvCxnSpPr>
          <p:cNvPr id="20485" name="Straight Connector 14"/>
          <p:cNvCxnSpPr>
            <a:cxnSpLocks noChangeShapeType="1"/>
          </p:cNvCxnSpPr>
          <p:nvPr/>
        </p:nvCxnSpPr>
        <p:spPr bwMode="auto">
          <a:xfrm>
            <a:off x="2484438" y="4221163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Rectangle 23"/>
          <p:cNvSpPr>
            <a:spLocks noChangeArrowheads="1"/>
          </p:cNvSpPr>
          <p:nvPr/>
        </p:nvSpPr>
        <p:spPr bwMode="auto">
          <a:xfrm>
            <a:off x="1042988" y="4930775"/>
            <a:ext cx="431800" cy="1008063"/>
          </a:xfrm>
          <a:prstGeom prst="rect">
            <a:avLst/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20487" name="Straight Connector 33"/>
          <p:cNvCxnSpPr>
            <a:cxnSpLocks noChangeShapeType="1"/>
            <a:stCxn id="20486" idx="3"/>
          </p:cNvCxnSpPr>
          <p:nvPr/>
        </p:nvCxnSpPr>
        <p:spPr bwMode="auto">
          <a:xfrm>
            <a:off x="1474788" y="54340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Straight Connector 37"/>
          <p:cNvCxnSpPr>
            <a:cxnSpLocks noChangeShapeType="1"/>
          </p:cNvCxnSpPr>
          <p:nvPr/>
        </p:nvCxnSpPr>
        <p:spPr bwMode="auto">
          <a:xfrm>
            <a:off x="3203575" y="54451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Connector 38"/>
          <p:cNvCxnSpPr>
            <a:cxnSpLocks noChangeShapeType="1"/>
          </p:cNvCxnSpPr>
          <p:nvPr/>
        </p:nvCxnSpPr>
        <p:spPr bwMode="auto">
          <a:xfrm>
            <a:off x="3635375" y="49403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Connector 40"/>
          <p:cNvCxnSpPr>
            <a:cxnSpLocks noChangeShapeType="1"/>
          </p:cNvCxnSpPr>
          <p:nvPr/>
        </p:nvCxnSpPr>
        <p:spPr bwMode="auto">
          <a:xfrm>
            <a:off x="3635375" y="4940300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Connector 64520"/>
          <p:cNvCxnSpPr>
            <a:cxnSpLocks noChangeShapeType="1"/>
          </p:cNvCxnSpPr>
          <p:nvPr/>
        </p:nvCxnSpPr>
        <p:spPr bwMode="auto">
          <a:xfrm flipV="1">
            <a:off x="1187450" y="5649913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Connector 45"/>
          <p:cNvCxnSpPr>
            <a:cxnSpLocks noChangeShapeType="1"/>
          </p:cNvCxnSpPr>
          <p:nvPr/>
        </p:nvCxnSpPr>
        <p:spPr bwMode="auto">
          <a:xfrm>
            <a:off x="1260475" y="5649913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3" name="TextBox 60"/>
          <p:cNvSpPr txBox="1">
            <a:spLocks noChangeArrowheads="1"/>
          </p:cNvSpPr>
          <p:nvPr/>
        </p:nvSpPr>
        <p:spPr bwMode="auto">
          <a:xfrm>
            <a:off x="3933825" y="3429000"/>
            <a:ext cx="78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Adder</a:t>
            </a:r>
          </a:p>
        </p:txBody>
      </p:sp>
      <p:pic>
        <p:nvPicPr>
          <p:cNvPr id="204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5337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23"/>
          <p:cNvSpPr>
            <a:spLocks noChangeArrowheads="1"/>
          </p:cNvSpPr>
          <p:nvPr/>
        </p:nvSpPr>
        <p:spPr bwMode="auto">
          <a:xfrm>
            <a:off x="1619250" y="3716338"/>
            <a:ext cx="1008063" cy="1008062"/>
          </a:xfrm>
          <a:prstGeom prst="rect">
            <a:avLst/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cs typeface="Tahoma" charset="0"/>
              </a:rPr>
              <a:t>Look-up Table</a:t>
            </a:r>
          </a:p>
          <a:p>
            <a:pPr algn="ctr"/>
            <a:r>
              <a:rPr lang="en-US" sz="1800">
                <a:cs typeface="Tahoma" charset="0"/>
              </a:rPr>
              <a:t>(LUT)</a:t>
            </a:r>
          </a:p>
        </p:txBody>
      </p:sp>
      <p:cxnSp>
        <p:nvCxnSpPr>
          <p:cNvPr id="20496" name="Straight Connector 14"/>
          <p:cNvCxnSpPr>
            <a:cxnSpLocks noChangeShapeType="1"/>
            <a:endCxn id="20495" idx="1"/>
          </p:cNvCxnSpPr>
          <p:nvPr/>
        </p:nvCxnSpPr>
        <p:spPr bwMode="auto">
          <a:xfrm flipV="1">
            <a:off x="395288" y="42211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extBox 3"/>
          <p:cNvSpPr txBox="1">
            <a:spLocks noChangeArrowheads="1"/>
          </p:cNvSpPr>
          <p:nvPr/>
        </p:nvSpPr>
        <p:spPr bwMode="auto">
          <a:xfrm>
            <a:off x="755650" y="4005263"/>
            <a:ext cx="774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8-bit address</a:t>
            </a:r>
          </a:p>
        </p:txBody>
      </p:sp>
      <p:sp>
        <p:nvSpPr>
          <p:cNvPr id="20498" name="TextBox 27"/>
          <p:cNvSpPr txBox="1">
            <a:spLocks noChangeArrowheads="1"/>
          </p:cNvSpPr>
          <p:nvPr/>
        </p:nvSpPr>
        <p:spPr bwMode="auto">
          <a:xfrm>
            <a:off x="2700338" y="4005263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8-bit data</a:t>
            </a:r>
          </a:p>
        </p:txBody>
      </p:sp>
      <p:cxnSp>
        <p:nvCxnSpPr>
          <p:cNvPr id="20499" name="Straight Connector 33"/>
          <p:cNvCxnSpPr>
            <a:cxnSpLocks noChangeShapeType="1"/>
          </p:cNvCxnSpPr>
          <p:nvPr/>
        </p:nvCxnSpPr>
        <p:spPr bwMode="auto">
          <a:xfrm>
            <a:off x="611188" y="54340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Straight Connector 38"/>
          <p:cNvCxnSpPr>
            <a:cxnSpLocks noChangeShapeType="1"/>
          </p:cNvCxnSpPr>
          <p:nvPr/>
        </p:nvCxnSpPr>
        <p:spPr bwMode="auto">
          <a:xfrm>
            <a:off x="611188" y="4221163"/>
            <a:ext cx="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1908175" y="4930775"/>
            <a:ext cx="431800" cy="1008063"/>
          </a:xfrm>
          <a:prstGeom prst="rect">
            <a:avLst/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20502" name="Straight Connector 45"/>
          <p:cNvCxnSpPr>
            <a:cxnSpLocks noChangeShapeType="1"/>
          </p:cNvCxnSpPr>
          <p:nvPr/>
        </p:nvCxnSpPr>
        <p:spPr bwMode="auto">
          <a:xfrm>
            <a:off x="2124075" y="5649913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Straight Connector 33"/>
          <p:cNvCxnSpPr>
            <a:cxnSpLocks noChangeShapeType="1"/>
          </p:cNvCxnSpPr>
          <p:nvPr/>
        </p:nvCxnSpPr>
        <p:spPr bwMode="auto">
          <a:xfrm>
            <a:off x="2339975" y="54340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Straight Connector 64520"/>
          <p:cNvCxnSpPr>
            <a:cxnSpLocks noChangeShapeType="1"/>
          </p:cNvCxnSpPr>
          <p:nvPr/>
        </p:nvCxnSpPr>
        <p:spPr bwMode="auto">
          <a:xfrm flipV="1">
            <a:off x="2051050" y="5649913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05" name="Group 43"/>
          <p:cNvGrpSpPr>
            <a:grpSpLocks/>
          </p:cNvGrpSpPr>
          <p:nvPr/>
        </p:nvGrpSpPr>
        <p:grpSpPr bwMode="auto">
          <a:xfrm>
            <a:off x="2771775" y="4930775"/>
            <a:ext cx="431800" cy="1008063"/>
            <a:chOff x="2771800" y="4797152"/>
            <a:chExt cx="431800" cy="1009005"/>
          </a:xfrm>
        </p:grpSpPr>
        <p:sp>
          <p:nvSpPr>
            <p:cNvPr id="20581" name="Rectangle 23"/>
            <p:cNvSpPr>
              <a:spLocks noChangeArrowheads="1"/>
            </p:cNvSpPr>
            <p:nvPr/>
          </p:nvSpPr>
          <p:spPr bwMode="auto">
            <a:xfrm>
              <a:off x="2771800" y="4797152"/>
              <a:ext cx="431800" cy="1008062"/>
            </a:xfrm>
            <a:prstGeom prst="rect">
              <a:avLst/>
            </a:prstGeom>
            <a:solidFill>
              <a:srgbClr val="DF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82" name="Straight Connector 45"/>
            <p:cNvCxnSpPr>
              <a:cxnSpLocks noChangeShapeType="1"/>
            </p:cNvCxnSpPr>
            <p:nvPr/>
          </p:nvCxnSpPr>
          <p:spPr bwMode="auto">
            <a:xfrm>
              <a:off x="2988841" y="5517232"/>
              <a:ext cx="71437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3" name="Straight Connector 64520"/>
            <p:cNvCxnSpPr>
              <a:cxnSpLocks noChangeShapeType="1"/>
            </p:cNvCxnSpPr>
            <p:nvPr/>
          </p:nvCxnSpPr>
          <p:spPr bwMode="auto">
            <a:xfrm flipV="1">
              <a:off x="2915816" y="5517232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06" name="TextBox 33"/>
          <p:cNvSpPr txBox="1">
            <a:spLocks noChangeArrowheads="1"/>
          </p:cNvSpPr>
          <p:nvPr/>
        </p:nvSpPr>
        <p:spPr bwMode="auto">
          <a:xfrm>
            <a:off x="1778000" y="3429000"/>
            <a:ext cx="70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* (-0.3)</a:t>
            </a:r>
          </a:p>
        </p:txBody>
      </p:sp>
      <p:grpSp>
        <p:nvGrpSpPr>
          <p:cNvPr id="20507" name="Group 45"/>
          <p:cNvGrpSpPr>
            <a:grpSpLocks/>
          </p:cNvGrpSpPr>
          <p:nvPr/>
        </p:nvGrpSpPr>
        <p:grpSpPr bwMode="auto">
          <a:xfrm>
            <a:off x="6659563" y="765175"/>
            <a:ext cx="2233612" cy="3192463"/>
            <a:chOff x="5867400" y="1989138"/>
            <a:chExt cx="3194050" cy="4568825"/>
          </a:xfrm>
        </p:grpSpPr>
        <p:pic>
          <p:nvPicPr>
            <p:cNvPr id="20545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4292600"/>
              <a:ext cx="2833687" cy="226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6" name="Isosceles Triangle 5"/>
            <p:cNvSpPr>
              <a:spLocks noChangeArrowheads="1"/>
            </p:cNvSpPr>
            <p:nvPr/>
          </p:nvSpPr>
          <p:spPr bwMode="auto">
            <a:xfrm rot="5400000">
              <a:off x="6228557" y="2061369"/>
              <a:ext cx="576262" cy="431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47" name="Straight Connector 3"/>
            <p:cNvCxnSpPr>
              <a:cxnSpLocks noChangeShapeType="1"/>
              <a:endCxn id="20546" idx="3"/>
            </p:cNvCxnSpPr>
            <p:nvPr/>
          </p:nvCxnSpPr>
          <p:spPr bwMode="auto">
            <a:xfrm>
              <a:off x="6011863" y="2276475"/>
              <a:ext cx="288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48" name="Oval 4"/>
            <p:cNvSpPr>
              <a:spLocks noChangeArrowheads="1"/>
            </p:cNvSpPr>
            <p:nvPr/>
          </p:nvSpPr>
          <p:spPr bwMode="auto">
            <a:xfrm>
              <a:off x="5867400" y="2205038"/>
              <a:ext cx="144463" cy="1444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49" name="Straight Connector 3"/>
            <p:cNvCxnSpPr>
              <a:cxnSpLocks noChangeShapeType="1"/>
            </p:cNvCxnSpPr>
            <p:nvPr/>
          </p:nvCxnSpPr>
          <p:spPr bwMode="auto">
            <a:xfrm>
              <a:off x="6156325" y="2276475"/>
              <a:ext cx="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traight Connector 3"/>
            <p:cNvCxnSpPr>
              <a:cxnSpLocks noChangeShapeType="1"/>
            </p:cNvCxnSpPr>
            <p:nvPr/>
          </p:nvCxnSpPr>
          <p:spPr bwMode="auto">
            <a:xfrm>
              <a:off x="6156325" y="3068638"/>
              <a:ext cx="360363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551" name="Picture 7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2805113"/>
              <a:ext cx="576262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552" name="Straight Connector 3"/>
            <p:cNvCxnSpPr>
              <a:cxnSpLocks noChangeShapeType="1"/>
            </p:cNvCxnSpPr>
            <p:nvPr/>
          </p:nvCxnSpPr>
          <p:spPr bwMode="auto">
            <a:xfrm>
              <a:off x="7092950" y="3068638"/>
              <a:ext cx="2873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53" name="Oval 4"/>
            <p:cNvSpPr>
              <a:spLocks noChangeArrowheads="1"/>
            </p:cNvSpPr>
            <p:nvPr/>
          </p:nvSpPr>
          <p:spPr bwMode="auto">
            <a:xfrm>
              <a:off x="6680200" y="2227263"/>
              <a:ext cx="101600" cy="1016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54" name="Straight Connector 3"/>
            <p:cNvCxnSpPr>
              <a:cxnSpLocks noChangeShapeType="1"/>
            </p:cNvCxnSpPr>
            <p:nvPr/>
          </p:nvCxnSpPr>
          <p:spPr bwMode="auto">
            <a:xfrm>
              <a:off x="6732588" y="2276475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55" name="Isosceles Triangle 5"/>
            <p:cNvSpPr>
              <a:spLocks noChangeArrowheads="1"/>
            </p:cNvSpPr>
            <p:nvPr/>
          </p:nvSpPr>
          <p:spPr bwMode="auto">
            <a:xfrm rot="5400000">
              <a:off x="7452519" y="2348707"/>
              <a:ext cx="863600" cy="57626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56" name="Straight Connector 3"/>
            <p:cNvCxnSpPr>
              <a:cxnSpLocks noChangeShapeType="1"/>
            </p:cNvCxnSpPr>
            <p:nvPr/>
          </p:nvCxnSpPr>
          <p:spPr bwMode="auto">
            <a:xfrm flipV="1">
              <a:off x="7380288" y="2276475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7" name="Straight Connector 3"/>
            <p:cNvCxnSpPr>
              <a:cxnSpLocks noChangeShapeType="1"/>
            </p:cNvCxnSpPr>
            <p:nvPr/>
          </p:nvCxnSpPr>
          <p:spPr bwMode="auto">
            <a:xfrm flipV="1">
              <a:off x="7380288" y="2852738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8" name="Straight Connector 3"/>
            <p:cNvCxnSpPr>
              <a:cxnSpLocks noChangeShapeType="1"/>
            </p:cNvCxnSpPr>
            <p:nvPr/>
          </p:nvCxnSpPr>
          <p:spPr bwMode="auto">
            <a:xfrm>
              <a:off x="7380288" y="2852738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9" name="Straight Connector 3"/>
            <p:cNvCxnSpPr>
              <a:cxnSpLocks noChangeShapeType="1"/>
            </p:cNvCxnSpPr>
            <p:nvPr/>
          </p:nvCxnSpPr>
          <p:spPr bwMode="auto">
            <a:xfrm>
              <a:off x="7380288" y="2492375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60" name="TextBox 86"/>
            <p:cNvSpPr txBox="1">
              <a:spLocks noChangeArrowheads="1"/>
            </p:cNvSpPr>
            <p:nvPr/>
          </p:nvSpPr>
          <p:spPr bwMode="auto">
            <a:xfrm>
              <a:off x="7581900" y="2308224"/>
              <a:ext cx="461227" cy="54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>
                  <a:latin typeface="Symbol" charset="0"/>
                  <a:cs typeface="Symbol" charset="0"/>
                </a:rPr>
                <a:t>S</a:t>
              </a:r>
            </a:p>
          </p:txBody>
        </p:sp>
        <p:cxnSp>
          <p:nvCxnSpPr>
            <p:cNvPr id="20561" name="Straight Connector 20"/>
            <p:cNvCxnSpPr>
              <a:cxnSpLocks noChangeShapeType="1"/>
            </p:cNvCxnSpPr>
            <p:nvPr/>
          </p:nvCxnSpPr>
          <p:spPr bwMode="auto">
            <a:xfrm flipV="1">
              <a:off x="8172450" y="2636838"/>
              <a:ext cx="2159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2" name="Straight Connector 94"/>
            <p:cNvCxnSpPr>
              <a:cxnSpLocks noChangeShapeType="1"/>
              <a:stCxn id="20548" idx="4"/>
            </p:cNvCxnSpPr>
            <p:nvPr/>
          </p:nvCxnSpPr>
          <p:spPr bwMode="auto">
            <a:xfrm>
              <a:off x="5940425" y="2349500"/>
              <a:ext cx="828675" cy="2644775"/>
            </a:xfrm>
            <a:prstGeom prst="line">
              <a:avLst/>
            </a:prstGeom>
            <a:noFill/>
            <a:ln w="9525">
              <a:solidFill>
                <a:srgbClr val="E069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3" name="Straight Connector 95"/>
            <p:cNvCxnSpPr>
              <a:cxnSpLocks noChangeShapeType="1"/>
            </p:cNvCxnSpPr>
            <p:nvPr/>
          </p:nvCxnSpPr>
          <p:spPr bwMode="auto">
            <a:xfrm flipH="1">
              <a:off x="7219950" y="3068638"/>
              <a:ext cx="88900" cy="1798637"/>
            </a:xfrm>
            <a:prstGeom prst="line">
              <a:avLst/>
            </a:prstGeom>
            <a:noFill/>
            <a:ln w="9525">
              <a:solidFill>
                <a:srgbClr val="96B5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4" name="Straight Connector 99"/>
            <p:cNvCxnSpPr>
              <a:cxnSpLocks noChangeShapeType="1"/>
            </p:cNvCxnSpPr>
            <p:nvPr/>
          </p:nvCxnSpPr>
          <p:spPr bwMode="auto">
            <a:xfrm flipH="1">
              <a:off x="7056438" y="2276475"/>
              <a:ext cx="252412" cy="3960813"/>
            </a:xfrm>
            <a:prstGeom prst="line">
              <a:avLst/>
            </a:prstGeom>
            <a:noFill/>
            <a:ln w="9525">
              <a:solidFill>
                <a:srgbClr val="6DB5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5" name="Straight Connector 104"/>
            <p:cNvCxnSpPr>
              <a:cxnSpLocks noChangeShapeType="1"/>
            </p:cNvCxnSpPr>
            <p:nvPr/>
          </p:nvCxnSpPr>
          <p:spPr bwMode="auto">
            <a:xfrm flipH="1">
              <a:off x="7394575" y="2636838"/>
              <a:ext cx="849313" cy="2805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66" name="TextBox 108"/>
            <p:cNvSpPr txBox="1">
              <a:spLocks noChangeArrowheads="1"/>
            </p:cNvSpPr>
            <p:nvPr/>
          </p:nvSpPr>
          <p:spPr bwMode="auto">
            <a:xfrm>
              <a:off x="6578600" y="3357563"/>
              <a:ext cx="4413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Delay</a:t>
              </a:r>
            </a:p>
          </p:txBody>
        </p:sp>
        <p:sp>
          <p:nvSpPr>
            <p:cNvPr id="20567" name="TextBox 109"/>
            <p:cNvSpPr txBox="1">
              <a:spLocks noChangeArrowheads="1"/>
            </p:cNvSpPr>
            <p:nvPr/>
          </p:nvSpPr>
          <p:spPr bwMode="auto">
            <a:xfrm>
              <a:off x="7545524" y="3074983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Adder</a:t>
              </a:r>
            </a:p>
          </p:txBody>
        </p:sp>
        <p:cxnSp>
          <p:nvCxnSpPr>
            <p:cNvPr id="20568" name="Straight Connector 111"/>
            <p:cNvCxnSpPr>
              <a:cxnSpLocks noChangeShapeType="1"/>
            </p:cNvCxnSpPr>
            <p:nvPr/>
          </p:nvCxnSpPr>
          <p:spPr bwMode="auto">
            <a:xfrm>
              <a:off x="6272213" y="5965825"/>
              <a:ext cx="2735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9" name="Straight Connector 112"/>
            <p:cNvCxnSpPr>
              <a:cxnSpLocks noChangeShapeType="1"/>
            </p:cNvCxnSpPr>
            <p:nvPr/>
          </p:nvCxnSpPr>
          <p:spPr bwMode="auto">
            <a:xfrm>
              <a:off x="6908800" y="4365625"/>
              <a:ext cx="0" cy="210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70" name="Isosceles Triangle 5"/>
            <p:cNvSpPr>
              <a:spLocks noChangeArrowheads="1"/>
            </p:cNvSpPr>
            <p:nvPr/>
          </p:nvSpPr>
          <p:spPr bwMode="auto">
            <a:xfrm rot="5400000">
              <a:off x="8316118" y="2564607"/>
              <a:ext cx="576263" cy="4318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71" name="Straight Connector 20"/>
            <p:cNvCxnSpPr>
              <a:cxnSpLocks noChangeShapeType="1"/>
            </p:cNvCxnSpPr>
            <p:nvPr/>
          </p:nvCxnSpPr>
          <p:spPr bwMode="auto">
            <a:xfrm flipV="1">
              <a:off x="8820150" y="2781300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72" name="Oval 4"/>
            <p:cNvSpPr>
              <a:spLocks noChangeArrowheads="1"/>
            </p:cNvSpPr>
            <p:nvPr/>
          </p:nvSpPr>
          <p:spPr bwMode="auto">
            <a:xfrm>
              <a:off x="8893175" y="2708275"/>
              <a:ext cx="144463" cy="1444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73" name="Straight Connector 20"/>
            <p:cNvCxnSpPr>
              <a:cxnSpLocks noChangeShapeType="1"/>
            </p:cNvCxnSpPr>
            <p:nvPr/>
          </p:nvCxnSpPr>
          <p:spPr bwMode="auto">
            <a:xfrm>
              <a:off x="8243888" y="2924175"/>
              <a:ext cx="144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74" name="TextBox 125"/>
            <p:cNvSpPr txBox="1">
              <a:spLocks noChangeArrowheads="1"/>
            </p:cNvSpPr>
            <p:nvPr/>
          </p:nvSpPr>
          <p:spPr bwMode="auto">
            <a:xfrm>
              <a:off x="8147050" y="2925763"/>
              <a:ext cx="2413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0</a:t>
              </a:r>
            </a:p>
          </p:txBody>
        </p:sp>
        <p:cxnSp>
          <p:nvCxnSpPr>
            <p:cNvPr id="20575" name="Straight Connector 127"/>
            <p:cNvCxnSpPr>
              <a:cxnSpLocks noChangeShapeType="1"/>
            </p:cNvCxnSpPr>
            <p:nvPr/>
          </p:nvCxnSpPr>
          <p:spPr bwMode="auto">
            <a:xfrm flipH="1">
              <a:off x="8494713" y="2690813"/>
              <a:ext cx="7143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6" name="Straight Connector 128"/>
            <p:cNvCxnSpPr>
              <a:cxnSpLocks noChangeShapeType="1"/>
            </p:cNvCxnSpPr>
            <p:nvPr/>
          </p:nvCxnSpPr>
          <p:spPr bwMode="auto">
            <a:xfrm>
              <a:off x="8421688" y="2906713"/>
              <a:ext cx="73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7" name="Straight Connector 129"/>
            <p:cNvCxnSpPr>
              <a:cxnSpLocks noChangeShapeType="1"/>
            </p:cNvCxnSpPr>
            <p:nvPr/>
          </p:nvCxnSpPr>
          <p:spPr bwMode="auto">
            <a:xfrm>
              <a:off x="8566150" y="2690813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8" name="Straight Connector 130"/>
            <p:cNvCxnSpPr>
              <a:cxnSpLocks noChangeShapeType="1"/>
            </p:cNvCxnSpPr>
            <p:nvPr/>
          </p:nvCxnSpPr>
          <p:spPr bwMode="auto">
            <a:xfrm>
              <a:off x="8456613" y="2794000"/>
              <a:ext cx="14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79" name="Rectangle 136"/>
            <p:cNvSpPr>
              <a:spLocks noChangeArrowheads="1"/>
            </p:cNvSpPr>
            <p:nvPr/>
          </p:nvSpPr>
          <p:spPr bwMode="auto">
            <a:xfrm>
              <a:off x="6948488" y="2205038"/>
              <a:ext cx="287337" cy="1444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80" name="Straight Connector 3"/>
            <p:cNvCxnSpPr>
              <a:cxnSpLocks noChangeShapeType="1"/>
            </p:cNvCxnSpPr>
            <p:nvPr/>
          </p:nvCxnSpPr>
          <p:spPr bwMode="auto">
            <a:xfrm>
              <a:off x="7235825" y="2276475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08" name="Group 85"/>
          <p:cNvGrpSpPr>
            <a:grpSpLocks/>
          </p:cNvGrpSpPr>
          <p:nvPr/>
        </p:nvGrpSpPr>
        <p:grpSpPr bwMode="auto">
          <a:xfrm>
            <a:off x="4932363" y="4076700"/>
            <a:ext cx="431800" cy="1009650"/>
            <a:chOff x="2771800" y="4797152"/>
            <a:chExt cx="431800" cy="1009005"/>
          </a:xfrm>
        </p:grpSpPr>
        <p:sp>
          <p:nvSpPr>
            <p:cNvPr id="20542" name="Rectangle 23"/>
            <p:cNvSpPr>
              <a:spLocks noChangeArrowheads="1"/>
            </p:cNvSpPr>
            <p:nvPr/>
          </p:nvSpPr>
          <p:spPr bwMode="auto">
            <a:xfrm>
              <a:off x="2771800" y="4797152"/>
              <a:ext cx="431800" cy="1008062"/>
            </a:xfrm>
            <a:prstGeom prst="rect">
              <a:avLst/>
            </a:prstGeom>
            <a:solidFill>
              <a:srgbClr val="DF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43" name="Straight Connector 45"/>
            <p:cNvCxnSpPr>
              <a:cxnSpLocks noChangeShapeType="1"/>
            </p:cNvCxnSpPr>
            <p:nvPr/>
          </p:nvCxnSpPr>
          <p:spPr bwMode="auto">
            <a:xfrm>
              <a:off x="2988841" y="5517232"/>
              <a:ext cx="71437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traight Connector 64520"/>
            <p:cNvCxnSpPr>
              <a:cxnSpLocks noChangeShapeType="1"/>
            </p:cNvCxnSpPr>
            <p:nvPr/>
          </p:nvCxnSpPr>
          <p:spPr bwMode="auto">
            <a:xfrm flipV="1">
              <a:off x="2915816" y="5517232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09" name="Straight Connector 40"/>
          <p:cNvCxnSpPr>
            <a:cxnSpLocks noChangeShapeType="1"/>
          </p:cNvCxnSpPr>
          <p:nvPr/>
        </p:nvCxnSpPr>
        <p:spPr bwMode="auto">
          <a:xfrm>
            <a:off x="4572000" y="4581525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0" name="Straight Connector 40"/>
          <p:cNvCxnSpPr>
            <a:cxnSpLocks noChangeShapeType="1"/>
          </p:cNvCxnSpPr>
          <p:nvPr/>
        </p:nvCxnSpPr>
        <p:spPr bwMode="auto">
          <a:xfrm>
            <a:off x="5364163" y="4581525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1" name="Isosceles Triangle 44"/>
          <p:cNvSpPr>
            <a:spLocks noChangeArrowheads="1"/>
          </p:cNvSpPr>
          <p:nvPr/>
        </p:nvSpPr>
        <p:spPr bwMode="auto">
          <a:xfrm rot="5400000">
            <a:off x="5580857" y="4293393"/>
            <a:ext cx="863600" cy="576263"/>
          </a:xfrm>
          <a:prstGeom prst="triangle">
            <a:avLst>
              <a:gd name="adj" fmla="val 50000"/>
            </a:avLst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grpSp>
        <p:nvGrpSpPr>
          <p:cNvPr id="20512" name="Group 94"/>
          <p:cNvGrpSpPr>
            <a:grpSpLocks/>
          </p:cNvGrpSpPr>
          <p:nvPr/>
        </p:nvGrpSpPr>
        <p:grpSpPr bwMode="auto">
          <a:xfrm>
            <a:off x="5724525" y="5300663"/>
            <a:ext cx="431800" cy="1009650"/>
            <a:chOff x="2771800" y="4797152"/>
            <a:chExt cx="431800" cy="1009005"/>
          </a:xfrm>
        </p:grpSpPr>
        <p:sp>
          <p:nvSpPr>
            <p:cNvPr id="20539" name="Rectangle 23"/>
            <p:cNvSpPr>
              <a:spLocks noChangeArrowheads="1"/>
            </p:cNvSpPr>
            <p:nvPr/>
          </p:nvSpPr>
          <p:spPr bwMode="auto">
            <a:xfrm>
              <a:off x="2771800" y="4797152"/>
              <a:ext cx="431800" cy="1008062"/>
            </a:xfrm>
            <a:prstGeom prst="rect">
              <a:avLst/>
            </a:prstGeom>
            <a:solidFill>
              <a:srgbClr val="DF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40" name="Straight Connector 45"/>
            <p:cNvCxnSpPr>
              <a:cxnSpLocks noChangeShapeType="1"/>
            </p:cNvCxnSpPr>
            <p:nvPr/>
          </p:nvCxnSpPr>
          <p:spPr bwMode="auto">
            <a:xfrm>
              <a:off x="2988841" y="5517232"/>
              <a:ext cx="71437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1" name="Straight Connector 64520"/>
            <p:cNvCxnSpPr>
              <a:cxnSpLocks noChangeShapeType="1"/>
            </p:cNvCxnSpPr>
            <p:nvPr/>
          </p:nvCxnSpPr>
          <p:spPr bwMode="auto">
            <a:xfrm flipV="1">
              <a:off x="2915816" y="5517232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13" name="Straight Connector 38"/>
          <p:cNvCxnSpPr>
            <a:cxnSpLocks noChangeShapeType="1"/>
          </p:cNvCxnSpPr>
          <p:nvPr/>
        </p:nvCxnSpPr>
        <p:spPr bwMode="auto">
          <a:xfrm>
            <a:off x="5580063" y="4581525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4" name="Straight Connector 37"/>
          <p:cNvCxnSpPr>
            <a:cxnSpLocks noChangeShapeType="1"/>
          </p:cNvCxnSpPr>
          <p:nvPr/>
        </p:nvCxnSpPr>
        <p:spPr bwMode="auto">
          <a:xfrm>
            <a:off x="5580063" y="5805488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5" name="TextBox 60"/>
          <p:cNvSpPr txBox="1">
            <a:spLocks noChangeArrowheads="1"/>
          </p:cNvSpPr>
          <p:nvPr/>
        </p:nvSpPr>
        <p:spPr bwMode="auto">
          <a:xfrm>
            <a:off x="971550" y="4652963"/>
            <a:ext cx="550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Latch</a:t>
            </a:r>
          </a:p>
        </p:txBody>
      </p:sp>
      <p:sp>
        <p:nvSpPr>
          <p:cNvPr id="20516" name="TextBox 60"/>
          <p:cNvSpPr txBox="1">
            <a:spLocks noChangeArrowheads="1"/>
          </p:cNvSpPr>
          <p:nvPr/>
        </p:nvSpPr>
        <p:spPr bwMode="auto">
          <a:xfrm>
            <a:off x="1003300" y="5910263"/>
            <a:ext cx="484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Clock</a:t>
            </a:r>
          </a:p>
        </p:txBody>
      </p:sp>
      <p:sp>
        <p:nvSpPr>
          <p:cNvPr id="20517" name="TextBox 60"/>
          <p:cNvSpPr txBox="1">
            <a:spLocks noChangeArrowheads="1"/>
          </p:cNvSpPr>
          <p:nvPr/>
        </p:nvSpPr>
        <p:spPr bwMode="auto">
          <a:xfrm>
            <a:off x="5727700" y="4437063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&gt;0</a:t>
            </a:r>
          </a:p>
        </p:txBody>
      </p:sp>
      <p:sp>
        <p:nvSpPr>
          <p:cNvPr id="20518" name="Isosceles Triangle 105"/>
          <p:cNvSpPr>
            <a:spLocks noChangeArrowheads="1"/>
          </p:cNvSpPr>
          <p:nvPr/>
        </p:nvSpPr>
        <p:spPr bwMode="auto">
          <a:xfrm rot="5400000">
            <a:off x="6444457" y="5517356"/>
            <a:ext cx="863600" cy="576263"/>
          </a:xfrm>
          <a:prstGeom prst="triangle">
            <a:avLst>
              <a:gd name="adj" fmla="val 50000"/>
            </a:avLst>
          </a:prstGeom>
          <a:solidFill>
            <a:srgbClr val="DFE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0519" name="TextBox 60"/>
          <p:cNvSpPr txBox="1">
            <a:spLocks noChangeArrowheads="1"/>
          </p:cNvSpPr>
          <p:nvPr/>
        </p:nvSpPr>
        <p:spPr bwMode="auto">
          <a:xfrm>
            <a:off x="6591300" y="5661025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≤ 0</a:t>
            </a:r>
          </a:p>
        </p:txBody>
      </p:sp>
      <p:cxnSp>
        <p:nvCxnSpPr>
          <p:cNvPr id="20520" name="Straight Connector 33"/>
          <p:cNvCxnSpPr>
            <a:cxnSpLocks noChangeShapeType="1"/>
          </p:cNvCxnSpPr>
          <p:nvPr/>
        </p:nvCxnSpPr>
        <p:spPr bwMode="auto">
          <a:xfrm>
            <a:off x="6156325" y="580548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21" name="Group 108"/>
          <p:cNvGrpSpPr>
            <a:grpSpLocks/>
          </p:cNvGrpSpPr>
          <p:nvPr/>
        </p:nvGrpSpPr>
        <p:grpSpPr bwMode="auto">
          <a:xfrm>
            <a:off x="6588125" y="4076700"/>
            <a:ext cx="431800" cy="1009650"/>
            <a:chOff x="2771800" y="4797152"/>
            <a:chExt cx="431800" cy="1009005"/>
          </a:xfrm>
        </p:grpSpPr>
        <p:sp>
          <p:nvSpPr>
            <p:cNvPr id="20536" name="Rectangle 23"/>
            <p:cNvSpPr>
              <a:spLocks noChangeArrowheads="1"/>
            </p:cNvSpPr>
            <p:nvPr/>
          </p:nvSpPr>
          <p:spPr bwMode="auto">
            <a:xfrm>
              <a:off x="2771800" y="4797152"/>
              <a:ext cx="431800" cy="1008062"/>
            </a:xfrm>
            <a:prstGeom prst="rect">
              <a:avLst/>
            </a:prstGeom>
            <a:solidFill>
              <a:srgbClr val="DF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20537" name="Straight Connector 45"/>
            <p:cNvCxnSpPr>
              <a:cxnSpLocks noChangeShapeType="1"/>
            </p:cNvCxnSpPr>
            <p:nvPr/>
          </p:nvCxnSpPr>
          <p:spPr bwMode="auto">
            <a:xfrm>
              <a:off x="2988841" y="5517232"/>
              <a:ext cx="71437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8" name="Straight Connector 64520"/>
            <p:cNvCxnSpPr>
              <a:cxnSpLocks noChangeShapeType="1"/>
            </p:cNvCxnSpPr>
            <p:nvPr/>
          </p:nvCxnSpPr>
          <p:spPr bwMode="auto">
            <a:xfrm flipV="1">
              <a:off x="2915816" y="5517232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22" name="Straight Connector 33"/>
          <p:cNvCxnSpPr>
            <a:cxnSpLocks noChangeShapeType="1"/>
            <a:endCxn id="20536" idx="1"/>
          </p:cNvCxnSpPr>
          <p:nvPr/>
        </p:nvCxnSpPr>
        <p:spPr bwMode="auto">
          <a:xfrm flipV="1">
            <a:off x="6300788" y="4581525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23" name="Group 99"/>
          <p:cNvGrpSpPr>
            <a:grpSpLocks/>
          </p:cNvGrpSpPr>
          <p:nvPr/>
        </p:nvGrpSpPr>
        <p:grpSpPr bwMode="auto">
          <a:xfrm>
            <a:off x="7740650" y="4868863"/>
            <a:ext cx="719138" cy="576262"/>
            <a:chOff x="7524328" y="4869160"/>
            <a:chExt cx="720080" cy="576064"/>
          </a:xfrm>
        </p:grpSpPr>
        <p:sp>
          <p:nvSpPr>
            <p:cNvPr id="20534" name="Delay 93"/>
            <p:cNvSpPr>
              <a:spLocks noChangeArrowheads="1"/>
            </p:cNvSpPr>
            <p:nvPr/>
          </p:nvSpPr>
          <p:spPr bwMode="auto">
            <a:xfrm>
              <a:off x="7524328" y="4869160"/>
              <a:ext cx="720080" cy="576064"/>
            </a:xfrm>
            <a:prstGeom prst="flowChartDelay">
              <a:avLst/>
            </a:prstGeom>
            <a:solidFill>
              <a:srgbClr val="DF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20535" name="TextBox 60"/>
            <p:cNvSpPr txBox="1">
              <a:spLocks noChangeArrowheads="1"/>
            </p:cNvSpPr>
            <p:nvPr/>
          </p:nvSpPr>
          <p:spPr bwMode="auto">
            <a:xfrm>
              <a:off x="7616365" y="5013176"/>
              <a:ext cx="4840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200"/>
                <a:t>AND</a:t>
              </a:r>
            </a:p>
          </p:txBody>
        </p:sp>
      </p:grpSp>
      <p:cxnSp>
        <p:nvCxnSpPr>
          <p:cNvPr id="20524" name="Straight Connector 33"/>
          <p:cNvCxnSpPr>
            <a:cxnSpLocks noChangeShapeType="1"/>
          </p:cNvCxnSpPr>
          <p:nvPr/>
        </p:nvCxnSpPr>
        <p:spPr bwMode="auto">
          <a:xfrm>
            <a:off x="7019925" y="45815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5" name="Straight Connector 38"/>
          <p:cNvCxnSpPr>
            <a:cxnSpLocks noChangeShapeType="1"/>
          </p:cNvCxnSpPr>
          <p:nvPr/>
        </p:nvCxnSpPr>
        <p:spPr bwMode="auto">
          <a:xfrm>
            <a:off x="7451725" y="45815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6" name="Straight Connector 38"/>
          <p:cNvCxnSpPr>
            <a:cxnSpLocks noChangeShapeType="1"/>
          </p:cNvCxnSpPr>
          <p:nvPr/>
        </p:nvCxnSpPr>
        <p:spPr bwMode="auto">
          <a:xfrm>
            <a:off x="7451725" y="537368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7" name="Straight Connector 33"/>
          <p:cNvCxnSpPr>
            <a:cxnSpLocks noChangeShapeType="1"/>
          </p:cNvCxnSpPr>
          <p:nvPr/>
        </p:nvCxnSpPr>
        <p:spPr bwMode="auto">
          <a:xfrm>
            <a:off x="7164388" y="5805488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8" name="Straight Connector 33"/>
          <p:cNvCxnSpPr>
            <a:cxnSpLocks noChangeShapeType="1"/>
          </p:cNvCxnSpPr>
          <p:nvPr/>
        </p:nvCxnSpPr>
        <p:spPr bwMode="auto">
          <a:xfrm>
            <a:off x="7451725" y="537368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9" name="Straight Connector 33"/>
          <p:cNvCxnSpPr>
            <a:cxnSpLocks noChangeShapeType="1"/>
          </p:cNvCxnSpPr>
          <p:nvPr/>
        </p:nvCxnSpPr>
        <p:spPr bwMode="auto">
          <a:xfrm>
            <a:off x="7451725" y="494188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0" name="Straight Connector 33"/>
          <p:cNvCxnSpPr>
            <a:cxnSpLocks noChangeShapeType="1"/>
          </p:cNvCxnSpPr>
          <p:nvPr/>
        </p:nvCxnSpPr>
        <p:spPr bwMode="auto">
          <a:xfrm>
            <a:off x="8459788" y="515778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1" name="TextBox 60"/>
          <p:cNvSpPr txBox="1">
            <a:spLocks noChangeArrowheads="1"/>
          </p:cNvSpPr>
          <p:nvPr/>
        </p:nvSpPr>
        <p:spPr bwMode="auto">
          <a:xfrm>
            <a:off x="1763713" y="60833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Delay</a:t>
            </a:r>
          </a:p>
        </p:txBody>
      </p:sp>
      <p:sp>
        <p:nvSpPr>
          <p:cNvPr id="20532" name="TextBox 124"/>
          <p:cNvSpPr txBox="1">
            <a:spLocks noChangeArrowheads="1"/>
          </p:cNvSpPr>
          <p:nvPr/>
        </p:nvSpPr>
        <p:spPr bwMode="auto">
          <a:xfrm>
            <a:off x="1543050" y="836613"/>
            <a:ext cx="72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FPGA</a:t>
            </a:r>
          </a:p>
        </p:txBody>
      </p:sp>
      <p:pic>
        <p:nvPicPr>
          <p:cNvPr id="20533" name="Picture 1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289050"/>
            <a:ext cx="25987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Nyquist-Shannon Sampling Theorem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4692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4692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238" y="1125538"/>
            <a:ext cx="4762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998913"/>
            <a:ext cx="4679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005263"/>
            <a:ext cx="46847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4005263"/>
            <a:ext cx="47672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149475" y="1120775"/>
            <a:ext cx="4776788" cy="5121275"/>
            <a:chOff x="2149707" y="1120534"/>
            <a:chExt cx="4776439" cy="5120988"/>
          </a:xfrm>
        </p:grpSpPr>
        <p:pic>
          <p:nvPicPr>
            <p:cNvPr id="21517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707" y="1120534"/>
              <a:ext cx="4776439" cy="223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707" y="3977268"/>
              <a:ext cx="4776439" cy="226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107950" y="1773238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f</a:t>
            </a:r>
            <a:r>
              <a:rPr lang="en-US" sz="1800" baseline="-25000"/>
              <a:t>signal</a:t>
            </a:r>
            <a:r>
              <a:rPr lang="en-US" sz="1800"/>
              <a:t> &lt; f</a:t>
            </a:r>
            <a:r>
              <a:rPr lang="en-US" sz="1800" baseline="-25000"/>
              <a:t>sampling </a:t>
            </a:r>
            <a:r>
              <a:rPr lang="en-US" sz="1800"/>
              <a:t>/2</a:t>
            </a:r>
            <a:endParaRPr lang="en-US" sz="1800" baseline="-25000"/>
          </a:p>
        </p:txBody>
      </p:sp>
      <p:sp>
        <p:nvSpPr>
          <p:cNvPr id="21516" name="TextBox 19"/>
          <p:cNvSpPr txBox="1">
            <a:spLocks noChangeArrowheads="1"/>
          </p:cNvSpPr>
          <p:nvPr/>
        </p:nvSpPr>
        <p:spPr bwMode="auto">
          <a:xfrm>
            <a:off x="107950" y="4581525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f</a:t>
            </a:r>
            <a:r>
              <a:rPr lang="en-US" sz="1800" baseline="-25000"/>
              <a:t>signal</a:t>
            </a:r>
            <a:r>
              <a:rPr lang="en-US" sz="1800"/>
              <a:t> &gt; f</a:t>
            </a:r>
            <a:r>
              <a:rPr lang="en-US" sz="1800" baseline="-25000"/>
              <a:t>sampling </a:t>
            </a:r>
            <a:r>
              <a:rPr lang="en-US" sz="1800"/>
              <a:t>/2</a:t>
            </a:r>
            <a:endParaRPr lang="en-US" sz="1800" baseline="-250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Limits of waveform digitizing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4532" name="TextBox 64531"/>
          <p:cNvSpPr txBox="1"/>
          <p:nvPr/>
        </p:nvSpPr>
        <p:spPr>
          <a:xfrm>
            <a:off x="323528" y="980728"/>
            <a:ext cx="8136904" cy="28315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/>
              <a:t>Aliasing Occurs if f</a:t>
            </a:r>
            <a:r>
              <a:rPr lang="en-US" sz="2400" baseline="-25000" dirty="0"/>
              <a:t>signal</a:t>
            </a:r>
            <a:r>
              <a:rPr lang="en-US" sz="2400" dirty="0"/>
              <a:t> &gt; 0.5 * f</a:t>
            </a:r>
            <a:r>
              <a:rPr lang="en-US" sz="2400" baseline="-25000" dirty="0"/>
              <a:t>sampling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/>
              <a:t>Features of the signal can be lost (“pile-up”)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tabLst>
                <a:tab pos="268288" algn="l"/>
              </a:tabLst>
              <a:defRPr/>
            </a:pPr>
            <a:r>
              <a:rPr lang="en-US" sz="2400" dirty="0"/>
              <a:t>Measurement of time becomes hard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tabLst>
                <a:tab pos="268288" algn="l"/>
              </a:tabLst>
              <a:defRPr/>
            </a:pPr>
            <a:r>
              <a:rPr lang="en-US" sz="2400" dirty="0"/>
              <a:t>ADC resolution limits energy measurement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tabLst>
                <a:tab pos="268288" algn="l"/>
              </a:tabLst>
              <a:defRPr/>
            </a:pPr>
            <a:r>
              <a:rPr lang="en-US" sz="2400" dirty="0"/>
              <a:t>Need </a:t>
            </a:r>
            <a:r>
              <a:rPr lang="en-US" sz="2400" dirty="0">
                <a:solidFill>
                  <a:srgbClr val="FF6600"/>
                </a:solidFill>
              </a:rPr>
              <a:t>very fast high resolution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ADC </a:t>
            </a:r>
          </a:p>
        </p:txBody>
      </p:sp>
      <p:pic>
        <p:nvPicPr>
          <p:cNvPr id="2253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302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732463"/>
            <a:ext cx="3311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-Right Arrow 1"/>
          <p:cNvSpPr/>
          <p:nvPr/>
        </p:nvSpPr>
        <p:spPr>
          <a:xfrm rot="16200000">
            <a:off x="1691680" y="5157192"/>
            <a:ext cx="648072" cy="504056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254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292600"/>
            <a:ext cx="4572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</a:rPr>
              <a:t>What are the fastest detectors?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65113" indent="-265113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549275" indent="-265113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sz="1700">
                <a:sym typeface="Symbol" charset="0"/>
              </a:rPr>
              <a:t>Micro-Channel-Plates (MCP)</a:t>
            </a:r>
          </a:p>
          <a:p>
            <a:pPr lvl="3">
              <a:lnSpc>
                <a:spcPct val="110000"/>
              </a:lnSpc>
              <a:buFontTx/>
              <a:buChar char="•"/>
            </a:pPr>
            <a:r>
              <a:rPr lang="en-US" sz="1700">
                <a:sym typeface="Symbol" charset="0"/>
              </a:rPr>
              <a:t>Photomultipliers with thousands of tiny channels (3-10 </a:t>
            </a:r>
            <a:r>
              <a:rPr lang="en-US" sz="1700">
                <a:latin typeface="Symbol" charset="0"/>
                <a:cs typeface="Symbol" charset="0"/>
                <a:sym typeface="Symbol" charset="0"/>
              </a:rPr>
              <a:t>m</a:t>
            </a:r>
            <a:r>
              <a:rPr lang="en-US" sz="1700">
                <a:sym typeface="Symbol" charset="0"/>
              </a:rPr>
              <a:t>m)</a:t>
            </a:r>
          </a:p>
          <a:p>
            <a:pPr lvl="3">
              <a:lnSpc>
                <a:spcPct val="110000"/>
              </a:lnSpc>
              <a:buFontTx/>
              <a:buChar char="•"/>
            </a:pPr>
            <a:r>
              <a:rPr lang="en-US" sz="1700">
                <a:sym typeface="Symbol" charset="0"/>
              </a:rPr>
              <a:t>Typical gain of 10,000 per plate</a:t>
            </a:r>
          </a:p>
          <a:p>
            <a:pPr lvl="3">
              <a:lnSpc>
                <a:spcPct val="110000"/>
              </a:lnSpc>
              <a:buFontTx/>
              <a:buChar char="•"/>
            </a:pPr>
            <a:r>
              <a:rPr lang="en-US" sz="1700">
                <a:sym typeface="Symbol" charset="0"/>
              </a:rPr>
              <a:t>Very fast rise time down to 70 ps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sz="1700">
                <a:sym typeface="Symbol" charset="0"/>
              </a:rPr>
              <a:t>70 ps rise time  </a:t>
            </a:r>
            <a:r>
              <a:rPr lang="en-US" sz="1700" b="1">
                <a:sym typeface="Symbol" charset="0"/>
              </a:rPr>
              <a:t>4-5 GHz BW</a:t>
            </a:r>
            <a:r>
              <a:rPr lang="en-US" sz="1700">
                <a:sym typeface="Symbol" charset="0"/>
              </a:rPr>
              <a:t>  </a:t>
            </a:r>
            <a:r>
              <a:rPr lang="en-US" sz="1700" b="1">
                <a:sym typeface="Symbol" charset="0"/>
              </a:rPr>
              <a:t>10 GSPS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sz="1700"/>
              <a:t>SiPMs (Silicon PMTs) are also getting &lt; 100 ps </a:t>
            </a:r>
            <a:endParaRPr lang="en-US" sz="1700">
              <a:sym typeface="Symbol" charset="0"/>
            </a:endParaRPr>
          </a:p>
        </p:txBody>
      </p:sp>
      <p:pic>
        <p:nvPicPr>
          <p:cNvPr id="23557" name="Picture 4" descr="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475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938" y="1916113"/>
            <a:ext cx="35512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92788" y="3860800"/>
            <a:ext cx="2716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J. Milnes, J. Howoth, Photek</a:t>
            </a:r>
          </a:p>
        </p:txBody>
      </p:sp>
      <p:pic>
        <p:nvPicPr>
          <p:cNvPr id="23561" name="Picture 3" descr="Screen Shot 2013-07-04 at 16.43.53 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084763"/>
            <a:ext cx="2843213" cy="146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4" descr="Screen Shot 2013-07-04 at 16.45.18 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508500"/>
            <a:ext cx="30702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27" r="12007"/>
          <a:stretch/>
        </p:blipFill>
        <p:spPr>
          <a:xfrm>
            <a:off x="179512" y="836712"/>
            <a:ext cx="3797770" cy="565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 Nov. 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NSS Refresher Course, Seattle,  </a:t>
            </a:r>
            <a:endParaRPr lang="de-DE"/>
          </a:p>
        </p:txBody>
      </p:sp>
      <p:grpSp>
        <p:nvGrpSpPr>
          <p:cNvPr id="13" name="Group 12"/>
          <p:cNvGrpSpPr/>
          <p:nvPr/>
        </p:nvGrpSpPr>
        <p:grpSpPr>
          <a:xfrm>
            <a:off x="107504" y="908720"/>
            <a:ext cx="3960440" cy="5400600"/>
            <a:chOff x="107504" y="908720"/>
            <a:chExt cx="3960440" cy="54006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07504" y="908720"/>
              <a:ext cx="3960440" cy="5400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07504" y="908720"/>
              <a:ext cx="3960440" cy="5400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539552" y="1052736"/>
            <a:ext cx="143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RTSD Luncheon</a:t>
            </a:r>
            <a:endParaRPr lang="en-US" sz="1400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6" b="8282"/>
          <a:stretch/>
        </p:blipFill>
        <p:spPr bwMode="auto">
          <a:xfrm flipV="1">
            <a:off x="4644008" y="1617521"/>
            <a:ext cx="3744540" cy="4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08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107950" y="4724400"/>
            <a:ext cx="4248150" cy="1800225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72000" y="3429000"/>
            <a:ext cx="4248150" cy="3024188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72000" y="1196975"/>
            <a:ext cx="4248150" cy="2087563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07950" y="765175"/>
            <a:ext cx="4319588" cy="3743325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2458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458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245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Can it be done with FADCs?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692150"/>
            <a:ext cx="3854450" cy="1390650"/>
          </a:xfrm>
        </p:spPr>
        <p:txBody>
          <a:bodyPr/>
          <a:lstStyle/>
          <a:p>
            <a:pPr defTabSz="360363">
              <a:buFontTx/>
              <a:buChar char="•"/>
            </a:pPr>
            <a:endParaRPr lang="en-US" sz="1400">
              <a:latin typeface="Tahoma" charset="0"/>
              <a:ea typeface="ヒラギノ角ゴ Pro W3" charset="0"/>
              <a:cs typeface="ヒラギノ角ゴ Pro W3" charset="0"/>
            </a:endParaRPr>
          </a:p>
          <a:p>
            <a:pPr defTabSz="360363">
              <a:buFontTx/>
              <a:buChar char="•"/>
            </a:pPr>
            <a:r>
              <a:rPr lang="en-US" sz="1400">
                <a:latin typeface="Tahoma" charset="0"/>
                <a:ea typeface="ヒラギノ角ゴ Pro W3" charset="0"/>
                <a:cs typeface="ヒラギノ角ゴ Pro W3" charset="0"/>
              </a:rPr>
              <a:t>8 bits – 3 GS/s – 1.9 W	</a:t>
            </a:r>
            <a:r>
              <a:rPr lang="en-US" sz="1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 24 Gbits/s</a:t>
            </a:r>
          </a:p>
          <a:p>
            <a:pPr defTabSz="360363">
              <a:buFontTx/>
              <a:buChar char="•"/>
            </a:pPr>
            <a:r>
              <a:rPr lang="en-US" sz="1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10 bits – 3 GS/s – 3.6 W	 30 Gbits/s</a:t>
            </a:r>
          </a:p>
          <a:p>
            <a:pPr defTabSz="360363">
              <a:buFontTx/>
              <a:buChar char="•"/>
            </a:pPr>
            <a:r>
              <a:rPr lang="en-US" sz="1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12 bits – 3.6 GS/s – 3.9 W	 43.2 Gbits/s</a:t>
            </a:r>
          </a:p>
          <a:p>
            <a:pPr defTabSz="360363">
              <a:buFontTx/>
              <a:buChar char="•"/>
            </a:pPr>
            <a:r>
              <a:rPr lang="en-US" sz="1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14 bits – 0.4 GS/s – 2.5 W	 5.6 Gbits/s</a:t>
            </a:r>
          </a:p>
        </p:txBody>
      </p:sp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1035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5"/>
          <p:cNvSpPr txBox="1">
            <a:spLocks noChangeArrowheads="1"/>
          </p:cNvSpPr>
          <p:nvPr/>
        </p:nvSpPr>
        <p:spPr bwMode="auto">
          <a:xfrm>
            <a:off x="34925" y="3211513"/>
            <a:ext cx="871538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1.8 GHz!</a:t>
            </a:r>
          </a:p>
        </p:txBody>
      </p:sp>
      <p:sp>
        <p:nvSpPr>
          <p:cNvPr id="24587" name="Line 6"/>
          <p:cNvSpPr>
            <a:spLocks noChangeShapeType="1"/>
          </p:cNvSpPr>
          <p:nvPr/>
        </p:nvSpPr>
        <p:spPr bwMode="auto">
          <a:xfrm>
            <a:off x="539750" y="3713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3348038" y="2492375"/>
            <a:ext cx="1325562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24x1.8 Gbits/s</a:t>
            </a:r>
          </a:p>
        </p:txBody>
      </p:sp>
      <p:sp>
        <p:nvSpPr>
          <p:cNvPr id="24589" name="Line 8"/>
          <p:cNvSpPr>
            <a:spLocks noChangeShapeType="1"/>
          </p:cNvSpPr>
          <p:nvPr/>
        </p:nvSpPr>
        <p:spPr bwMode="auto">
          <a:xfrm>
            <a:off x="3435350" y="236537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1835150" y="3644900"/>
            <a:ext cx="2262188" cy="738188"/>
          </a:xfrm>
          <a:prstGeom prst="rect">
            <a:avLst/>
          </a:prstGeom>
          <a:solidFill>
            <a:srgbClr val="DFEFFF">
              <a:alpha val="43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Requires high-end FPGA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Complex board design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High FPGA power</a:t>
            </a:r>
          </a:p>
        </p:txBody>
      </p:sp>
      <p:pic>
        <p:nvPicPr>
          <p:cNvPr id="245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584325"/>
            <a:ext cx="22558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9988" y="1727200"/>
            <a:ext cx="10795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PX1500-4: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2 Channel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3 GS/s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8 bits</a:t>
            </a:r>
          </a:p>
        </p:txBody>
      </p:sp>
      <p:pic>
        <p:nvPicPr>
          <p:cNvPr id="245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320992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2"/>
          <p:cNvSpPr>
            <a:spLocks noChangeArrowheads="1"/>
          </p:cNvSpPr>
          <p:nvPr/>
        </p:nvSpPr>
        <p:spPr bwMode="auto">
          <a:xfrm>
            <a:off x="4572000" y="4437063"/>
            <a:ext cx="15128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ADC12D1X00RB: </a:t>
            </a:r>
            <a:br>
              <a:rPr lang="en-US" sz="1400"/>
            </a:br>
            <a:r>
              <a:rPr lang="en-US" sz="1400"/>
              <a:t>1 Channel </a:t>
            </a:r>
            <a:br>
              <a:rPr lang="en-US" sz="1400"/>
            </a:br>
            <a:r>
              <a:rPr lang="en-US" sz="1400"/>
              <a:t>1.8 GS/s </a:t>
            </a:r>
            <a:br>
              <a:rPr lang="en-US" sz="1400"/>
            </a:br>
            <a:r>
              <a:rPr lang="en-US" sz="1400"/>
              <a:t>12 bits</a:t>
            </a:r>
            <a:endParaRPr lang="en-US" sz="1400">
              <a:sym typeface="Symbol" charset="0"/>
            </a:endParaRPr>
          </a:p>
        </p:txBody>
      </p:sp>
      <p:sp>
        <p:nvSpPr>
          <p:cNvPr id="24595" name="AutoShape 6"/>
          <p:cNvSpPr>
            <a:spLocks noChangeArrowheads="1"/>
          </p:cNvSpPr>
          <p:nvPr/>
        </p:nvSpPr>
        <p:spPr bwMode="auto">
          <a:xfrm rot="-2074417">
            <a:off x="3522663" y="3327400"/>
            <a:ext cx="3367087" cy="1001713"/>
          </a:xfrm>
          <a:prstGeom prst="horizontalScroll">
            <a:avLst>
              <a:gd name="adj" fmla="val 125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1-10 k$</a:t>
            </a:r>
            <a:r>
              <a:rPr lang="en-US" sz="1800" dirty="0">
                <a:cs typeface="Tahoma" charset="0"/>
              </a:rPr>
              <a:t> / channel</a:t>
            </a:r>
          </a:p>
          <a:p>
            <a:pPr algn="ctr"/>
            <a:r>
              <a:rPr lang="en-US" sz="1800" dirty="0">
                <a:cs typeface="Tahoma" charset="0"/>
              </a:rPr>
              <a:t>What about 1000+ Channels?</a:t>
            </a:r>
          </a:p>
        </p:txBody>
      </p:sp>
      <p:pic>
        <p:nvPicPr>
          <p:cNvPr id="2459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669257" y="4028281"/>
            <a:ext cx="10525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7950" y="4868863"/>
            <a:ext cx="42481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V1761: 2 Channels, 4 GS/s, 10 bits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2560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5759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2247900"/>
            <a:ext cx="329247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53013" y="5516563"/>
            <a:ext cx="328612" cy="22383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31000">
                <a:srgbClr val="80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0" y="3356993"/>
            <a:ext cx="68871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/>
              <a:t>2</a:t>
            </a:r>
          </a:p>
        </p:txBody>
      </p:sp>
      <p:sp>
        <p:nvSpPr>
          <p:cNvPr id="25609" name="Oval 15"/>
          <p:cNvSpPr>
            <a:spLocks noChangeArrowheads="1"/>
          </p:cNvSpPr>
          <p:nvPr/>
        </p:nvSpPr>
        <p:spPr bwMode="auto">
          <a:xfrm>
            <a:off x="3562350" y="2205038"/>
            <a:ext cx="3335338" cy="3311525"/>
          </a:xfrm>
          <a:prstGeom prst="ellips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57543" y="908721"/>
            <a:ext cx="5134739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/>
              <a:t>Tool to solve it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144463"/>
            <a:ext cx="7524750" cy="476250"/>
          </a:xfrm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Switched Capacitor Array (Analog Memory)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347788" y="4206875"/>
            <a:ext cx="66294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/>
              <a:t>Shift Register</a:t>
            </a: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 flipH="1">
            <a:off x="1119188" y="4359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79388" y="4148138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/>
              <a:t>Clock</a:t>
            </a:r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966788" y="42830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1119188" y="2606675"/>
            <a:ext cx="617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18049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18049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18049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16525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16525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18049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18049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21097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>
            <a:off x="21097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21097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>
            <a:off x="2109788" y="3825875"/>
            <a:ext cx="6324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44" name="Group 19"/>
          <p:cNvGrpSpPr>
            <a:grpSpLocks/>
          </p:cNvGrpSpPr>
          <p:nvPr/>
        </p:nvGrpSpPr>
        <p:grpSpPr bwMode="auto">
          <a:xfrm>
            <a:off x="1881188" y="2073275"/>
            <a:ext cx="76200" cy="762000"/>
            <a:chOff x="1296" y="1488"/>
            <a:chExt cx="48" cy="480"/>
          </a:xfrm>
        </p:grpSpPr>
        <p:sp>
          <p:nvSpPr>
            <p:cNvPr id="27219" name="Line 2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20" name="Line 2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5" name="Group 22"/>
          <p:cNvGrpSpPr>
            <a:grpSpLocks/>
          </p:cNvGrpSpPr>
          <p:nvPr/>
        </p:nvGrpSpPr>
        <p:grpSpPr bwMode="auto">
          <a:xfrm>
            <a:off x="1271588" y="1997075"/>
            <a:ext cx="685800" cy="152400"/>
            <a:chOff x="912" y="1440"/>
            <a:chExt cx="432" cy="96"/>
          </a:xfrm>
        </p:grpSpPr>
        <p:grpSp>
          <p:nvGrpSpPr>
            <p:cNvPr id="27206" name="Group 2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215" name="Line 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6" name="Line 2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7" name="Line 2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8" name="Oval 2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207" name="Group 2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211" name="Line 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2" name="Line 3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3" name="Line 3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4" name="Oval 3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208" name="Line 3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09" name="Line 3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10" name="Line 3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6" name="Group 36"/>
          <p:cNvGrpSpPr>
            <a:grpSpLocks/>
          </p:cNvGrpSpPr>
          <p:nvPr/>
        </p:nvGrpSpPr>
        <p:grpSpPr bwMode="auto">
          <a:xfrm>
            <a:off x="1957388" y="1997075"/>
            <a:ext cx="685800" cy="152400"/>
            <a:chOff x="912" y="1440"/>
            <a:chExt cx="432" cy="96"/>
          </a:xfrm>
        </p:grpSpPr>
        <p:grpSp>
          <p:nvGrpSpPr>
            <p:cNvPr id="27193" name="Group 3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202" name="Line 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3" name="Line 3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4" name="Line 4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5" name="Oval 4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94" name="Group 4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98" name="Line 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9" name="Line 4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0" name="Line 4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1" name="Oval 4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95" name="Line 4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96" name="Line 4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97" name="Line 4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7" name="Group 50"/>
          <p:cNvGrpSpPr>
            <a:grpSpLocks/>
          </p:cNvGrpSpPr>
          <p:nvPr/>
        </p:nvGrpSpPr>
        <p:grpSpPr bwMode="auto">
          <a:xfrm>
            <a:off x="2643188" y="1997075"/>
            <a:ext cx="685800" cy="152400"/>
            <a:chOff x="912" y="1440"/>
            <a:chExt cx="432" cy="96"/>
          </a:xfrm>
        </p:grpSpPr>
        <p:grpSp>
          <p:nvGrpSpPr>
            <p:cNvPr id="27180" name="Group 5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189" name="Line 5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0" name="Line 5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1" name="Line 5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2" name="Oval 5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81" name="Group 5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85" name="Line 5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6" name="Line 5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7" name="Line 5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8" name="Oval 6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82" name="Line 6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83" name="Line 6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84" name="Line 6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8" name="Group 64"/>
          <p:cNvGrpSpPr>
            <a:grpSpLocks/>
          </p:cNvGrpSpPr>
          <p:nvPr/>
        </p:nvGrpSpPr>
        <p:grpSpPr bwMode="auto">
          <a:xfrm>
            <a:off x="3328988" y="1997075"/>
            <a:ext cx="685800" cy="152400"/>
            <a:chOff x="912" y="1440"/>
            <a:chExt cx="432" cy="96"/>
          </a:xfrm>
        </p:grpSpPr>
        <p:grpSp>
          <p:nvGrpSpPr>
            <p:cNvPr id="27167" name="Group 6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176" name="Line 6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7" name="Line 6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8" name="Line 6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9" name="Oval 6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68" name="Group 7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72" name="Line 7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3" name="Line 7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4" name="Line 7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5" name="Oval 7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69" name="Line 7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70" name="Line 7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71" name="Line 7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9" name="Group 78"/>
          <p:cNvGrpSpPr>
            <a:grpSpLocks/>
          </p:cNvGrpSpPr>
          <p:nvPr/>
        </p:nvGrpSpPr>
        <p:grpSpPr bwMode="auto">
          <a:xfrm>
            <a:off x="4014788" y="1997075"/>
            <a:ext cx="685800" cy="152400"/>
            <a:chOff x="912" y="1440"/>
            <a:chExt cx="432" cy="96"/>
          </a:xfrm>
        </p:grpSpPr>
        <p:grpSp>
          <p:nvGrpSpPr>
            <p:cNvPr id="27154" name="Group 79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163" name="Line 8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4" name="Line 81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5" name="Line 8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6" name="Oval 83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55" name="Group 84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59" name="Line 8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0" name="Line 86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1" name="Line 8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2" name="Oval 88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56" name="Line 89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57" name="Line 90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58" name="Line 91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0" name="Group 92"/>
          <p:cNvGrpSpPr>
            <a:grpSpLocks/>
          </p:cNvGrpSpPr>
          <p:nvPr/>
        </p:nvGrpSpPr>
        <p:grpSpPr bwMode="auto">
          <a:xfrm>
            <a:off x="4700588" y="1997075"/>
            <a:ext cx="685800" cy="152400"/>
            <a:chOff x="912" y="1440"/>
            <a:chExt cx="432" cy="96"/>
          </a:xfrm>
        </p:grpSpPr>
        <p:grpSp>
          <p:nvGrpSpPr>
            <p:cNvPr id="27141" name="Group 93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150" name="Line 9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1" name="Line 95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2" name="Line 9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3" name="Oval 97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42" name="Group 98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46" name="Line 9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7" name="Line 100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8" name="Line 10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9" name="Oval 102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43" name="Line 103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4" name="Line 104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45" name="Line 105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1" name="Group 106"/>
          <p:cNvGrpSpPr>
            <a:grpSpLocks/>
          </p:cNvGrpSpPr>
          <p:nvPr/>
        </p:nvGrpSpPr>
        <p:grpSpPr bwMode="auto">
          <a:xfrm>
            <a:off x="5386388" y="1997075"/>
            <a:ext cx="685800" cy="152400"/>
            <a:chOff x="912" y="1440"/>
            <a:chExt cx="432" cy="96"/>
          </a:xfrm>
        </p:grpSpPr>
        <p:grpSp>
          <p:nvGrpSpPr>
            <p:cNvPr id="27128" name="Group 107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137" name="Line 10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8" name="Line 109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9" name="Line 110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0" name="Oval 111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29" name="Group 112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33" name="Line 11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4" name="Line 114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5" name="Line 11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6" name="Oval 116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30" name="Line 117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1" name="Line 118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32" name="Line 119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2" name="Group 120"/>
          <p:cNvGrpSpPr>
            <a:grpSpLocks/>
          </p:cNvGrpSpPr>
          <p:nvPr/>
        </p:nvGrpSpPr>
        <p:grpSpPr bwMode="auto">
          <a:xfrm>
            <a:off x="6072188" y="1997075"/>
            <a:ext cx="685800" cy="152400"/>
            <a:chOff x="912" y="1440"/>
            <a:chExt cx="432" cy="96"/>
          </a:xfrm>
        </p:grpSpPr>
        <p:grpSp>
          <p:nvGrpSpPr>
            <p:cNvPr id="27115" name="Group 121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124" name="Line 122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5" name="Line 123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6" name="Line 124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7" name="Oval 125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16" name="Group 126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20" name="Line 127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1" name="Line 128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2" name="Line 129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3" name="Oval 130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17" name="Line 131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18" name="Line 132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19" name="Line 133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3" name="Group 134"/>
          <p:cNvGrpSpPr>
            <a:grpSpLocks/>
          </p:cNvGrpSpPr>
          <p:nvPr/>
        </p:nvGrpSpPr>
        <p:grpSpPr bwMode="auto">
          <a:xfrm>
            <a:off x="6757988" y="1997075"/>
            <a:ext cx="685800" cy="152400"/>
            <a:chOff x="912" y="1440"/>
            <a:chExt cx="432" cy="96"/>
          </a:xfrm>
        </p:grpSpPr>
        <p:grpSp>
          <p:nvGrpSpPr>
            <p:cNvPr id="27102" name="Group 135"/>
            <p:cNvGrpSpPr>
              <a:grpSpLocks/>
            </p:cNvGrpSpPr>
            <p:nvPr/>
          </p:nvGrpSpPr>
          <p:grpSpPr bwMode="auto">
            <a:xfrm>
              <a:off x="960" y="1440"/>
              <a:ext cx="146" cy="96"/>
              <a:chOff x="1008" y="1440"/>
              <a:chExt cx="146" cy="96"/>
            </a:xfrm>
          </p:grpSpPr>
          <p:sp>
            <p:nvSpPr>
              <p:cNvPr id="27111" name="Line 136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2" name="Line 137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3" name="Line 138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4" name="Oval 139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03" name="Group 140"/>
            <p:cNvGrpSpPr>
              <a:grpSpLocks/>
            </p:cNvGrpSpPr>
            <p:nvPr/>
          </p:nvGrpSpPr>
          <p:grpSpPr bwMode="auto">
            <a:xfrm>
              <a:off x="1152" y="1440"/>
              <a:ext cx="146" cy="96"/>
              <a:chOff x="1008" y="1440"/>
              <a:chExt cx="146" cy="96"/>
            </a:xfrm>
          </p:grpSpPr>
          <p:sp>
            <p:nvSpPr>
              <p:cNvPr id="27107" name="Line 141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8" name="Line 142"/>
              <p:cNvSpPr>
                <a:spLocks noChangeShapeType="1"/>
              </p:cNvSpPr>
              <p:nvPr/>
            </p:nvSpPr>
            <p:spPr bwMode="auto">
              <a:xfrm flipV="1">
                <a:off x="1008" y="14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9" name="Line 143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0" name="Oval 144"/>
              <p:cNvSpPr>
                <a:spLocks noChangeArrowheads="1"/>
              </p:cNvSpPr>
              <p:nvPr/>
            </p:nvSpPr>
            <p:spPr bwMode="auto">
              <a:xfrm>
                <a:off x="1107" y="146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04" name="Line 145"/>
            <p:cNvSpPr>
              <a:spLocks noChangeShapeType="1"/>
            </p:cNvSpPr>
            <p:nvPr/>
          </p:nvSpPr>
          <p:spPr bwMode="auto">
            <a:xfrm flipH="1">
              <a:off x="1104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05" name="Line 146"/>
            <p:cNvSpPr>
              <a:spLocks noChangeShapeType="1"/>
            </p:cNvSpPr>
            <p:nvPr/>
          </p:nvSpPr>
          <p:spPr bwMode="auto">
            <a:xfrm>
              <a:off x="1296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06" name="Line 147"/>
            <p:cNvSpPr>
              <a:spLocks noChangeShapeType="1"/>
            </p:cNvSpPr>
            <p:nvPr/>
          </p:nvSpPr>
          <p:spPr bwMode="auto">
            <a:xfrm flipH="1">
              <a:off x="912" y="1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4" name="Line 148"/>
          <p:cNvSpPr>
            <a:spLocks noChangeShapeType="1"/>
          </p:cNvSpPr>
          <p:nvPr/>
        </p:nvSpPr>
        <p:spPr bwMode="auto">
          <a:xfrm>
            <a:off x="24907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149"/>
          <p:cNvSpPr>
            <a:spLocks noChangeShapeType="1"/>
          </p:cNvSpPr>
          <p:nvPr/>
        </p:nvSpPr>
        <p:spPr bwMode="auto">
          <a:xfrm>
            <a:off x="24907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Line 150"/>
          <p:cNvSpPr>
            <a:spLocks noChangeShapeType="1"/>
          </p:cNvSpPr>
          <p:nvPr/>
        </p:nvSpPr>
        <p:spPr bwMode="auto">
          <a:xfrm>
            <a:off x="24907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Line 151"/>
          <p:cNvSpPr>
            <a:spLocks noChangeShapeType="1"/>
          </p:cNvSpPr>
          <p:nvPr/>
        </p:nvSpPr>
        <p:spPr bwMode="auto">
          <a:xfrm>
            <a:off x="23383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Line 152"/>
          <p:cNvSpPr>
            <a:spLocks noChangeShapeType="1"/>
          </p:cNvSpPr>
          <p:nvPr/>
        </p:nvSpPr>
        <p:spPr bwMode="auto">
          <a:xfrm>
            <a:off x="23383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9" name="Line 153"/>
          <p:cNvSpPr>
            <a:spLocks noChangeShapeType="1"/>
          </p:cNvSpPr>
          <p:nvPr/>
        </p:nvSpPr>
        <p:spPr bwMode="auto">
          <a:xfrm>
            <a:off x="24907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Line 154"/>
          <p:cNvSpPr>
            <a:spLocks noChangeShapeType="1"/>
          </p:cNvSpPr>
          <p:nvPr/>
        </p:nvSpPr>
        <p:spPr bwMode="auto">
          <a:xfrm>
            <a:off x="27955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155"/>
          <p:cNvSpPr>
            <a:spLocks noChangeShapeType="1"/>
          </p:cNvSpPr>
          <p:nvPr/>
        </p:nvSpPr>
        <p:spPr bwMode="auto">
          <a:xfrm>
            <a:off x="27955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62" name="Group 156"/>
          <p:cNvGrpSpPr>
            <a:grpSpLocks/>
          </p:cNvGrpSpPr>
          <p:nvPr/>
        </p:nvGrpSpPr>
        <p:grpSpPr bwMode="auto">
          <a:xfrm>
            <a:off x="2566988" y="2073275"/>
            <a:ext cx="76200" cy="762000"/>
            <a:chOff x="1296" y="1488"/>
            <a:chExt cx="48" cy="480"/>
          </a:xfrm>
        </p:grpSpPr>
        <p:sp>
          <p:nvSpPr>
            <p:cNvPr id="27100" name="Line 157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01" name="Line 158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63" name="Line 159"/>
          <p:cNvSpPr>
            <a:spLocks noChangeShapeType="1"/>
          </p:cNvSpPr>
          <p:nvPr/>
        </p:nvSpPr>
        <p:spPr bwMode="auto">
          <a:xfrm>
            <a:off x="31765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Line 160"/>
          <p:cNvSpPr>
            <a:spLocks noChangeShapeType="1"/>
          </p:cNvSpPr>
          <p:nvPr/>
        </p:nvSpPr>
        <p:spPr bwMode="auto">
          <a:xfrm>
            <a:off x="31765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5" name="Line 161"/>
          <p:cNvSpPr>
            <a:spLocks noChangeShapeType="1"/>
          </p:cNvSpPr>
          <p:nvPr/>
        </p:nvSpPr>
        <p:spPr bwMode="auto">
          <a:xfrm>
            <a:off x="31765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Line 162"/>
          <p:cNvSpPr>
            <a:spLocks noChangeShapeType="1"/>
          </p:cNvSpPr>
          <p:nvPr/>
        </p:nvSpPr>
        <p:spPr bwMode="auto">
          <a:xfrm>
            <a:off x="30241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7" name="Line 163"/>
          <p:cNvSpPr>
            <a:spLocks noChangeShapeType="1"/>
          </p:cNvSpPr>
          <p:nvPr/>
        </p:nvSpPr>
        <p:spPr bwMode="auto">
          <a:xfrm>
            <a:off x="30241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Line 164"/>
          <p:cNvSpPr>
            <a:spLocks noChangeShapeType="1"/>
          </p:cNvSpPr>
          <p:nvPr/>
        </p:nvSpPr>
        <p:spPr bwMode="auto">
          <a:xfrm>
            <a:off x="31765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9" name="Line 165"/>
          <p:cNvSpPr>
            <a:spLocks noChangeShapeType="1"/>
          </p:cNvSpPr>
          <p:nvPr/>
        </p:nvSpPr>
        <p:spPr bwMode="auto">
          <a:xfrm>
            <a:off x="34813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0" name="Line 166"/>
          <p:cNvSpPr>
            <a:spLocks noChangeShapeType="1"/>
          </p:cNvSpPr>
          <p:nvPr/>
        </p:nvSpPr>
        <p:spPr bwMode="auto">
          <a:xfrm>
            <a:off x="34813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71" name="Group 167"/>
          <p:cNvGrpSpPr>
            <a:grpSpLocks/>
          </p:cNvGrpSpPr>
          <p:nvPr/>
        </p:nvGrpSpPr>
        <p:grpSpPr bwMode="auto">
          <a:xfrm>
            <a:off x="3252788" y="2073275"/>
            <a:ext cx="76200" cy="762000"/>
            <a:chOff x="1296" y="1488"/>
            <a:chExt cx="48" cy="480"/>
          </a:xfrm>
        </p:grpSpPr>
        <p:sp>
          <p:nvSpPr>
            <p:cNvPr id="27098" name="Line 168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99" name="Line 169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72" name="Line 170"/>
          <p:cNvSpPr>
            <a:spLocks noChangeShapeType="1"/>
          </p:cNvSpPr>
          <p:nvPr/>
        </p:nvSpPr>
        <p:spPr bwMode="auto">
          <a:xfrm>
            <a:off x="38623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3" name="Line 171"/>
          <p:cNvSpPr>
            <a:spLocks noChangeShapeType="1"/>
          </p:cNvSpPr>
          <p:nvPr/>
        </p:nvSpPr>
        <p:spPr bwMode="auto">
          <a:xfrm>
            <a:off x="38623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172"/>
          <p:cNvSpPr>
            <a:spLocks noChangeShapeType="1"/>
          </p:cNvSpPr>
          <p:nvPr/>
        </p:nvSpPr>
        <p:spPr bwMode="auto">
          <a:xfrm>
            <a:off x="38623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173"/>
          <p:cNvSpPr>
            <a:spLocks noChangeShapeType="1"/>
          </p:cNvSpPr>
          <p:nvPr/>
        </p:nvSpPr>
        <p:spPr bwMode="auto">
          <a:xfrm>
            <a:off x="37099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6" name="Line 174"/>
          <p:cNvSpPr>
            <a:spLocks noChangeShapeType="1"/>
          </p:cNvSpPr>
          <p:nvPr/>
        </p:nvSpPr>
        <p:spPr bwMode="auto">
          <a:xfrm>
            <a:off x="37099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7" name="Line 175"/>
          <p:cNvSpPr>
            <a:spLocks noChangeShapeType="1"/>
          </p:cNvSpPr>
          <p:nvPr/>
        </p:nvSpPr>
        <p:spPr bwMode="auto">
          <a:xfrm>
            <a:off x="38623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8" name="Line 176"/>
          <p:cNvSpPr>
            <a:spLocks noChangeShapeType="1"/>
          </p:cNvSpPr>
          <p:nvPr/>
        </p:nvSpPr>
        <p:spPr bwMode="auto">
          <a:xfrm>
            <a:off x="41671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9" name="Line 177"/>
          <p:cNvSpPr>
            <a:spLocks noChangeShapeType="1"/>
          </p:cNvSpPr>
          <p:nvPr/>
        </p:nvSpPr>
        <p:spPr bwMode="auto">
          <a:xfrm>
            <a:off x="41671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80" name="Group 178"/>
          <p:cNvGrpSpPr>
            <a:grpSpLocks/>
          </p:cNvGrpSpPr>
          <p:nvPr/>
        </p:nvGrpSpPr>
        <p:grpSpPr bwMode="auto">
          <a:xfrm>
            <a:off x="3938588" y="2073275"/>
            <a:ext cx="76200" cy="762000"/>
            <a:chOff x="1296" y="1488"/>
            <a:chExt cx="48" cy="480"/>
          </a:xfrm>
        </p:grpSpPr>
        <p:sp>
          <p:nvSpPr>
            <p:cNvPr id="27096" name="Line 179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97" name="Line 180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81" name="Line 181"/>
          <p:cNvSpPr>
            <a:spLocks noChangeShapeType="1"/>
          </p:cNvSpPr>
          <p:nvPr/>
        </p:nvSpPr>
        <p:spPr bwMode="auto">
          <a:xfrm>
            <a:off x="45481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2" name="Line 182"/>
          <p:cNvSpPr>
            <a:spLocks noChangeShapeType="1"/>
          </p:cNvSpPr>
          <p:nvPr/>
        </p:nvSpPr>
        <p:spPr bwMode="auto">
          <a:xfrm>
            <a:off x="45481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3" name="Line 183"/>
          <p:cNvSpPr>
            <a:spLocks noChangeShapeType="1"/>
          </p:cNvSpPr>
          <p:nvPr/>
        </p:nvSpPr>
        <p:spPr bwMode="auto">
          <a:xfrm>
            <a:off x="45481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4" name="Line 184"/>
          <p:cNvSpPr>
            <a:spLocks noChangeShapeType="1"/>
          </p:cNvSpPr>
          <p:nvPr/>
        </p:nvSpPr>
        <p:spPr bwMode="auto">
          <a:xfrm>
            <a:off x="43957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5" name="Line 185"/>
          <p:cNvSpPr>
            <a:spLocks noChangeShapeType="1"/>
          </p:cNvSpPr>
          <p:nvPr/>
        </p:nvSpPr>
        <p:spPr bwMode="auto">
          <a:xfrm>
            <a:off x="43957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6" name="Line 186"/>
          <p:cNvSpPr>
            <a:spLocks noChangeShapeType="1"/>
          </p:cNvSpPr>
          <p:nvPr/>
        </p:nvSpPr>
        <p:spPr bwMode="auto">
          <a:xfrm>
            <a:off x="45481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Line 187"/>
          <p:cNvSpPr>
            <a:spLocks noChangeShapeType="1"/>
          </p:cNvSpPr>
          <p:nvPr/>
        </p:nvSpPr>
        <p:spPr bwMode="auto">
          <a:xfrm>
            <a:off x="48529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8" name="Line 188"/>
          <p:cNvSpPr>
            <a:spLocks noChangeShapeType="1"/>
          </p:cNvSpPr>
          <p:nvPr/>
        </p:nvSpPr>
        <p:spPr bwMode="auto">
          <a:xfrm>
            <a:off x="48529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89" name="Group 189"/>
          <p:cNvGrpSpPr>
            <a:grpSpLocks/>
          </p:cNvGrpSpPr>
          <p:nvPr/>
        </p:nvGrpSpPr>
        <p:grpSpPr bwMode="auto">
          <a:xfrm>
            <a:off x="4624388" y="2073275"/>
            <a:ext cx="76200" cy="762000"/>
            <a:chOff x="1296" y="1488"/>
            <a:chExt cx="48" cy="480"/>
          </a:xfrm>
        </p:grpSpPr>
        <p:sp>
          <p:nvSpPr>
            <p:cNvPr id="27094" name="Line 190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95" name="Line 191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90" name="Line 192"/>
          <p:cNvSpPr>
            <a:spLocks noChangeShapeType="1"/>
          </p:cNvSpPr>
          <p:nvPr/>
        </p:nvSpPr>
        <p:spPr bwMode="auto">
          <a:xfrm>
            <a:off x="52339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1" name="Line 193"/>
          <p:cNvSpPr>
            <a:spLocks noChangeShapeType="1"/>
          </p:cNvSpPr>
          <p:nvPr/>
        </p:nvSpPr>
        <p:spPr bwMode="auto">
          <a:xfrm>
            <a:off x="52339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2" name="Line 194"/>
          <p:cNvSpPr>
            <a:spLocks noChangeShapeType="1"/>
          </p:cNvSpPr>
          <p:nvPr/>
        </p:nvSpPr>
        <p:spPr bwMode="auto">
          <a:xfrm>
            <a:off x="52339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3" name="Line 195"/>
          <p:cNvSpPr>
            <a:spLocks noChangeShapeType="1"/>
          </p:cNvSpPr>
          <p:nvPr/>
        </p:nvSpPr>
        <p:spPr bwMode="auto">
          <a:xfrm>
            <a:off x="50815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4" name="Line 196"/>
          <p:cNvSpPr>
            <a:spLocks noChangeShapeType="1"/>
          </p:cNvSpPr>
          <p:nvPr/>
        </p:nvSpPr>
        <p:spPr bwMode="auto">
          <a:xfrm>
            <a:off x="50815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5" name="Line 197"/>
          <p:cNvSpPr>
            <a:spLocks noChangeShapeType="1"/>
          </p:cNvSpPr>
          <p:nvPr/>
        </p:nvSpPr>
        <p:spPr bwMode="auto">
          <a:xfrm>
            <a:off x="52339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6" name="Line 198"/>
          <p:cNvSpPr>
            <a:spLocks noChangeShapeType="1"/>
          </p:cNvSpPr>
          <p:nvPr/>
        </p:nvSpPr>
        <p:spPr bwMode="auto">
          <a:xfrm>
            <a:off x="55387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7" name="Line 199"/>
          <p:cNvSpPr>
            <a:spLocks noChangeShapeType="1"/>
          </p:cNvSpPr>
          <p:nvPr/>
        </p:nvSpPr>
        <p:spPr bwMode="auto">
          <a:xfrm>
            <a:off x="55387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98" name="Group 200"/>
          <p:cNvGrpSpPr>
            <a:grpSpLocks/>
          </p:cNvGrpSpPr>
          <p:nvPr/>
        </p:nvGrpSpPr>
        <p:grpSpPr bwMode="auto">
          <a:xfrm>
            <a:off x="5310188" y="2073275"/>
            <a:ext cx="76200" cy="762000"/>
            <a:chOff x="1296" y="1488"/>
            <a:chExt cx="48" cy="480"/>
          </a:xfrm>
        </p:grpSpPr>
        <p:sp>
          <p:nvSpPr>
            <p:cNvPr id="27092" name="Line 201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93" name="Line 202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99" name="Line 203"/>
          <p:cNvSpPr>
            <a:spLocks noChangeShapeType="1"/>
          </p:cNvSpPr>
          <p:nvPr/>
        </p:nvSpPr>
        <p:spPr bwMode="auto">
          <a:xfrm>
            <a:off x="59197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0" name="Line 204"/>
          <p:cNvSpPr>
            <a:spLocks noChangeShapeType="1"/>
          </p:cNvSpPr>
          <p:nvPr/>
        </p:nvSpPr>
        <p:spPr bwMode="auto">
          <a:xfrm>
            <a:off x="59197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1" name="Line 205"/>
          <p:cNvSpPr>
            <a:spLocks noChangeShapeType="1"/>
          </p:cNvSpPr>
          <p:nvPr/>
        </p:nvSpPr>
        <p:spPr bwMode="auto">
          <a:xfrm>
            <a:off x="59197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2" name="Line 206"/>
          <p:cNvSpPr>
            <a:spLocks noChangeShapeType="1"/>
          </p:cNvSpPr>
          <p:nvPr/>
        </p:nvSpPr>
        <p:spPr bwMode="auto">
          <a:xfrm>
            <a:off x="57673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3" name="Line 207"/>
          <p:cNvSpPr>
            <a:spLocks noChangeShapeType="1"/>
          </p:cNvSpPr>
          <p:nvPr/>
        </p:nvSpPr>
        <p:spPr bwMode="auto">
          <a:xfrm>
            <a:off x="57673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4" name="Line 208"/>
          <p:cNvSpPr>
            <a:spLocks noChangeShapeType="1"/>
          </p:cNvSpPr>
          <p:nvPr/>
        </p:nvSpPr>
        <p:spPr bwMode="auto">
          <a:xfrm>
            <a:off x="59197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5" name="Line 209"/>
          <p:cNvSpPr>
            <a:spLocks noChangeShapeType="1"/>
          </p:cNvSpPr>
          <p:nvPr/>
        </p:nvSpPr>
        <p:spPr bwMode="auto">
          <a:xfrm>
            <a:off x="62245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6" name="Line 210"/>
          <p:cNvSpPr>
            <a:spLocks noChangeShapeType="1"/>
          </p:cNvSpPr>
          <p:nvPr/>
        </p:nvSpPr>
        <p:spPr bwMode="auto">
          <a:xfrm>
            <a:off x="62245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707" name="Group 211"/>
          <p:cNvGrpSpPr>
            <a:grpSpLocks/>
          </p:cNvGrpSpPr>
          <p:nvPr/>
        </p:nvGrpSpPr>
        <p:grpSpPr bwMode="auto">
          <a:xfrm>
            <a:off x="5995988" y="2073275"/>
            <a:ext cx="76200" cy="762000"/>
            <a:chOff x="1296" y="1488"/>
            <a:chExt cx="48" cy="480"/>
          </a:xfrm>
        </p:grpSpPr>
        <p:sp>
          <p:nvSpPr>
            <p:cNvPr id="27090" name="Line 212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91" name="Line 213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08" name="Line 214"/>
          <p:cNvSpPr>
            <a:spLocks noChangeShapeType="1"/>
          </p:cNvSpPr>
          <p:nvPr/>
        </p:nvSpPr>
        <p:spPr bwMode="auto">
          <a:xfrm>
            <a:off x="66055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09" name="Line 215"/>
          <p:cNvSpPr>
            <a:spLocks noChangeShapeType="1"/>
          </p:cNvSpPr>
          <p:nvPr/>
        </p:nvSpPr>
        <p:spPr bwMode="auto">
          <a:xfrm>
            <a:off x="66055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0" name="Line 216"/>
          <p:cNvSpPr>
            <a:spLocks noChangeShapeType="1"/>
          </p:cNvSpPr>
          <p:nvPr/>
        </p:nvSpPr>
        <p:spPr bwMode="auto">
          <a:xfrm>
            <a:off x="66055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1" name="Line 217"/>
          <p:cNvSpPr>
            <a:spLocks noChangeShapeType="1"/>
          </p:cNvSpPr>
          <p:nvPr/>
        </p:nvSpPr>
        <p:spPr bwMode="auto">
          <a:xfrm>
            <a:off x="64531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2" name="Line 218"/>
          <p:cNvSpPr>
            <a:spLocks noChangeShapeType="1"/>
          </p:cNvSpPr>
          <p:nvPr/>
        </p:nvSpPr>
        <p:spPr bwMode="auto">
          <a:xfrm>
            <a:off x="64531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3" name="Line 219"/>
          <p:cNvSpPr>
            <a:spLocks noChangeShapeType="1"/>
          </p:cNvSpPr>
          <p:nvPr/>
        </p:nvSpPr>
        <p:spPr bwMode="auto">
          <a:xfrm>
            <a:off x="66055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4" name="Line 220"/>
          <p:cNvSpPr>
            <a:spLocks noChangeShapeType="1"/>
          </p:cNvSpPr>
          <p:nvPr/>
        </p:nvSpPr>
        <p:spPr bwMode="auto">
          <a:xfrm>
            <a:off x="69103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5" name="Line 221"/>
          <p:cNvSpPr>
            <a:spLocks noChangeShapeType="1"/>
          </p:cNvSpPr>
          <p:nvPr/>
        </p:nvSpPr>
        <p:spPr bwMode="auto">
          <a:xfrm>
            <a:off x="69103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716" name="Group 222"/>
          <p:cNvGrpSpPr>
            <a:grpSpLocks/>
          </p:cNvGrpSpPr>
          <p:nvPr/>
        </p:nvGrpSpPr>
        <p:grpSpPr bwMode="auto">
          <a:xfrm>
            <a:off x="6681788" y="2073275"/>
            <a:ext cx="76200" cy="762000"/>
            <a:chOff x="1296" y="1488"/>
            <a:chExt cx="48" cy="480"/>
          </a:xfrm>
        </p:grpSpPr>
        <p:sp>
          <p:nvSpPr>
            <p:cNvPr id="27088" name="Line 223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89" name="Line 224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17" name="Line 225"/>
          <p:cNvSpPr>
            <a:spLocks noChangeShapeType="1"/>
          </p:cNvSpPr>
          <p:nvPr/>
        </p:nvSpPr>
        <p:spPr bwMode="auto">
          <a:xfrm>
            <a:off x="7291388" y="2606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8" name="Line 226"/>
          <p:cNvSpPr>
            <a:spLocks noChangeShapeType="1"/>
          </p:cNvSpPr>
          <p:nvPr/>
        </p:nvSpPr>
        <p:spPr bwMode="auto">
          <a:xfrm>
            <a:off x="7291388" y="27590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9" name="Line 227"/>
          <p:cNvSpPr>
            <a:spLocks noChangeShapeType="1"/>
          </p:cNvSpPr>
          <p:nvPr/>
        </p:nvSpPr>
        <p:spPr bwMode="auto">
          <a:xfrm>
            <a:off x="7291388" y="29114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0" name="Line 228"/>
          <p:cNvSpPr>
            <a:spLocks noChangeShapeType="1"/>
          </p:cNvSpPr>
          <p:nvPr/>
        </p:nvSpPr>
        <p:spPr bwMode="auto">
          <a:xfrm>
            <a:off x="7138988" y="31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1" name="Line 229"/>
          <p:cNvSpPr>
            <a:spLocks noChangeShapeType="1"/>
          </p:cNvSpPr>
          <p:nvPr/>
        </p:nvSpPr>
        <p:spPr bwMode="auto">
          <a:xfrm>
            <a:off x="7138988" y="32162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2" name="Line 230"/>
          <p:cNvSpPr>
            <a:spLocks noChangeShapeType="1"/>
          </p:cNvSpPr>
          <p:nvPr/>
        </p:nvSpPr>
        <p:spPr bwMode="auto">
          <a:xfrm>
            <a:off x="7291388" y="3216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3" name="Line 231"/>
          <p:cNvSpPr>
            <a:spLocks noChangeShapeType="1"/>
          </p:cNvSpPr>
          <p:nvPr/>
        </p:nvSpPr>
        <p:spPr bwMode="auto">
          <a:xfrm>
            <a:off x="7596188" y="33686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4" name="Line 232"/>
          <p:cNvSpPr>
            <a:spLocks noChangeShapeType="1"/>
          </p:cNvSpPr>
          <p:nvPr/>
        </p:nvSpPr>
        <p:spPr bwMode="auto">
          <a:xfrm>
            <a:off x="7596188" y="352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725" name="Group 233"/>
          <p:cNvGrpSpPr>
            <a:grpSpLocks/>
          </p:cNvGrpSpPr>
          <p:nvPr/>
        </p:nvGrpSpPr>
        <p:grpSpPr bwMode="auto">
          <a:xfrm>
            <a:off x="7367588" y="2073275"/>
            <a:ext cx="76200" cy="762000"/>
            <a:chOff x="1296" y="1488"/>
            <a:chExt cx="48" cy="480"/>
          </a:xfrm>
        </p:grpSpPr>
        <p:sp>
          <p:nvSpPr>
            <p:cNvPr id="27086" name="Line 234"/>
            <p:cNvSpPr>
              <a:spLocks noChangeShapeType="1"/>
            </p:cNvSpPr>
            <p:nvPr/>
          </p:nvSpPr>
          <p:spPr bwMode="auto">
            <a:xfrm>
              <a:off x="1296" y="1968"/>
              <a:ext cx="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87" name="Line 235"/>
            <p:cNvSpPr>
              <a:spLocks noChangeShapeType="1"/>
            </p:cNvSpPr>
            <p:nvPr/>
          </p:nvSpPr>
          <p:spPr bwMode="auto">
            <a:xfrm flipV="1">
              <a:off x="1344" y="1488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26" name="Group 236"/>
          <p:cNvGrpSpPr>
            <a:grpSpLocks/>
          </p:cNvGrpSpPr>
          <p:nvPr/>
        </p:nvGrpSpPr>
        <p:grpSpPr bwMode="auto">
          <a:xfrm>
            <a:off x="2185988" y="3444875"/>
            <a:ext cx="152400" cy="762000"/>
            <a:chOff x="1488" y="2352"/>
            <a:chExt cx="96" cy="480"/>
          </a:xfrm>
        </p:grpSpPr>
        <p:sp>
          <p:nvSpPr>
            <p:cNvPr id="27084" name="Line 237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85" name="Line 238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27" name="Group 239"/>
          <p:cNvGrpSpPr>
            <a:grpSpLocks/>
          </p:cNvGrpSpPr>
          <p:nvPr/>
        </p:nvGrpSpPr>
        <p:grpSpPr bwMode="auto">
          <a:xfrm>
            <a:off x="2871788" y="3444875"/>
            <a:ext cx="152400" cy="762000"/>
            <a:chOff x="1488" y="2352"/>
            <a:chExt cx="96" cy="480"/>
          </a:xfrm>
        </p:grpSpPr>
        <p:sp>
          <p:nvSpPr>
            <p:cNvPr id="27082" name="Line 240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83" name="Line 241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28" name="Group 242"/>
          <p:cNvGrpSpPr>
            <a:grpSpLocks/>
          </p:cNvGrpSpPr>
          <p:nvPr/>
        </p:nvGrpSpPr>
        <p:grpSpPr bwMode="auto">
          <a:xfrm>
            <a:off x="3557588" y="3444875"/>
            <a:ext cx="152400" cy="762000"/>
            <a:chOff x="1488" y="2352"/>
            <a:chExt cx="96" cy="480"/>
          </a:xfrm>
        </p:grpSpPr>
        <p:sp>
          <p:nvSpPr>
            <p:cNvPr id="27080" name="Line 243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81" name="Line 244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29" name="Group 245"/>
          <p:cNvGrpSpPr>
            <a:grpSpLocks/>
          </p:cNvGrpSpPr>
          <p:nvPr/>
        </p:nvGrpSpPr>
        <p:grpSpPr bwMode="auto">
          <a:xfrm>
            <a:off x="4243388" y="3444875"/>
            <a:ext cx="152400" cy="762000"/>
            <a:chOff x="1488" y="2352"/>
            <a:chExt cx="96" cy="480"/>
          </a:xfrm>
        </p:grpSpPr>
        <p:sp>
          <p:nvSpPr>
            <p:cNvPr id="27078" name="Line 246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79" name="Line 247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30" name="Group 248"/>
          <p:cNvGrpSpPr>
            <a:grpSpLocks/>
          </p:cNvGrpSpPr>
          <p:nvPr/>
        </p:nvGrpSpPr>
        <p:grpSpPr bwMode="auto">
          <a:xfrm>
            <a:off x="4929188" y="3444875"/>
            <a:ext cx="152400" cy="762000"/>
            <a:chOff x="1488" y="2352"/>
            <a:chExt cx="96" cy="480"/>
          </a:xfrm>
        </p:grpSpPr>
        <p:sp>
          <p:nvSpPr>
            <p:cNvPr id="27076" name="Line 249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77" name="Line 250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31" name="Group 251"/>
          <p:cNvGrpSpPr>
            <a:grpSpLocks/>
          </p:cNvGrpSpPr>
          <p:nvPr/>
        </p:nvGrpSpPr>
        <p:grpSpPr bwMode="auto">
          <a:xfrm>
            <a:off x="5614988" y="3444875"/>
            <a:ext cx="152400" cy="762000"/>
            <a:chOff x="1488" y="2352"/>
            <a:chExt cx="96" cy="480"/>
          </a:xfrm>
        </p:grpSpPr>
        <p:sp>
          <p:nvSpPr>
            <p:cNvPr id="27074" name="Line 252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75" name="Line 253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32" name="Group 254"/>
          <p:cNvGrpSpPr>
            <a:grpSpLocks/>
          </p:cNvGrpSpPr>
          <p:nvPr/>
        </p:nvGrpSpPr>
        <p:grpSpPr bwMode="auto">
          <a:xfrm>
            <a:off x="6300788" y="3444875"/>
            <a:ext cx="152400" cy="762000"/>
            <a:chOff x="1488" y="2352"/>
            <a:chExt cx="96" cy="480"/>
          </a:xfrm>
        </p:grpSpPr>
        <p:sp>
          <p:nvSpPr>
            <p:cNvPr id="27072" name="Line 255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73" name="Line 256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33" name="Group 257"/>
          <p:cNvGrpSpPr>
            <a:grpSpLocks/>
          </p:cNvGrpSpPr>
          <p:nvPr/>
        </p:nvGrpSpPr>
        <p:grpSpPr bwMode="auto">
          <a:xfrm>
            <a:off x="6986588" y="3444875"/>
            <a:ext cx="152400" cy="762000"/>
            <a:chOff x="1488" y="2352"/>
            <a:chExt cx="96" cy="480"/>
          </a:xfrm>
        </p:grpSpPr>
        <p:sp>
          <p:nvSpPr>
            <p:cNvPr id="27070" name="Line 258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71" name="Line 259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34" name="Group 260"/>
          <p:cNvGrpSpPr>
            <a:grpSpLocks/>
          </p:cNvGrpSpPr>
          <p:nvPr/>
        </p:nvGrpSpPr>
        <p:grpSpPr bwMode="auto">
          <a:xfrm>
            <a:off x="7672388" y="3444875"/>
            <a:ext cx="152400" cy="762000"/>
            <a:chOff x="1488" y="2352"/>
            <a:chExt cx="96" cy="480"/>
          </a:xfrm>
        </p:grpSpPr>
        <p:sp>
          <p:nvSpPr>
            <p:cNvPr id="27068" name="Line 261"/>
            <p:cNvSpPr>
              <a:spLocks noChangeShapeType="1"/>
            </p:cNvSpPr>
            <p:nvPr/>
          </p:nvSpPr>
          <p:spPr bwMode="auto">
            <a:xfrm>
              <a:off x="1488" y="2352"/>
              <a:ext cx="9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69" name="Line 262"/>
            <p:cNvSpPr>
              <a:spLocks noChangeShapeType="1"/>
            </p:cNvSpPr>
            <p:nvPr/>
          </p:nvSpPr>
          <p:spPr bwMode="auto">
            <a:xfrm>
              <a:off x="1584" y="2352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35" name="Text Box 263"/>
          <p:cNvSpPr txBox="1">
            <a:spLocks noChangeArrowheads="1"/>
          </p:cNvSpPr>
          <p:nvPr/>
        </p:nvSpPr>
        <p:spPr bwMode="auto">
          <a:xfrm>
            <a:off x="585788" y="2382838"/>
            <a:ext cx="45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26736" name="Text Box 264"/>
          <p:cNvSpPr txBox="1">
            <a:spLocks noChangeArrowheads="1"/>
          </p:cNvSpPr>
          <p:nvPr/>
        </p:nvSpPr>
        <p:spPr bwMode="auto">
          <a:xfrm>
            <a:off x="8494713" y="3603625"/>
            <a:ext cx="59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</a:rPr>
              <a:t>Out</a:t>
            </a:r>
          </a:p>
        </p:txBody>
      </p:sp>
      <p:grpSp>
        <p:nvGrpSpPr>
          <p:cNvPr id="230478" name="Group 265"/>
          <p:cNvGrpSpPr>
            <a:grpSpLocks/>
          </p:cNvGrpSpPr>
          <p:nvPr/>
        </p:nvGrpSpPr>
        <p:grpSpPr bwMode="auto">
          <a:xfrm>
            <a:off x="1271588" y="1997075"/>
            <a:ext cx="685800" cy="1447800"/>
            <a:chOff x="192" y="768"/>
            <a:chExt cx="432" cy="912"/>
          </a:xfrm>
        </p:grpSpPr>
        <p:sp>
          <p:nvSpPr>
            <p:cNvPr id="27045" name="Rectangle 26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46" name="Line 26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7" name="Line 26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8" name="Line 26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49" name="Line 27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50" name="Line 27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51" name="Line 27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52" name="Line 27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53" name="Line 27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054" name="Group 27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7055" name="Group 27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7064" name="Line 27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6" name="Line 27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7" name="Oval 28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56" name="Group 28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7060" name="Line 28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1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2" name="Line 28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3" name="Oval 28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057" name="Line 28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8" name="Line 28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9" name="Line 28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738" name="Line 289"/>
          <p:cNvSpPr>
            <a:spLocks noChangeShapeType="1"/>
          </p:cNvSpPr>
          <p:nvPr/>
        </p:nvSpPr>
        <p:spPr bwMode="auto">
          <a:xfrm>
            <a:off x="24907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9" name="Line 290"/>
          <p:cNvSpPr>
            <a:spLocks noChangeShapeType="1"/>
          </p:cNvSpPr>
          <p:nvPr/>
        </p:nvSpPr>
        <p:spPr bwMode="auto">
          <a:xfrm>
            <a:off x="27955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0" name="Line 291"/>
          <p:cNvSpPr>
            <a:spLocks noChangeShapeType="1"/>
          </p:cNvSpPr>
          <p:nvPr/>
        </p:nvSpPr>
        <p:spPr bwMode="auto">
          <a:xfrm>
            <a:off x="31765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1" name="Line 292"/>
          <p:cNvSpPr>
            <a:spLocks noChangeShapeType="1"/>
          </p:cNvSpPr>
          <p:nvPr/>
        </p:nvSpPr>
        <p:spPr bwMode="auto">
          <a:xfrm>
            <a:off x="34813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2" name="Line 293"/>
          <p:cNvSpPr>
            <a:spLocks noChangeShapeType="1"/>
          </p:cNvSpPr>
          <p:nvPr/>
        </p:nvSpPr>
        <p:spPr bwMode="auto">
          <a:xfrm>
            <a:off x="38623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3" name="Line 294"/>
          <p:cNvSpPr>
            <a:spLocks noChangeShapeType="1"/>
          </p:cNvSpPr>
          <p:nvPr/>
        </p:nvSpPr>
        <p:spPr bwMode="auto">
          <a:xfrm>
            <a:off x="41671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4" name="Line 295"/>
          <p:cNvSpPr>
            <a:spLocks noChangeShapeType="1"/>
          </p:cNvSpPr>
          <p:nvPr/>
        </p:nvSpPr>
        <p:spPr bwMode="auto">
          <a:xfrm>
            <a:off x="45481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5" name="Line 296"/>
          <p:cNvSpPr>
            <a:spLocks noChangeShapeType="1"/>
          </p:cNvSpPr>
          <p:nvPr/>
        </p:nvSpPr>
        <p:spPr bwMode="auto">
          <a:xfrm>
            <a:off x="48529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6" name="Line 297"/>
          <p:cNvSpPr>
            <a:spLocks noChangeShapeType="1"/>
          </p:cNvSpPr>
          <p:nvPr/>
        </p:nvSpPr>
        <p:spPr bwMode="auto">
          <a:xfrm>
            <a:off x="52339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7" name="Line 298"/>
          <p:cNvSpPr>
            <a:spLocks noChangeShapeType="1"/>
          </p:cNvSpPr>
          <p:nvPr/>
        </p:nvSpPr>
        <p:spPr bwMode="auto">
          <a:xfrm>
            <a:off x="55387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8" name="Line 299"/>
          <p:cNvSpPr>
            <a:spLocks noChangeShapeType="1"/>
          </p:cNvSpPr>
          <p:nvPr/>
        </p:nvSpPr>
        <p:spPr bwMode="auto">
          <a:xfrm>
            <a:off x="59197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49" name="Line 300"/>
          <p:cNvSpPr>
            <a:spLocks noChangeShapeType="1"/>
          </p:cNvSpPr>
          <p:nvPr/>
        </p:nvSpPr>
        <p:spPr bwMode="auto">
          <a:xfrm>
            <a:off x="62245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0" name="Line 301"/>
          <p:cNvSpPr>
            <a:spLocks noChangeShapeType="1"/>
          </p:cNvSpPr>
          <p:nvPr/>
        </p:nvSpPr>
        <p:spPr bwMode="auto">
          <a:xfrm>
            <a:off x="66055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1" name="Line 302"/>
          <p:cNvSpPr>
            <a:spLocks noChangeShapeType="1"/>
          </p:cNvSpPr>
          <p:nvPr/>
        </p:nvSpPr>
        <p:spPr bwMode="auto">
          <a:xfrm>
            <a:off x="69103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2" name="Line 303"/>
          <p:cNvSpPr>
            <a:spLocks noChangeShapeType="1"/>
          </p:cNvSpPr>
          <p:nvPr/>
        </p:nvSpPr>
        <p:spPr bwMode="auto">
          <a:xfrm>
            <a:off x="7291388" y="3063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53" name="Line 304"/>
          <p:cNvSpPr>
            <a:spLocks noChangeShapeType="1"/>
          </p:cNvSpPr>
          <p:nvPr/>
        </p:nvSpPr>
        <p:spPr bwMode="auto">
          <a:xfrm>
            <a:off x="7596188" y="30638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0493" name="Group 305"/>
          <p:cNvGrpSpPr>
            <a:grpSpLocks/>
          </p:cNvGrpSpPr>
          <p:nvPr/>
        </p:nvGrpSpPr>
        <p:grpSpPr bwMode="auto">
          <a:xfrm>
            <a:off x="1957388" y="1997075"/>
            <a:ext cx="685800" cy="1447800"/>
            <a:chOff x="192" y="768"/>
            <a:chExt cx="432" cy="912"/>
          </a:xfrm>
        </p:grpSpPr>
        <p:sp>
          <p:nvSpPr>
            <p:cNvPr id="27022" name="Rectangle 30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23" name="Line 30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24" name="Line 30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25" name="Line 30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26" name="Line 31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27" name="Line 31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28" name="Line 31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29" name="Line 31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0" name="Line 31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031" name="Group 31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7032" name="Group 31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7041" name="Line 31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2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3" name="Line 31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4" name="Oval 32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33" name="Group 32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7037" name="Line 32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8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9" name="Line 32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0" name="Oval 32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034" name="Line 32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" name="Line 32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6" name="Line 32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512" name="Group 329"/>
          <p:cNvGrpSpPr>
            <a:grpSpLocks/>
          </p:cNvGrpSpPr>
          <p:nvPr/>
        </p:nvGrpSpPr>
        <p:grpSpPr bwMode="auto">
          <a:xfrm>
            <a:off x="2643188" y="1997075"/>
            <a:ext cx="685800" cy="1447800"/>
            <a:chOff x="192" y="768"/>
            <a:chExt cx="432" cy="912"/>
          </a:xfrm>
        </p:grpSpPr>
        <p:sp>
          <p:nvSpPr>
            <p:cNvPr id="26999" name="Rectangle 33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00" name="Line 33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01" name="Line 33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02" name="Line 33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03" name="Line 33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04" name="Line 33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05" name="Line 33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06" name="Line 33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07" name="Line 33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008" name="Group 33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7009" name="Group 34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7018" name="Line 34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9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0" name="Line 34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1" name="Oval 34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10" name="Group 34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7014" name="Line 34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5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6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7" name="Oval 34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011" name="Line 35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2" name="Line 35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3" name="Line 35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534" name="Group 353"/>
          <p:cNvGrpSpPr>
            <a:grpSpLocks/>
          </p:cNvGrpSpPr>
          <p:nvPr/>
        </p:nvGrpSpPr>
        <p:grpSpPr bwMode="auto">
          <a:xfrm>
            <a:off x="3328988" y="1997075"/>
            <a:ext cx="685800" cy="1447800"/>
            <a:chOff x="192" y="768"/>
            <a:chExt cx="432" cy="912"/>
          </a:xfrm>
        </p:grpSpPr>
        <p:sp>
          <p:nvSpPr>
            <p:cNvPr id="26976" name="Rectangle 35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77" name="Line 35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8" name="Line 35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79" name="Line 35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0" name="Line 35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1" name="Line 35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2" name="Line 36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3" name="Line 36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84" name="Line 36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85" name="Group 36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6986" name="Group 36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6995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6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7" name="Line 36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8" name="Oval 36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87" name="Group 36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6991" name="Line 37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2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3" name="Line 37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4" name="Oval 37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988" name="Line 37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9" name="Line 37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0" name="Line 37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567" name="Group 377"/>
          <p:cNvGrpSpPr>
            <a:grpSpLocks/>
          </p:cNvGrpSpPr>
          <p:nvPr/>
        </p:nvGrpSpPr>
        <p:grpSpPr bwMode="auto">
          <a:xfrm>
            <a:off x="4014788" y="1997075"/>
            <a:ext cx="685800" cy="1447800"/>
            <a:chOff x="192" y="768"/>
            <a:chExt cx="432" cy="912"/>
          </a:xfrm>
        </p:grpSpPr>
        <p:sp>
          <p:nvSpPr>
            <p:cNvPr id="26953" name="Rectangle 378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4" name="Line 379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5" name="Line 380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6" name="Line 381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7" name="Line 382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8" name="Line 383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9" name="Line 384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0" name="Line 385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61" name="Line 386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62" name="Group 387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6963" name="Group 388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6972" name="Line 38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3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4" name="Line 39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5" name="Oval 392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64" name="Group 393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6968" name="Line 39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9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0" name="Line 39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1" name="Oval 397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965" name="Line 398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6" name="Line 399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7" name="Line 400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11" name="Group 401"/>
          <p:cNvGrpSpPr>
            <a:grpSpLocks/>
          </p:cNvGrpSpPr>
          <p:nvPr/>
        </p:nvGrpSpPr>
        <p:grpSpPr bwMode="auto">
          <a:xfrm>
            <a:off x="4700588" y="1997075"/>
            <a:ext cx="685800" cy="1447800"/>
            <a:chOff x="192" y="768"/>
            <a:chExt cx="432" cy="912"/>
          </a:xfrm>
        </p:grpSpPr>
        <p:sp>
          <p:nvSpPr>
            <p:cNvPr id="26930" name="Rectangle 402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1" name="Line 403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2" name="Line 404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3" name="Line 405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4" name="Line 406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5" name="Line 407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6" name="Line 408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7" name="Line 409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8" name="Line 410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39" name="Group 411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6940" name="Group 412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6949" name="Line 41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0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1" name="Line 41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2" name="Oval 416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41" name="Group 417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6945" name="Line 41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6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7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8" name="Oval 421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942" name="Line 422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3" name="Line 423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4" name="Line 424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39" name="Group 425"/>
          <p:cNvGrpSpPr>
            <a:grpSpLocks/>
          </p:cNvGrpSpPr>
          <p:nvPr/>
        </p:nvGrpSpPr>
        <p:grpSpPr bwMode="auto">
          <a:xfrm>
            <a:off x="5386388" y="1997075"/>
            <a:ext cx="685800" cy="1447800"/>
            <a:chOff x="192" y="768"/>
            <a:chExt cx="432" cy="912"/>
          </a:xfrm>
        </p:grpSpPr>
        <p:sp>
          <p:nvSpPr>
            <p:cNvPr id="26907" name="Rectangle 426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08" name="Line 427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9" name="Line 428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0" name="Line 429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1" name="Line 430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2" name="Line 431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3" name="Line 432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4" name="Line 433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5" name="Line 434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16" name="Group 435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6917" name="Group 436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6926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7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8" name="Line 43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9" name="Oval 44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18" name="Group 441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6922" name="Line 44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3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4" name="Line 44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5" name="Oval 44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919" name="Line 446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0" name="Line 447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1" name="Line 448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51" name="Group 449"/>
          <p:cNvGrpSpPr>
            <a:grpSpLocks/>
          </p:cNvGrpSpPr>
          <p:nvPr/>
        </p:nvGrpSpPr>
        <p:grpSpPr bwMode="auto">
          <a:xfrm>
            <a:off x="6072188" y="1997075"/>
            <a:ext cx="685800" cy="1447800"/>
            <a:chOff x="192" y="768"/>
            <a:chExt cx="432" cy="912"/>
          </a:xfrm>
        </p:grpSpPr>
        <p:sp>
          <p:nvSpPr>
            <p:cNvPr id="26884" name="Rectangle 450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5" name="Line 451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6" name="Line 452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7" name="Line 453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8" name="Line 454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9" name="Line 455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0" name="Line 456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1" name="Line 457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2" name="Line 458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93" name="Group 459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6894" name="Group 460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6903" name="Line 46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4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5" name="Line 46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6" name="Oval 46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95" name="Group 465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6899" name="Line 46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0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1" name="Line 46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2" name="Oval 46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96" name="Line 470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7" name="Line 471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8" name="Line 472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665" name="Group 473"/>
          <p:cNvGrpSpPr>
            <a:grpSpLocks/>
          </p:cNvGrpSpPr>
          <p:nvPr/>
        </p:nvGrpSpPr>
        <p:grpSpPr bwMode="auto">
          <a:xfrm>
            <a:off x="6757988" y="1997075"/>
            <a:ext cx="685800" cy="1447800"/>
            <a:chOff x="192" y="768"/>
            <a:chExt cx="432" cy="912"/>
          </a:xfrm>
        </p:grpSpPr>
        <p:sp>
          <p:nvSpPr>
            <p:cNvPr id="26861" name="Rectangle 474"/>
            <p:cNvSpPr>
              <a:spLocks noChangeArrowheads="1"/>
            </p:cNvSpPr>
            <p:nvPr/>
          </p:nvSpPr>
          <p:spPr bwMode="auto">
            <a:xfrm>
              <a:off x="480" y="120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2" name="Line 475"/>
            <p:cNvSpPr>
              <a:spLocks noChangeShapeType="1"/>
            </p:cNvSpPr>
            <p:nvPr/>
          </p:nvSpPr>
          <p:spPr bwMode="auto">
            <a:xfrm>
              <a:off x="528" y="1152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3" name="Line 476"/>
            <p:cNvSpPr>
              <a:spLocks noChangeShapeType="1"/>
            </p:cNvSpPr>
            <p:nvPr/>
          </p:nvSpPr>
          <p:spPr bwMode="auto">
            <a:xfrm>
              <a:off x="528" y="12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4" name="Line 477"/>
            <p:cNvSpPr>
              <a:spLocks noChangeShapeType="1"/>
            </p:cNvSpPr>
            <p:nvPr/>
          </p:nvSpPr>
          <p:spPr bwMode="auto">
            <a:xfrm>
              <a:off x="528" y="1344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5" name="Line 478"/>
            <p:cNvSpPr>
              <a:spLocks noChangeShapeType="1"/>
            </p:cNvSpPr>
            <p:nvPr/>
          </p:nvSpPr>
          <p:spPr bwMode="auto">
            <a:xfrm>
              <a:off x="432" y="1488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6" name="Line 479"/>
            <p:cNvSpPr>
              <a:spLocks noChangeShapeType="1"/>
            </p:cNvSpPr>
            <p:nvPr/>
          </p:nvSpPr>
          <p:spPr bwMode="auto">
            <a:xfrm>
              <a:off x="432" y="1536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7" name="Line 480"/>
            <p:cNvSpPr>
              <a:spLocks noChangeShapeType="1"/>
            </p:cNvSpPr>
            <p:nvPr/>
          </p:nvSpPr>
          <p:spPr bwMode="auto">
            <a:xfrm>
              <a:off x="528" y="153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8" name="Line 481"/>
            <p:cNvSpPr>
              <a:spLocks noChangeShapeType="1"/>
            </p:cNvSpPr>
            <p:nvPr/>
          </p:nvSpPr>
          <p:spPr bwMode="auto">
            <a:xfrm>
              <a:off x="576" y="1296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9" name="Line 482"/>
            <p:cNvSpPr>
              <a:spLocks noChangeShapeType="1"/>
            </p:cNvSpPr>
            <p:nvPr/>
          </p:nvSpPr>
          <p:spPr bwMode="auto">
            <a:xfrm flipV="1">
              <a:off x="624" y="816"/>
              <a:ext cx="0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70" name="Group 483"/>
            <p:cNvGrpSpPr>
              <a:grpSpLocks/>
            </p:cNvGrpSpPr>
            <p:nvPr/>
          </p:nvGrpSpPr>
          <p:grpSpPr bwMode="auto">
            <a:xfrm>
              <a:off x="192" y="768"/>
              <a:ext cx="432" cy="96"/>
              <a:chOff x="912" y="1440"/>
              <a:chExt cx="432" cy="96"/>
            </a:xfrm>
          </p:grpSpPr>
          <p:grpSp>
            <p:nvGrpSpPr>
              <p:cNvPr id="26871" name="Group 484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6880" name="Line 48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2" name="Line 48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3" name="Oval 48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72" name="Group 489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6876" name="Line 49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7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8" name="Line 49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9" name="Oval 49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73" name="Line 494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4" name="Line 495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5" name="Line 496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705" name="Group 497"/>
          <p:cNvGrpSpPr>
            <a:grpSpLocks/>
          </p:cNvGrpSpPr>
          <p:nvPr/>
        </p:nvGrpSpPr>
        <p:grpSpPr bwMode="auto">
          <a:xfrm>
            <a:off x="1652588" y="2911475"/>
            <a:ext cx="685800" cy="1295400"/>
            <a:chOff x="288" y="2016"/>
            <a:chExt cx="432" cy="816"/>
          </a:xfrm>
        </p:grpSpPr>
        <p:sp>
          <p:nvSpPr>
            <p:cNvPr id="26852" name="Rectangle 498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3" name="Line 499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4" name="Line 500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5" name="Line 501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6" name="Line 502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7" name="Line 503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8" name="Line 504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9" name="Line 505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0" name="Line 506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907" name="Text Box 507"/>
          <p:cNvSpPr txBox="1">
            <a:spLocks noChangeArrowheads="1"/>
          </p:cNvSpPr>
          <p:nvPr/>
        </p:nvSpPr>
        <p:spPr bwMode="auto">
          <a:xfrm>
            <a:off x="2700338" y="5200650"/>
            <a:ext cx="4140200" cy="461963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ea typeface="ヒラギノ角ゴ Pro W3" charset="-128"/>
                <a:cs typeface="ヒラギノ角ゴ Pro W3" charset="-128"/>
              </a:rPr>
              <a:t>“Time stretcher” GHz </a:t>
            </a:r>
            <a:r>
              <a:rPr lang="en-US" sz="2400">
                <a:ea typeface="ヒラギノ角ゴ Pro W3" charset="-128"/>
                <a:cs typeface="ヒラギノ角ゴ Pro W3" charset="-128"/>
                <a:sym typeface="Symbol" charset="2"/>
              </a:rPr>
              <a:t> MHz</a:t>
            </a:r>
          </a:p>
        </p:txBody>
      </p:sp>
      <p:sp>
        <p:nvSpPr>
          <p:cNvPr id="230908" name="Text Box 508"/>
          <p:cNvSpPr txBox="1">
            <a:spLocks noChangeArrowheads="1"/>
          </p:cNvSpPr>
          <p:nvPr/>
        </p:nvSpPr>
        <p:spPr bwMode="auto">
          <a:xfrm>
            <a:off x="7761288" y="2919413"/>
            <a:ext cx="109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600"/>
              <a:t>Waveform </a:t>
            </a:r>
          </a:p>
          <a:p>
            <a:pPr algn="ctr" eaLnBrk="1" hangingPunct="1"/>
            <a:r>
              <a:rPr lang="en-US" sz="1600"/>
              <a:t>stored</a:t>
            </a:r>
          </a:p>
        </p:txBody>
      </p:sp>
      <p:grpSp>
        <p:nvGrpSpPr>
          <p:cNvPr id="230715" name="Group 509"/>
          <p:cNvGrpSpPr>
            <a:grpSpLocks/>
          </p:cNvGrpSpPr>
          <p:nvPr/>
        </p:nvGrpSpPr>
        <p:grpSpPr bwMode="auto">
          <a:xfrm>
            <a:off x="2338388" y="2911475"/>
            <a:ext cx="685800" cy="1295400"/>
            <a:chOff x="288" y="2016"/>
            <a:chExt cx="432" cy="816"/>
          </a:xfrm>
        </p:grpSpPr>
        <p:sp>
          <p:nvSpPr>
            <p:cNvPr id="26843" name="Rectangle 51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4" name="Line 51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5" name="Line 51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6" name="Line 51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7" name="Line 51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8" name="Line 51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9" name="Line 51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0" name="Line 51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1" name="Line 51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16" name="Group 519"/>
          <p:cNvGrpSpPr>
            <a:grpSpLocks/>
          </p:cNvGrpSpPr>
          <p:nvPr/>
        </p:nvGrpSpPr>
        <p:grpSpPr bwMode="auto">
          <a:xfrm>
            <a:off x="3024188" y="2911475"/>
            <a:ext cx="685800" cy="1295400"/>
            <a:chOff x="288" y="2016"/>
            <a:chExt cx="432" cy="816"/>
          </a:xfrm>
        </p:grpSpPr>
        <p:sp>
          <p:nvSpPr>
            <p:cNvPr id="26834" name="Rectangle 52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5" name="Line 52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6" name="Line 52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7" name="Line 52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8" name="Line 52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9" name="Line 52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0" name="Line 52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1" name="Line 52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2" name="Line 52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21" name="Group 529"/>
          <p:cNvGrpSpPr>
            <a:grpSpLocks/>
          </p:cNvGrpSpPr>
          <p:nvPr/>
        </p:nvGrpSpPr>
        <p:grpSpPr bwMode="auto">
          <a:xfrm>
            <a:off x="3709988" y="2911475"/>
            <a:ext cx="685800" cy="1295400"/>
            <a:chOff x="288" y="2016"/>
            <a:chExt cx="432" cy="816"/>
          </a:xfrm>
        </p:grpSpPr>
        <p:sp>
          <p:nvSpPr>
            <p:cNvPr id="26825" name="Rectangle 53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6" name="Line 53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Line 53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Line 53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Line 53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Line 53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Line 53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Line 53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Line 53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29" name="Group 539"/>
          <p:cNvGrpSpPr>
            <a:grpSpLocks/>
          </p:cNvGrpSpPr>
          <p:nvPr/>
        </p:nvGrpSpPr>
        <p:grpSpPr bwMode="auto">
          <a:xfrm>
            <a:off x="4395788" y="2911475"/>
            <a:ext cx="685800" cy="1295400"/>
            <a:chOff x="288" y="2016"/>
            <a:chExt cx="432" cy="816"/>
          </a:xfrm>
        </p:grpSpPr>
        <p:sp>
          <p:nvSpPr>
            <p:cNvPr id="26816" name="Rectangle 54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7" name="Line 54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Line 54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Line 54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Line 54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Line 54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Line 54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Line 54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Line 54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39" name="Group 549"/>
          <p:cNvGrpSpPr>
            <a:grpSpLocks/>
          </p:cNvGrpSpPr>
          <p:nvPr/>
        </p:nvGrpSpPr>
        <p:grpSpPr bwMode="auto">
          <a:xfrm>
            <a:off x="5081588" y="2911475"/>
            <a:ext cx="685800" cy="1295400"/>
            <a:chOff x="288" y="2016"/>
            <a:chExt cx="432" cy="816"/>
          </a:xfrm>
        </p:grpSpPr>
        <p:sp>
          <p:nvSpPr>
            <p:cNvPr id="26807" name="Rectangle 55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8" name="Line 55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Line 55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Line 55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Line 55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Line 55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Line 55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Line 55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Line 55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40" name="Group 559"/>
          <p:cNvGrpSpPr>
            <a:grpSpLocks/>
          </p:cNvGrpSpPr>
          <p:nvPr/>
        </p:nvGrpSpPr>
        <p:grpSpPr bwMode="auto">
          <a:xfrm>
            <a:off x="5767388" y="2911475"/>
            <a:ext cx="685800" cy="1295400"/>
            <a:chOff x="288" y="2016"/>
            <a:chExt cx="432" cy="816"/>
          </a:xfrm>
        </p:grpSpPr>
        <p:sp>
          <p:nvSpPr>
            <p:cNvPr id="26798" name="Rectangle 56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9" name="Line 56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Line 56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Line 56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Line 56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Line 56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Line 56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Line 56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Line 56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45" name="Group 569"/>
          <p:cNvGrpSpPr>
            <a:grpSpLocks/>
          </p:cNvGrpSpPr>
          <p:nvPr/>
        </p:nvGrpSpPr>
        <p:grpSpPr bwMode="auto">
          <a:xfrm>
            <a:off x="6453188" y="2911475"/>
            <a:ext cx="685800" cy="1295400"/>
            <a:chOff x="288" y="2016"/>
            <a:chExt cx="432" cy="816"/>
          </a:xfrm>
        </p:grpSpPr>
        <p:sp>
          <p:nvSpPr>
            <p:cNvPr id="26789" name="Rectangle 57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0" name="Line 57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Line 57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Line 57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Line 57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Line 57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Line 57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Line 57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Line 57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753" name="Group 579"/>
          <p:cNvGrpSpPr>
            <a:grpSpLocks/>
          </p:cNvGrpSpPr>
          <p:nvPr/>
        </p:nvGrpSpPr>
        <p:grpSpPr bwMode="auto">
          <a:xfrm>
            <a:off x="7138988" y="2911475"/>
            <a:ext cx="685800" cy="1295400"/>
            <a:chOff x="288" y="2016"/>
            <a:chExt cx="432" cy="816"/>
          </a:xfrm>
        </p:grpSpPr>
        <p:sp>
          <p:nvSpPr>
            <p:cNvPr id="26780" name="Rectangle 580"/>
            <p:cNvSpPr>
              <a:spLocks noChangeArrowheads="1"/>
            </p:cNvSpPr>
            <p:nvPr/>
          </p:nvSpPr>
          <p:spPr bwMode="auto">
            <a:xfrm>
              <a:off x="528" y="2256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1" name="Line 581"/>
            <p:cNvSpPr>
              <a:spLocks noChangeShapeType="1"/>
            </p:cNvSpPr>
            <p:nvPr/>
          </p:nvSpPr>
          <p:spPr bwMode="auto">
            <a:xfrm>
              <a:off x="384" y="2016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582"/>
            <p:cNvSpPr>
              <a:spLocks noChangeShapeType="1"/>
            </p:cNvSpPr>
            <p:nvPr/>
          </p:nvSpPr>
          <p:spPr bwMode="auto">
            <a:xfrm>
              <a:off x="288" y="2160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583"/>
            <p:cNvSpPr>
              <a:spLocks noChangeShapeType="1"/>
            </p:cNvSpPr>
            <p:nvPr/>
          </p:nvSpPr>
          <p:spPr bwMode="auto">
            <a:xfrm>
              <a:off x="288" y="2208"/>
              <a:ext cx="19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584"/>
            <p:cNvSpPr>
              <a:spLocks noChangeShapeType="1"/>
            </p:cNvSpPr>
            <p:nvPr/>
          </p:nvSpPr>
          <p:spPr bwMode="auto">
            <a:xfrm>
              <a:off x="384" y="2208"/>
              <a:ext cx="0" cy="1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585"/>
            <p:cNvSpPr>
              <a:spLocks noChangeShapeType="1"/>
            </p:cNvSpPr>
            <p:nvPr/>
          </p:nvSpPr>
          <p:spPr bwMode="auto">
            <a:xfrm>
              <a:off x="384" y="2112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586"/>
            <p:cNvSpPr>
              <a:spLocks noChangeShapeType="1"/>
            </p:cNvSpPr>
            <p:nvPr/>
          </p:nvSpPr>
          <p:spPr bwMode="auto">
            <a:xfrm>
              <a:off x="576" y="211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587"/>
            <p:cNvSpPr>
              <a:spLocks noChangeShapeType="1"/>
            </p:cNvSpPr>
            <p:nvPr/>
          </p:nvSpPr>
          <p:spPr bwMode="auto">
            <a:xfrm>
              <a:off x="624" y="2352"/>
              <a:ext cx="9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Line 588"/>
            <p:cNvSpPr>
              <a:spLocks noChangeShapeType="1"/>
            </p:cNvSpPr>
            <p:nvPr/>
          </p:nvSpPr>
          <p:spPr bwMode="auto">
            <a:xfrm>
              <a:off x="720" y="2352"/>
              <a:ext cx="0" cy="48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73" name="Text Box 589"/>
          <p:cNvSpPr txBox="1">
            <a:spLocks noChangeArrowheads="1"/>
          </p:cNvSpPr>
          <p:nvPr/>
        </p:nvSpPr>
        <p:spPr bwMode="auto">
          <a:xfrm>
            <a:off x="2566988" y="1330325"/>
            <a:ext cx="4086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400"/>
              <a:t>Inverter “Domino” ring chain</a:t>
            </a:r>
          </a:p>
        </p:txBody>
      </p:sp>
      <p:sp>
        <p:nvSpPr>
          <p:cNvPr id="26774" name="AutoShape 590"/>
          <p:cNvSpPr>
            <a:spLocks/>
          </p:cNvSpPr>
          <p:nvPr/>
        </p:nvSpPr>
        <p:spPr bwMode="auto">
          <a:xfrm rot="-5400000">
            <a:off x="1500188" y="121285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5" name="Text Box 591"/>
          <p:cNvSpPr txBox="1">
            <a:spLocks noChangeArrowheads="1"/>
          </p:cNvSpPr>
          <p:nvPr/>
        </p:nvSpPr>
        <p:spPr bwMode="auto">
          <a:xfrm>
            <a:off x="1208088" y="1052513"/>
            <a:ext cx="83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400"/>
              <a:t>0.2-2 ns</a:t>
            </a:r>
          </a:p>
        </p:txBody>
      </p:sp>
      <p:sp>
        <p:nvSpPr>
          <p:cNvPr id="26776" name="Text Box 592"/>
          <p:cNvSpPr txBox="1">
            <a:spLocks noChangeArrowheads="1"/>
          </p:cNvSpPr>
          <p:nvPr/>
        </p:nvSpPr>
        <p:spPr bwMode="auto">
          <a:xfrm>
            <a:off x="8012113" y="3951288"/>
            <a:ext cx="102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hlink"/>
                </a:solidFill>
              </a:rPr>
              <a:t>FADC </a:t>
            </a:r>
          </a:p>
          <a:p>
            <a:pPr algn="ctr" eaLnBrk="1" hangingPunct="1"/>
            <a:r>
              <a:rPr lang="en-US" sz="2000">
                <a:solidFill>
                  <a:schemeClr val="hlink"/>
                </a:solidFill>
              </a:rPr>
              <a:t>33 MHz</a:t>
            </a:r>
          </a:p>
        </p:txBody>
      </p:sp>
      <p:sp>
        <p:nvSpPr>
          <p:cNvPr id="26777" name="Freeform 593"/>
          <p:cNvSpPr>
            <a:spLocks/>
          </p:cNvSpPr>
          <p:nvPr/>
        </p:nvSpPr>
        <p:spPr bwMode="auto">
          <a:xfrm>
            <a:off x="1116013" y="1771650"/>
            <a:ext cx="6480175" cy="301625"/>
          </a:xfrm>
          <a:custGeom>
            <a:avLst/>
            <a:gdLst>
              <a:gd name="T0" fmla="*/ 2147483647 w 4082"/>
              <a:gd name="T1" fmla="*/ 2147483647 h 190"/>
              <a:gd name="T2" fmla="*/ 2147483647 w 4082"/>
              <a:gd name="T3" fmla="*/ 2147483647 h 190"/>
              <a:gd name="T4" fmla="*/ 2147483647 w 4082"/>
              <a:gd name="T5" fmla="*/ 0 h 190"/>
              <a:gd name="T6" fmla="*/ 0 w 4082"/>
              <a:gd name="T7" fmla="*/ 0 h 190"/>
              <a:gd name="T8" fmla="*/ 2147483647 w 4082"/>
              <a:gd name="T9" fmla="*/ 2147483647 h 190"/>
              <a:gd name="T10" fmla="*/ 2147483647 w 4082"/>
              <a:gd name="T11" fmla="*/ 2147483647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82"/>
              <a:gd name="T19" fmla="*/ 0 h 190"/>
              <a:gd name="T20" fmla="*/ 4082 w 4082"/>
              <a:gd name="T21" fmla="*/ 190 h 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82" h="190">
                <a:moveTo>
                  <a:pt x="3988" y="190"/>
                </a:moveTo>
                <a:lnTo>
                  <a:pt x="4082" y="190"/>
                </a:lnTo>
                <a:lnTo>
                  <a:pt x="4082" y="0"/>
                </a:lnTo>
                <a:lnTo>
                  <a:pt x="0" y="0"/>
                </a:lnTo>
                <a:lnTo>
                  <a:pt x="1" y="190"/>
                </a:lnTo>
                <a:lnTo>
                  <a:pt x="100" y="19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78" name="Text Box 591"/>
          <p:cNvSpPr txBox="1">
            <a:spLocks noChangeArrowheads="1"/>
          </p:cNvSpPr>
          <p:nvPr/>
        </p:nvSpPr>
        <p:spPr bwMode="auto">
          <a:xfrm>
            <a:off x="7370763" y="981075"/>
            <a:ext cx="137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1800"/>
              <a:t>10-100 mW</a:t>
            </a:r>
          </a:p>
        </p:txBody>
      </p:sp>
      <p:sp>
        <p:nvSpPr>
          <p:cNvPr id="26779" name="AutoShape 590"/>
          <p:cNvSpPr>
            <a:spLocks/>
          </p:cNvSpPr>
          <p:nvPr/>
        </p:nvSpPr>
        <p:spPr bwMode="auto">
          <a:xfrm rot="-3671157">
            <a:off x="7787482" y="1092993"/>
            <a:ext cx="228600" cy="1065213"/>
          </a:xfrm>
          <a:prstGeom prst="rightBrace">
            <a:avLst>
              <a:gd name="adj1" fmla="val 250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907" grpId="0" animBg="1"/>
      <p:bldP spid="2309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3"/>
          <p:cNvSpPr>
            <a:spLocks/>
          </p:cNvSpPr>
          <p:nvPr/>
        </p:nvSpPr>
        <p:spPr bwMode="auto">
          <a:xfrm>
            <a:off x="5654675" y="4581525"/>
            <a:ext cx="3187700" cy="800100"/>
          </a:xfrm>
          <a:custGeom>
            <a:avLst/>
            <a:gdLst>
              <a:gd name="T0" fmla="*/ 0 w 3187700"/>
              <a:gd name="T1" fmla="*/ 0 h 800100"/>
              <a:gd name="T2" fmla="*/ 384175 w 3187700"/>
              <a:gd name="T3" fmla="*/ 0 h 800100"/>
              <a:gd name="T4" fmla="*/ 561975 w 3187700"/>
              <a:gd name="T5" fmla="*/ 3175 h 800100"/>
              <a:gd name="T6" fmla="*/ 561975 w 3187700"/>
              <a:gd name="T7" fmla="*/ 19050 h 800100"/>
              <a:gd name="T8" fmla="*/ 758825 w 3187700"/>
              <a:gd name="T9" fmla="*/ 19050 h 800100"/>
              <a:gd name="T10" fmla="*/ 758825 w 3187700"/>
              <a:gd name="T11" fmla="*/ 457200 h 800100"/>
              <a:gd name="T12" fmla="*/ 939800 w 3187700"/>
              <a:gd name="T13" fmla="*/ 463550 h 800100"/>
              <a:gd name="T14" fmla="*/ 936625 w 3187700"/>
              <a:gd name="T15" fmla="*/ 796925 h 800100"/>
              <a:gd name="T16" fmla="*/ 1133475 w 3187700"/>
              <a:gd name="T17" fmla="*/ 800100 h 800100"/>
              <a:gd name="T18" fmla="*/ 1130300 w 3187700"/>
              <a:gd name="T19" fmla="*/ 676275 h 800100"/>
              <a:gd name="T20" fmla="*/ 1317625 w 3187700"/>
              <a:gd name="T21" fmla="*/ 673100 h 800100"/>
              <a:gd name="T22" fmla="*/ 1317625 w 3187700"/>
              <a:gd name="T23" fmla="*/ 454025 h 800100"/>
              <a:gd name="T24" fmla="*/ 1504950 w 3187700"/>
              <a:gd name="T25" fmla="*/ 450850 h 800100"/>
              <a:gd name="T26" fmla="*/ 1501775 w 3187700"/>
              <a:gd name="T27" fmla="*/ 282575 h 800100"/>
              <a:gd name="T28" fmla="*/ 1695450 w 3187700"/>
              <a:gd name="T29" fmla="*/ 282575 h 800100"/>
              <a:gd name="T30" fmla="*/ 1692275 w 3187700"/>
              <a:gd name="T31" fmla="*/ 184150 h 800100"/>
              <a:gd name="T32" fmla="*/ 1879600 w 3187700"/>
              <a:gd name="T33" fmla="*/ 187325 h 800100"/>
              <a:gd name="T34" fmla="*/ 1879600 w 3187700"/>
              <a:gd name="T35" fmla="*/ 127000 h 800100"/>
              <a:gd name="T36" fmla="*/ 2070100 w 3187700"/>
              <a:gd name="T37" fmla="*/ 133350 h 800100"/>
              <a:gd name="T38" fmla="*/ 2066925 w 3187700"/>
              <a:gd name="T39" fmla="*/ 98425 h 800100"/>
              <a:gd name="T40" fmla="*/ 2260600 w 3187700"/>
              <a:gd name="T41" fmla="*/ 104775 h 800100"/>
              <a:gd name="T42" fmla="*/ 2247900 w 3187700"/>
              <a:gd name="T43" fmla="*/ 85725 h 800100"/>
              <a:gd name="T44" fmla="*/ 2432050 w 3187700"/>
              <a:gd name="T45" fmla="*/ 88900 h 800100"/>
              <a:gd name="T46" fmla="*/ 2432050 w 3187700"/>
              <a:gd name="T47" fmla="*/ 57150 h 800100"/>
              <a:gd name="T48" fmla="*/ 2470150 w 3187700"/>
              <a:gd name="T49" fmla="*/ 57150 h 800100"/>
              <a:gd name="T50" fmla="*/ 3187700 w 3187700"/>
              <a:gd name="T51" fmla="*/ 38100 h 8001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87700" h="800100">
                <a:moveTo>
                  <a:pt x="0" y="0"/>
                </a:moveTo>
                <a:lnTo>
                  <a:pt x="384175" y="0"/>
                </a:lnTo>
                <a:lnTo>
                  <a:pt x="561975" y="3175"/>
                </a:lnTo>
                <a:lnTo>
                  <a:pt x="561975" y="19050"/>
                </a:lnTo>
                <a:lnTo>
                  <a:pt x="758825" y="19050"/>
                </a:lnTo>
                <a:cubicBezTo>
                  <a:pt x="759883" y="166158"/>
                  <a:pt x="757767" y="310092"/>
                  <a:pt x="758825" y="457200"/>
                </a:cubicBezTo>
                <a:lnTo>
                  <a:pt x="939800" y="463550"/>
                </a:lnTo>
                <a:cubicBezTo>
                  <a:pt x="938742" y="574675"/>
                  <a:pt x="937683" y="685800"/>
                  <a:pt x="936625" y="796925"/>
                </a:cubicBezTo>
                <a:lnTo>
                  <a:pt x="1133475" y="800100"/>
                </a:lnTo>
                <a:cubicBezTo>
                  <a:pt x="1132417" y="758825"/>
                  <a:pt x="1131358" y="717550"/>
                  <a:pt x="1130300" y="676275"/>
                </a:cubicBezTo>
                <a:lnTo>
                  <a:pt x="1317625" y="673100"/>
                </a:lnTo>
                <a:lnTo>
                  <a:pt x="1317625" y="454025"/>
                </a:lnTo>
                <a:lnTo>
                  <a:pt x="1504950" y="450850"/>
                </a:lnTo>
                <a:cubicBezTo>
                  <a:pt x="1503892" y="394758"/>
                  <a:pt x="1502833" y="338667"/>
                  <a:pt x="1501775" y="282575"/>
                </a:cubicBezTo>
                <a:lnTo>
                  <a:pt x="1695450" y="282575"/>
                </a:lnTo>
                <a:lnTo>
                  <a:pt x="1692275" y="184150"/>
                </a:lnTo>
                <a:lnTo>
                  <a:pt x="1879600" y="187325"/>
                </a:lnTo>
                <a:lnTo>
                  <a:pt x="1879600" y="127000"/>
                </a:lnTo>
                <a:lnTo>
                  <a:pt x="2070100" y="133350"/>
                </a:lnTo>
                <a:lnTo>
                  <a:pt x="2066925" y="98425"/>
                </a:lnTo>
                <a:lnTo>
                  <a:pt x="2260600" y="104775"/>
                </a:lnTo>
                <a:lnTo>
                  <a:pt x="2247900" y="85725"/>
                </a:lnTo>
                <a:lnTo>
                  <a:pt x="2432050" y="88900"/>
                </a:lnTo>
                <a:lnTo>
                  <a:pt x="2432050" y="57150"/>
                </a:lnTo>
                <a:lnTo>
                  <a:pt x="2470150" y="57150"/>
                </a:lnTo>
                <a:lnTo>
                  <a:pt x="3187700" y="3810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Time Stretch Ratio (TSR)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grpSp>
        <p:nvGrpSpPr>
          <p:cNvPr id="28677" name="Group 1278"/>
          <p:cNvGrpSpPr>
            <a:grpSpLocks/>
          </p:cNvGrpSpPr>
          <p:nvPr/>
        </p:nvGrpSpPr>
        <p:grpSpPr bwMode="auto">
          <a:xfrm>
            <a:off x="2987675" y="2852738"/>
            <a:ext cx="3246438" cy="955675"/>
            <a:chOff x="3470" y="901"/>
            <a:chExt cx="2045" cy="602"/>
          </a:xfrm>
        </p:grpSpPr>
        <p:sp>
          <p:nvSpPr>
            <p:cNvPr id="28729" name="Rectangle 17"/>
            <p:cNvSpPr>
              <a:spLocks noChangeArrowheads="1"/>
            </p:cNvSpPr>
            <p:nvPr/>
          </p:nvSpPr>
          <p:spPr bwMode="auto">
            <a:xfrm>
              <a:off x="3727" y="1436"/>
              <a:ext cx="1458" cy="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28730" name="Line 18"/>
            <p:cNvSpPr>
              <a:spLocks noChangeShapeType="1"/>
            </p:cNvSpPr>
            <p:nvPr/>
          </p:nvSpPr>
          <p:spPr bwMode="auto">
            <a:xfrm flipH="1">
              <a:off x="3677" y="1470"/>
              <a:ext cx="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Text Box 19"/>
            <p:cNvSpPr txBox="1">
              <a:spLocks noChangeArrowheads="1"/>
            </p:cNvSpPr>
            <p:nvPr/>
          </p:nvSpPr>
          <p:spPr bwMode="auto">
            <a:xfrm>
              <a:off x="3470" y="1344"/>
              <a:ext cx="2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/>
                <a:t>Clock</a:t>
              </a:r>
            </a:p>
          </p:txBody>
        </p:sp>
        <p:sp>
          <p:nvSpPr>
            <p:cNvPr id="28732" name="Oval 20"/>
            <p:cNvSpPr>
              <a:spLocks noChangeArrowheads="1"/>
            </p:cNvSpPr>
            <p:nvPr/>
          </p:nvSpPr>
          <p:spPr bwMode="auto">
            <a:xfrm>
              <a:off x="3643" y="1453"/>
              <a:ext cx="34" cy="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Line 21"/>
            <p:cNvSpPr>
              <a:spLocks noChangeShapeType="1"/>
            </p:cNvSpPr>
            <p:nvPr/>
          </p:nvSpPr>
          <p:spPr bwMode="auto">
            <a:xfrm>
              <a:off x="3677" y="1084"/>
              <a:ext cx="135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22"/>
            <p:cNvSpPr>
              <a:spLocks noChangeShapeType="1"/>
            </p:cNvSpPr>
            <p:nvPr/>
          </p:nvSpPr>
          <p:spPr bwMode="auto">
            <a:xfrm>
              <a:off x="3828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23"/>
            <p:cNvSpPr>
              <a:spLocks noChangeShapeType="1"/>
            </p:cNvSpPr>
            <p:nvPr/>
          </p:nvSpPr>
          <p:spPr bwMode="auto">
            <a:xfrm>
              <a:off x="3828" y="1118"/>
              <a:ext cx="16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24"/>
            <p:cNvSpPr>
              <a:spLocks noChangeShapeType="1"/>
            </p:cNvSpPr>
            <p:nvPr/>
          </p:nvSpPr>
          <p:spPr bwMode="auto">
            <a:xfrm>
              <a:off x="3828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25"/>
            <p:cNvSpPr>
              <a:spLocks noChangeShapeType="1"/>
            </p:cNvSpPr>
            <p:nvPr/>
          </p:nvSpPr>
          <p:spPr bwMode="auto">
            <a:xfrm>
              <a:off x="3794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26"/>
            <p:cNvSpPr>
              <a:spLocks noChangeShapeType="1"/>
            </p:cNvSpPr>
            <p:nvPr/>
          </p:nvSpPr>
          <p:spPr bwMode="auto">
            <a:xfrm>
              <a:off x="3794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Line 27"/>
            <p:cNvSpPr>
              <a:spLocks noChangeShapeType="1"/>
            </p:cNvSpPr>
            <p:nvPr/>
          </p:nvSpPr>
          <p:spPr bwMode="auto">
            <a:xfrm>
              <a:off x="3828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28"/>
            <p:cNvSpPr>
              <a:spLocks noChangeShapeType="1"/>
            </p:cNvSpPr>
            <p:nvPr/>
          </p:nvSpPr>
          <p:spPr bwMode="auto">
            <a:xfrm>
              <a:off x="3828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29"/>
            <p:cNvSpPr>
              <a:spLocks noChangeShapeType="1"/>
            </p:cNvSpPr>
            <p:nvPr/>
          </p:nvSpPr>
          <p:spPr bwMode="auto">
            <a:xfrm>
              <a:off x="3895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30"/>
            <p:cNvSpPr>
              <a:spLocks noChangeShapeType="1"/>
            </p:cNvSpPr>
            <p:nvPr/>
          </p:nvSpPr>
          <p:spPr bwMode="auto">
            <a:xfrm>
              <a:off x="3895" y="1252"/>
              <a:ext cx="16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31"/>
            <p:cNvSpPr>
              <a:spLocks noChangeShapeType="1"/>
            </p:cNvSpPr>
            <p:nvPr/>
          </p:nvSpPr>
          <p:spPr bwMode="auto">
            <a:xfrm>
              <a:off x="3895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32"/>
            <p:cNvSpPr>
              <a:spLocks noChangeShapeType="1"/>
            </p:cNvSpPr>
            <p:nvPr/>
          </p:nvSpPr>
          <p:spPr bwMode="auto">
            <a:xfrm>
              <a:off x="3895" y="1352"/>
              <a:ext cx="139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45" name="Group 33"/>
            <p:cNvGrpSpPr>
              <a:grpSpLocks/>
            </p:cNvGrpSpPr>
            <p:nvPr/>
          </p:nvGrpSpPr>
          <p:grpSpPr bwMode="auto">
            <a:xfrm>
              <a:off x="3844" y="967"/>
              <a:ext cx="17" cy="168"/>
              <a:chOff x="1296" y="1488"/>
              <a:chExt cx="48" cy="480"/>
            </a:xfrm>
          </p:grpSpPr>
          <p:sp>
            <p:nvSpPr>
              <p:cNvPr id="29312" name="Line 34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3" name="Line 35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6" name="Group 36"/>
            <p:cNvGrpSpPr>
              <a:grpSpLocks/>
            </p:cNvGrpSpPr>
            <p:nvPr/>
          </p:nvGrpSpPr>
          <p:grpSpPr bwMode="auto">
            <a:xfrm>
              <a:off x="3710" y="950"/>
              <a:ext cx="151" cy="34"/>
              <a:chOff x="912" y="1440"/>
              <a:chExt cx="432" cy="96"/>
            </a:xfrm>
          </p:grpSpPr>
          <p:grpSp>
            <p:nvGrpSpPr>
              <p:cNvPr id="29299" name="Group 37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308" name="Line 3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0" name="Line 4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1" name="Oval 41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300" name="Group 42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304" name="Line 4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6" name="Line 4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7" name="Oval 46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301" name="Line 47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2" name="Line 48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3" name="Line 49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50"/>
            <p:cNvGrpSpPr>
              <a:grpSpLocks/>
            </p:cNvGrpSpPr>
            <p:nvPr/>
          </p:nvGrpSpPr>
          <p:grpSpPr bwMode="auto">
            <a:xfrm>
              <a:off x="3861" y="950"/>
              <a:ext cx="151" cy="34"/>
              <a:chOff x="912" y="1440"/>
              <a:chExt cx="432" cy="96"/>
            </a:xfrm>
          </p:grpSpPr>
          <p:grpSp>
            <p:nvGrpSpPr>
              <p:cNvPr id="29286" name="Group 51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95" name="Line 5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6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7" name="Line 5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8" name="Oval 5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87" name="Group 56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91" name="Line 5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3" name="Line 5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4" name="Oval 6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288" name="Line 61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" name="Line 62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0" name="Line 63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8" name="Group 64"/>
            <p:cNvGrpSpPr>
              <a:grpSpLocks/>
            </p:cNvGrpSpPr>
            <p:nvPr/>
          </p:nvGrpSpPr>
          <p:grpSpPr bwMode="auto">
            <a:xfrm>
              <a:off x="4012" y="950"/>
              <a:ext cx="151" cy="34"/>
              <a:chOff x="912" y="1440"/>
              <a:chExt cx="432" cy="96"/>
            </a:xfrm>
          </p:grpSpPr>
          <p:grpSp>
            <p:nvGrpSpPr>
              <p:cNvPr id="29273" name="Group 65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82" name="Line 6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4" name="Line 6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5" name="Oval 6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74" name="Group 70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78" name="Line 7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79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0" name="Line 7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1" name="Oval 7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275" name="Line 75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6" name="Line 76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7" name="Line 77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9" name="Group 78"/>
            <p:cNvGrpSpPr>
              <a:grpSpLocks/>
            </p:cNvGrpSpPr>
            <p:nvPr/>
          </p:nvGrpSpPr>
          <p:grpSpPr bwMode="auto">
            <a:xfrm>
              <a:off x="4163" y="950"/>
              <a:ext cx="151" cy="34"/>
              <a:chOff x="912" y="1440"/>
              <a:chExt cx="432" cy="96"/>
            </a:xfrm>
          </p:grpSpPr>
          <p:grpSp>
            <p:nvGrpSpPr>
              <p:cNvPr id="29260" name="Group 79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69" name="Line 8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7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71" name="Line 8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72" name="Oval 8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61" name="Group 84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65" name="Line 8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6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7" name="Line 8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8" name="Oval 8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262" name="Line 89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3" name="Line 90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4" name="Line 91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0" name="Group 92"/>
            <p:cNvGrpSpPr>
              <a:grpSpLocks/>
            </p:cNvGrpSpPr>
            <p:nvPr/>
          </p:nvGrpSpPr>
          <p:grpSpPr bwMode="auto">
            <a:xfrm>
              <a:off x="4314" y="950"/>
              <a:ext cx="150" cy="34"/>
              <a:chOff x="912" y="1440"/>
              <a:chExt cx="432" cy="96"/>
            </a:xfrm>
          </p:grpSpPr>
          <p:grpSp>
            <p:nvGrpSpPr>
              <p:cNvPr id="29247" name="Group 93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56" name="Line 9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8" name="Line 9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9" name="Oval 97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48" name="Group 98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52" name="Line 9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3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4" name="Line 10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5" name="Oval 102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249" name="Line 103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0" name="Line 104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1" name="Line 105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1" name="Group 106"/>
            <p:cNvGrpSpPr>
              <a:grpSpLocks/>
            </p:cNvGrpSpPr>
            <p:nvPr/>
          </p:nvGrpSpPr>
          <p:grpSpPr bwMode="auto">
            <a:xfrm>
              <a:off x="4464" y="950"/>
              <a:ext cx="151" cy="34"/>
              <a:chOff x="912" y="1440"/>
              <a:chExt cx="432" cy="96"/>
            </a:xfrm>
          </p:grpSpPr>
          <p:grpSp>
            <p:nvGrpSpPr>
              <p:cNvPr id="29234" name="Group 107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43" name="Line 10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4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5" name="Line 11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6" name="Oval 111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35" name="Group 112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39" name="Line 11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0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1" name="Line 11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2" name="Oval 116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236" name="Line 117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7" name="Line 118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8" name="Line 119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2" name="Group 120"/>
            <p:cNvGrpSpPr>
              <a:grpSpLocks/>
            </p:cNvGrpSpPr>
            <p:nvPr/>
          </p:nvGrpSpPr>
          <p:grpSpPr bwMode="auto">
            <a:xfrm>
              <a:off x="4615" y="950"/>
              <a:ext cx="151" cy="34"/>
              <a:chOff x="912" y="1440"/>
              <a:chExt cx="432" cy="96"/>
            </a:xfrm>
          </p:grpSpPr>
          <p:grpSp>
            <p:nvGrpSpPr>
              <p:cNvPr id="29221" name="Group 121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30" name="Line 12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2" name="Line 124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3" name="Oval 125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22" name="Group 126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26" name="Line 12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7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8" name="Line 129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9" name="Oval 130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223" name="Line 131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4" name="Line 132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5" name="Line 133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3" name="Group 134"/>
            <p:cNvGrpSpPr>
              <a:grpSpLocks/>
            </p:cNvGrpSpPr>
            <p:nvPr/>
          </p:nvGrpSpPr>
          <p:grpSpPr bwMode="auto">
            <a:xfrm>
              <a:off x="4766" y="950"/>
              <a:ext cx="151" cy="34"/>
              <a:chOff x="912" y="1440"/>
              <a:chExt cx="432" cy="96"/>
            </a:xfrm>
          </p:grpSpPr>
          <p:grpSp>
            <p:nvGrpSpPr>
              <p:cNvPr id="29208" name="Group 135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17" name="Line 136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8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9" name="Line 138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0" name="Oval 139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09" name="Group 140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13" name="Line 141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4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5" name="Line 143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6" name="Oval 144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210" name="Line 145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1" name="Line 146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2" name="Line 147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4" name="Group 148"/>
            <p:cNvGrpSpPr>
              <a:grpSpLocks/>
            </p:cNvGrpSpPr>
            <p:nvPr/>
          </p:nvGrpSpPr>
          <p:grpSpPr bwMode="auto">
            <a:xfrm>
              <a:off x="4917" y="950"/>
              <a:ext cx="151" cy="34"/>
              <a:chOff x="912" y="1440"/>
              <a:chExt cx="432" cy="96"/>
            </a:xfrm>
          </p:grpSpPr>
          <p:grpSp>
            <p:nvGrpSpPr>
              <p:cNvPr id="29195" name="Group 149"/>
              <p:cNvGrpSpPr>
                <a:grpSpLocks/>
              </p:cNvGrpSpPr>
              <p:nvPr/>
            </p:nvGrpSpPr>
            <p:grpSpPr bwMode="auto">
              <a:xfrm>
                <a:off x="960" y="1440"/>
                <a:ext cx="146" cy="96"/>
                <a:chOff x="1008" y="1440"/>
                <a:chExt cx="146" cy="96"/>
              </a:xfrm>
            </p:grpSpPr>
            <p:sp>
              <p:nvSpPr>
                <p:cNvPr id="29204" name="Line 150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6" name="Line 152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7" name="Oval 153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96" name="Group 154"/>
              <p:cNvGrpSpPr>
                <a:grpSpLocks/>
              </p:cNvGrpSpPr>
              <p:nvPr/>
            </p:nvGrpSpPr>
            <p:grpSpPr bwMode="auto">
              <a:xfrm>
                <a:off x="1152" y="1440"/>
                <a:ext cx="146" cy="96"/>
                <a:chOff x="1008" y="1440"/>
                <a:chExt cx="146" cy="96"/>
              </a:xfrm>
            </p:grpSpPr>
            <p:sp>
              <p:nvSpPr>
                <p:cNvPr id="29200" name="Line 155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1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008" y="148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2" name="Line 157"/>
                <p:cNvSpPr>
                  <a:spLocks noChangeShapeType="1"/>
                </p:cNvSpPr>
                <p:nvPr/>
              </p:nvSpPr>
              <p:spPr bwMode="auto">
                <a:xfrm>
                  <a:off x="1008" y="1440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3" name="Oval 158"/>
                <p:cNvSpPr>
                  <a:spLocks noChangeArrowheads="1"/>
                </p:cNvSpPr>
                <p:nvPr/>
              </p:nvSpPr>
              <p:spPr bwMode="auto">
                <a:xfrm>
                  <a:off x="1107" y="1464"/>
                  <a:ext cx="47" cy="4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197" name="Line 159"/>
              <p:cNvSpPr>
                <a:spLocks noChangeShapeType="1"/>
              </p:cNvSpPr>
              <p:nvPr/>
            </p:nvSpPr>
            <p:spPr bwMode="auto">
              <a:xfrm flipH="1">
                <a:off x="1104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" name="Line 160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" name="Line 161"/>
              <p:cNvSpPr>
                <a:spLocks noChangeShapeType="1"/>
              </p:cNvSpPr>
              <p:nvPr/>
            </p:nvSpPr>
            <p:spPr bwMode="auto">
              <a:xfrm flipH="1">
                <a:off x="912" y="14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55" name="Line 162"/>
            <p:cNvSpPr>
              <a:spLocks noChangeShapeType="1"/>
            </p:cNvSpPr>
            <p:nvPr/>
          </p:nvSpPr>
          <p:spPr bwMode="auto">
            <a:xfrm>
              <a:off x="3978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163"/>
            <p:cNvSpPr>
              <a:spLocks noChangeShapeType="1"/>
            </p:cNvSpPr>
            <p:nvPr/>
          </p:nvSpPr>
          <p:spPr bwMode="auto">
            <a:xfrm>
              <a:off x="3978" y="1118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Line 164"/>
            <p:cNvSpPr>
              <a:spLocks noChangeShapeType="1"/>
            </p:cNvSpPr>
            <p:nvPr/>
          </p:nvSpPr>
          <p:spPr bwMode="auto">
            <a:xfrm>
              <a:off x="3978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165"/>
            <p:cNvSpPr>
              <a:spLocks noChangeShapeType="1"/>
            </p:cNvSpPr>
            <p:nvPr/>
          </p:nvSpPr>
          <p:spPr bwMode="auto">
            <a:xfrm>
              <a:off x="3945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166"/>
            <p:cNvSpPr>
              <a:spLocks noChangeShapeType="1"/>
            </p:cNvSpPr>
            <p:nvPr/>
          </p:nvSpPr>
          <p:spPr bwMode="auto">
            <a:xfrm>
              <a:off x="3945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167"/>
            <p:cNvSpPr>
              <a:spLocks noChangeShapeType="1"/>
            </p:cNvSpPr>
            <p:nvPr/>
          </p:nvSpPr>
          <p:spPr bwMode="auto">
            <a:xfrm>
              <a:off x="3978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168"/>
            <p:cNvSpPr>
              <a:spLocks noChangeShapeType="1"/>
            </p:cNvSpPr>
            <p:nvPr/>
          </p:nvSpPr>
          <p:spPr bwMode="auto">
            <a:xfrm>
              <a:off x="4045" y="1252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169"/>
            <p:cNvSpPr>
              <a:spLocks noChangeShapeType="1"/>
            </p:cNvSpPr>
            <p:nvPr/>
          </p:nvSpPr>
          <p:spPr bwMode="auto">
            <a:xfrm>
              <a:off x="4045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63" name="Group 170"/>
            <p:cNvGrpSpPr>
              <a:grpSpLocks/>
            </p:cNvGrpSpPr>
            <p:nvPr/>
          </p:nvGrpSpPr>
          <p:grpSpPr bwMode="auto">
            <a:xfrm>
              <a:off x="3995" y="967"/>
              <a:ext cx="17" cy="168"/>
              <a:chOff x="1296" y="1488"/>
              <a:chExt cx="48" cy="480"/>
            </a:xfrm>
          </p:grpSpPr>
          <p:sp>
            <p:nvSpPr>
              <p:cNvPr id="29193" name="Line 171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" name="Line 172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64" name="Line 173"/>
            <p:cNvSpPr>
              <a:spLocks noChangeShapeType="1"/>
            </p:cNvSpPr>
            <p:nvPr/>
          </p:nvSpPr>
          <p:spPr bwMode="auto">
            <a:xfrm>
              <a:off x="4129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174"/>
            <p:cNvSpPr>
              <a:spLocks noChangeShapeType="1"/>
            </p:cNvSpPr>
            <p:nvPr/>
          </p:nvSpPr>
          <p:spPr bwMode="auto">
            <a:xfrm>
              <a:off x="4129" y="1118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175"/>
            <p:cNvSpPr>
              <a:spLocks noChangeShapeType="1"/>
            </p:cNvSpPr>
            <p:nvPr/>
          </p:nvSpPr>
          <p:spPr bwMode="auto">
            <a:xfrm>
              <a:off x="4129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176"/>
            <p:cNvSpPr>
              <a:spLocks noChangeShapeType="1"/>
            </p:cNvSpPr>
            <p:nvPr/>
          </p:nvSpPr>
          <p:spPr bwMode="auto">
            <a:xfrm>
              <a:off x="4096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177"/>
            <p:cNvSpPr>
              <a:spLocks noChangeShapeType="1"/>
            </p:cNvSpPr>
            <p:nvPr/>
          </p:nvSpPr>
          <p:spPr bwMode="auto">
            <a:xfrm>
              <a:off x="4096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178"/>
            <p:cNvSpPr>
              <a:spLocks noChangeShapeType="1"/>
            </p:cNvSpPr>
            <p:nvPr/>
          </p:nvSpPr>
          <p:spPr bwMode="auto">
            <a:xfrm>
              <a:off x="4129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179"/>
            <p:cNvSpPr>
              <a:spLocks noChangeShapeType="1"/>
            </p:cNvSpPr>
            <p:nvPr/>
          </p:nvSpPr>
          <p:spPr bwMode="auto">
            <a:xfrm>
              <a:off x="4196" y="1252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180"/>
            <p:cNvSpPr>
              <a:spLocks noChangeShapeType="1"/>
            </p:cNvSpPr>
            <p:nvPr/>
          </p:nvSpPr>
          <p:spPr bwMode="auto">
            <a:xfrm>
              <a:off x="4196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72" name="Group 181"/>
            <p:cNvGrpSpPr>
              <a:grpSpLocks/>
            </p:cNvGrpSpPr>
            <p:nvPr/>
          </p:nvGrpSpPr>
          <p:grpSpPr bwMode="auto">
            <a:xfrm>
              <a:off x="4146" y="967"/>
              <a:ext cx="17" cy="168"/>
              <a:chOff x="1296" y="1488"/>
              <a:chExt cx="48" cy="480"/>
            </a:xfrm>
          </p:grpSpPr>
          <p:sp>
            <p:nvSpPr>
              <p:cNvPr id="29191" name="Line 182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" name="Line 183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73" name="Line 184"/>
            <p:cNvSpPr>
              <a:spLocks noChangeShapeType="1"/>
            </p:cNvSpPr>
            <p:nvPr/>
          </p:nvSpPr>
          <p:spPr bwMode="auto">
            <a:xfrm>
              <a:off x="4280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185"/>
            <p:cNvSpPr>
              <a:spLocks noChangeShapeType="1"/>
            </p:cNvSpPr>
            <p:nvPr/>
          </p:nvSpPr>
          <p:spPr bwMode="auto">
            <a:xfrm>
              <a:off x="4280" y="1118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186"/>
            <p:cNvSpPr>
              <a:spLocks noChangeShapeType="1"/>
            </p:cNvSpPr>
            <p:nvPr/>
          </p:nvSpPr>
          <p:spPr bwMode="auto">
            <a:xfrm>
              <a:off x="4280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187"/>
            <p:cNvSpPr>
              <a:spLocks noChangeShapeType="1"/>
            </p:cNvSpPr>
            <p:nvPr/>
          </p:nvSpPr>
          <p:spPr bwMode="auto">
            <a:xfrm>
              <a:off x="4247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188"/>
            <p:cNvSpPr>
              <a:spLocks noChangeShapeType="1"/>
            </p:cNvSpPr>
            <p:nvPr/>
          </p:nvSpPr>
          <p:spPr bwMode="auto">
            <a:xfrm>
              <a:off x="4247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189"/>
            <p:cNvSpPr>
              <a:spLocks noChangeShapeType="1"/>
            </p:cNvSpPr>
            <p:nvPr/>
          </p:nvSpPr>
          <p:spPr bwMode="auto">
            <a:xfrm>
              <a:off x="4280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190"/>
            <p:cNvSpPr>
              <a:spLocks noChangeShapeType="1"/>
            </p:cNvSpPr>
            <p:nvPr/>
          </p:nvSpPr>
          <p:spPr bwMode="auto">
            <a:xfrm>
              <a:off x="4347" y="1252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191"/>
            <p:cNvSpPr>
              <a:spLocks noChangeShapeType="1"/>
            </p:cNvSpPr>
            <p:nvPr/>
          </p:nvSpPr>
          <p:spPr bwMode="auto">
            <a:xfrm>
              <a:off x="4347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81" name="Group 192"/>
            <p:cNvGrpSpPr>
              <a:grpSpLocks/>
            </p:cNvGrpSpPr>
            <p:nvPr/>
          </p:nvGrpSpPr>
          <p:grpSpPr bwMode="auto">
            <a:xfrm>
              <a:off x="4297" y="967"/>
              <a:ext cx="17" cy="168"/>
              <a:chOff x="1296" y="1488"/>
              <a:chExt cx="48" cy="480"/>
            </a:xfrm>
          </p:grpSpPr>
          <p:sp>
            <p:nvSpPr>
              <p:cNvPr id="29189" name="Line 193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" name="Line 194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82" name="Line 195"/>
            <p:cNvSpPr>
              <a:spLocks noChangeShapeType="1"/>
            </p:cNvSpPr>
            <p:nvPr/>
          </p:nvSpPr>
          <p:spPr bwMode="auto">
            <a:xfrm>
              <a:off x="4431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196"/>
            <p:cNvSpPr>
              <a:spLocks noChangeShapeType="1"/>
            </p:cNvSpPr>
            <p:nvPr/>
          </p:nvSpPr>
          <p:spPr bwMode="auto">
            <a:xfrm>
              <a:off x="4431" y="1118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Line 197"/>
            <p:cNvSpPr>
              <a:spLocks noChangeShapeType="1"/>
            </p:cNvSpPr>
            <p:nvPr/>
          </p:nvSpPr>
          <p:spPr bwMode="auto">
            <a:xfrm>
              <a:off x="4431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Line 198"/>
            <p:cNvSpPr>
              <a:spLocks noChangeShapeType="1"/>
            </p:cNvSpPr>
            <p:nvPr/>
          </p:nvSpPr>
          <p:spPr bwMode="auto">
            <a:xfrm>
              <a:off x="4397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Line 199"/>
            <p:cNvSpPr>
              <a:spLocks noChangeShapeType="1"/>
            </p:cNvSpPr>
            <p:nvPr/>
          </p:nvSpPr>
          <p:spPr bwMode="auto">
            <a:xfrm>
              <a:off x="4397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Line 200"/>
            <p:cNvSpPr>
              <a:spLocks noChangeShapeType="1"/>
            </p:cNvSpPr>
            <p:nvPr/>
          </p:nvSpPr>
          <p:spPr bwMode="auto">
            <a:xfrm>
              <a:off x="4431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Line 201"/>
            <p:cNvSpPr>
              <a:spLocks noChangeShapeType="1"/>
            </p:cNvSpPr>
            <p:nvPr/>
          </p:nvSpPr>
          <p:spPr bwMode="auto">
            <a:xfrm>
              <a:off x="4498" y="1252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Line 202"/>
            <p:cNvSpPr>
              <a:spLocks noChangeShapeType="1"/>
            </p:cNvSpPr>
            <p:nvPr/>
          </p:nvSpPr>
          <p:spPr bwMode="auto">
            <a:xfrm>
              <a:off x="4498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90" name="Group 203"/>
            <p:cNvGrpSpPr>
              <a:grpSpLocks/>
            </p:cNvGrpSpPr>
            <p:nvPr/>
          </p:nvGrpSpPr>
          <p:grpSpPr bwMode="auto">
            <a:xfrm>
              <a:off x="4448" y="967"/>
              <a:ext cx="16" cy="168"/>
              <a:chOff x="1296" y="1488"/>
              <a:chExt cx="48" cy="480"/>
            </a:xfrm>
          </p:grpSpPr>
          <p:sp>
            <p:nvSpPr>
              <p:cNvPr id="29187" name="Line 204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8" name="Line 205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91" name="Line 206"/>
            <p:cNvSpPr>
              <a:spLocks noChangeShapeType="1"/>
            </p:cNvSpPr>
            <p:nvPr/>
          </p:nvSpPr>
          <p:spPr bwMode="auto">
            <a:xfrm>
              <a:off x="4582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Line 207"/>
            <p:cNvSpPr>
              <a:spLocks noChangeShapeType="1"/>
            </p:cNvSpPr>
            <p:nvPr/>
          </p:nvSpPr>
          <p:spPr bwMode="auto">
            <a:xfrm>
              <a:off x="4582" y="1118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Line 208"/>
            <p:cNvSpPr>
              <a:spLocks noChangeShapeType="1"/>
            </p:cNvSpPr>
            <p:nvPr/>
          </p:nvSpPr>
          <p:spPr bwMode="auto">
            <a:xfrm>
              <a:off x="4582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Line 209"/>
            <p:cNvSpPr>
              <a:spLocks noChangeShapeType="1"/>
            </p:cNvSpPr>
            <p:nvPr/>
          </p:nvSpPr>
          <p:spPr bwMode="auto">
            <a:xfrm>
              <a:off x="4548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Line 210"/>
            <p:cNvSpPr>
              <a:spLocks noChangeShapeType="1"/>
            </p:cNvSpPr>
            <p:nvPr/>
          </p:nvSpPr>
          <p:spPr bwMode="auto">
            <a:xfrm>
              <a:off x="4548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Line 211"/>
            <p:cNvSpPr>
              <a:spLocks noChangeShapeType="1"/>
            </p:cNvSpPr>
            <p:nvPr/>
          </p:nvSpPr>
          <p:spPr bwMode="auto">
            <a:xfrm>
              <a:off x="4582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Line 212"/>
            <p:cNvSpPr>
              <a:spLocks noChangeShapeType="1"/>
            </p:cNvSpPr>
            <p:nvPr/>
          </p:nvSpPr>
          <p:spPr bwMode="auto">
            <a:xfrm>
              <a:off x="4649" y="1252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Line 213"/>
            <p:cNvSpPr>
              <a:spLocks noChangeShapeType="1"/>
            </p:cNvSpPr>
            <p:nvPr/>
          </p:nvSpPr>
          <p:spPr bwMode="auto">
            <a:xfrm>
              <a:off x="4649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99" name="Group 214"/>
            <p:cNvGrpSpPr>
              <a:grpSpLocks/>
            </p:cNvGrpSpPr>
            <p:nvPr/>
          </p:nvGrpSpPr>
          <p:grpSpPr bwMode="auto">
            <a:xfrm>
              <a:off x="4599" y="967"/>
              <a:ext cx="16" cy="168"/>
              <a:chOff x="1296" y="1488"/>
              <a:chExt cx="48" cy="480"/>
            </a:xfrm>
          </p:grpSpPr>
          <p:sp>
            <p:nvSpPr>
              <p:cNvPr id="29185" name="Line 215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" name="Line 216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00" name="Line 217"/>
            <p:cNvSpPr>
              <a:spLocks noChangeShapeType="1"/>
            </p:cNvSpPr>
            <p:nvPr/>
          </p:nvSpPr>
          <p:spPr bwMode="auto">
            <a:xfrm>
              <a:off x="4733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Line 218"/>
            <p:cNvSpPr>
              <a:spLocks noChangeShapeType="1"/>
            </p:cNvSpPr>
            <p:nvPr/>
          </p:nvSpPr>
          <p:spPr bwMode="auto">
            <a:xfrm>
              <a:off x="4733" y="1118"/>
              <a:ext cx="16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Line 219"/>
            <p:cNvSpPr>
              <a:spLocks noChangeShapeType="1"/>
            </p:cNvSpPr>
            <p:nvPr/>
          </p:nvSpPr>
          <p:spPr bwMode="auto">
            <a:xfrm>
              <a:off x="4733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Line 220"/>
            <p:cNvSpPr>
              <a:spLocks noChangeShapeType="1"/>
            </p:cNvSpPr>
            <p:nvPr/>
          </p:nvSpPr>
          <p:spPr bwMode="auto">
            <a:xfrm>
              <a:off x="4699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221"/>
            <p:cNvSpPr>
              <a:spLocks noChangeShapeType="1"/>
            </p:cNvSpPr>
            <p:nvPr/>
          </p:nvSpPr>
          <p:spPr bwMode="auto">
            <a:xfrm>
              <a:off x="4699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Line 222"/>
            <p:cNvSpPr>
              <a:spLocks noChangeShapeType="1"/>
            </p:cNvSpPr>
            <p:nvPr/>
          </p:nvSpPr>
          <p:spPr bwMode="auto">
            <a:xfrm>
              <a:off x="4733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Line 223"/>
            <p:cNvSpPr>
              <a:spLocks noChangeShapeType="1"/>
            </p:cNvSpPr>
            <p:nvPr/>
          </p:nvSpPr>
          <p:spPr bwMode="auto">
            <a:xfrm>
              <a:off x="4800" y="1252"/>
              <a:ext cx="16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Line 224"/>
            <p:cNvSpPr>
              <a:spLocks noChangeShapeType="1"/>
            </p:cNvSpPr>
            <p:nvPr/>
          </p:nvSpPr>
          <p:spPr bwMode="auto">
            <a:xfrm>
              <a:off x="4800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08" name="Group 225"/>
            <p:cNvGrpSpPr>
              <a:grpSpLocks/>
            </p:cNvGrpSpPr>
            <p:nvPr/>
          </p:nvGrpSpPr>
          <p:grpSpPr bwMode="auto">
            <a:xfrm>
              <a:off x="4749" y="967"/>
              <a:ext cx="17" cy="168"/>
              <a:chOff x="1296" y="1488"/>
              <a:chExt cx="48" cy="480"/>
            </a:xfrm>
          </p:grpSpPr>
          <p:sp>
            <p:nvSpPr>
              <p:cNvPr id="29183" name="Line 226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4" name="Line 227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09" name="Line 228"/>
            <p:cNvSpPr>
              <a:spLocks noChangeShapeType="1"/>
            </p:cNvSpPr>
            <p:nvPr/>
          </p:nvSpPr>
          <p:spPr bwMode="auto">
            <a:xfrm>
              <a:off x="4883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Line 229"/>
            <p:cNvSpPr>
              <a:spLocks noChangeShapeType="1"/>
            </p:cNvSpPr>
            <p:nvPr/>
          </p:nvSpPr>
          <p:spPr bwMode="auto">
            <a:xfrm>
              <a:off x="4883" y="1118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Line 230"/>
            <p:cNvSpPr>
              <a:spLocks noChangeShapeType="1"/>
            </p:cNvSpPr>
            <p:nvPr/>
          </p:nvSpPr>
          <p:spPr bwMode="auto">
            <a:xfrm>
              <a:off x="4883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Line 231"/>
            <p:cNvSpPr>
              <a:spLocks noChangeShapeType="1"/>
            </p:cNvSpPr>
            <p:nvPr/>
          </p:nvSpPr>
          <p:spPr bwMode="auto">
            <a:xfrm>
              <a:off x="4850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Line 232"/>
            <p:cNvSpPr>
              <a:spLocks noChangeShapeType="1"/>
            </p:cNvSpPr>
            <p:nvPr/>
          </p:nvSpPr>
          <p:spPr bwMode="auto">
            <a:xfrm>
              <a:off x="4850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Line 233"/>
            <p:cNvSpPr>
              <a:spLocks noChangeShapeType="1"/>
            </p:cNvSpPr>
            <p:nvPr/>
          </p:nvSpPr>
          <p:spPr bwMode="auto">
            <a:xfrm>
              <a:off x="4883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Line 234"/>
            <p:cNvSpPr>
              <a:spLocks noChangeShapeType="1"/>
            </p:cNvSpPr>
            <p:nvPr/>
          </p:nvSpPr>
          <p:spPr bwMode="auto">
            <a:xfrm>
              <a:off x="4951" y="1252"/>
              <a:ext cx="16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Line 235"/>
            <p:cNvSpPr>
              <a:spLocks noChangeShapeType="1"/>
            </p:cNvSpPr>
            <p:nvPr/>
          </p:nvSpPr>
          <p:spPr bwMode="auto">
            <a:xfrm>
              <a:off x="4951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17" name="Group 236"/>
            <p:cNvGrpSpPr>
              <a:grpSpLocks/>
            </p:cNvGrpSpPr>
            <p:nvPr/>
          </p:nvGrpSpPr>
          <p:grpSpPr bwMode="auto">
            <a:xfrm>
              <a:off x="4900" y="967"/>
              <a:ext cx="17" cy="168"/>
              <a:chOff x="1296" y="1488"/>
              <a:chExt cx="48" cy="480"/>
            </a:xfrm>
          </p:grpSpPr>
          <p:sp>
            <p:nvSpPr>
              <p:cNvPr id="29181" name="Line 237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2" name="Line 238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18" name="Line 239"/>
            <p:cNvSpPr>
              <a:spLocks noChangeShapeType="1"/>
            </p:cNvSpPr>
            <p:nvPr/>
          </p:nvSpPr>
          <p:spPr bwMode="auto">
            <a:xfrm>
              <a:off x="5034" y="1084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Line 240"/>
            <p:cNvSpPr>
              <a:spLocks noChangeShapeType="1"/>
            </p:cNvSpPr>
            <p:nvPr/>
          </p:nvSpPr>
          <p:spPr bwMode="auto">
            <a:xfrm>
              <a:off x="5034" y="1118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Line 241"/>
            <p:cNvSpPr>
              <a:spLocks noChangeShapeType="1"/>
            </p:cNvSpPr>
            <p:nvPr/>
          </p:nvSpPr>
          <p:spPr bwMode="auto">
            <a:xfrm>
              <a:off x="5034" y="1151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Line 242"/>
            <p:cNvSpPr>
              <a:spLocks noChangeShapeType="1"/>
            </p:cNvSpPr>
            <p:nvPr/>
          </p:nvSpPr>
          <p:spPr bwMode="auto">
            <a:xfrm>
              <a:off x="5001" y="1202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Line 243"/>
            <p:cNvSpPr>
              <a:spLocks noChangeShapeType="1"/>
            </p:cNvSpPr>
            <p:nvPr/>
          </p:nvSpPr>
          <p:spPr bwMode="auto">
            <a:xfrm>
              <a:off x="5001" y="1218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Line 244"/>
            <p:cNvSpPr>
              <a:spLocks noChangeShapeType="1"/>
            </p:cNvSpPr>
            <p:nvPr/>
          </p:nvSpPr>
          <p:spPr bwMode="auto">
            <a:xfrm>
              <a:off x="5034" y="1218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Line 245"/>
            <p:cNvSpPr>
              <a:spLocks noChangeShapeType="1"/>
            </p:cNvSpPr>
            <p:nvPr/>
          </p:nvSpPr>
          <p:spPr bwMode="auto">
            <a:xfrm>
              <a:off x="5101" y="1252"/>
              <a:ext cx="17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Line 246"/>
            <p:cNvSpPr>
              <a:spLocks noChangeShapeType="1"/>
            </p:cNvSpPr>
            <p:nvPr/>
          </p:nvSpPr>
          <p:spPr bwMode="auto">
            <a:xfrm>
              <a:off x="5101" y="12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26" name="Group 247"/>
            <p:cNvGrpSpPr>
              <a:grpSpLocks/>
            </p:cNvGrpSpPr>
            <p:nvPr/>
          </p:nvGrpSpPr>
          <p:grpSpPr bwMode="auto">
            <a:xfrm>
              <a:off x="5051" y="967"/>
              <a:ext cx="17" cy="168"/>
              <a:chOff x="1296" y="1488"/>
              <a:chExt cx="48" cy="480"/>
            </a:xfrm>
          </p:grpSpPr>
          <p:sp>
            <p:nvSpPr>
              <p:cNvPr id="29179" name="Line 248"/>
              <p:cNvSpPr>
                <a:spLocks noChangeShapeType="1"/>
              </p:cNvSpPr>
              <p:nvPr/>
            </p:nvSpPr>
            <p:spPr bwMode="auto">
              <a:xfrm>
                <a:off x="1296" y="19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0" name="Line 249"/>
              <p:cNvSpPr>
                <a:spLocks noChangeShapeType="1"/>
              </p:cNvSpPr>
              <p:nvPr/>
            </p:nvSpPr>
            <p:spPr bwMode="auto">
              <a:xfrm flipV="1">
                <a:off x="1344" y="14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27" name="Group 250"/>
            <p:cNvGrpSpPr>
              <a:grpSpLocks/>
            </p:cNvGrpSpPr>
            <p:nvPr/>
          </p:nvGrpSpPr>
          <p:grpSpPr bwMode="auto">
            <a:xfrm>
              <a:off x="3911" y="1269"/>
              <a:ext cx="34" cy="167"/>
              <a:chOff x="1488" y="2352"/>
              <a:chExt cx="96" cy="480"/>
            </a:xfrm>
          </p:grpSpPr>
          <p:sp>
            <p:nvSpPr>
              <p:cNvPr id="29177" name="Line 251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8" name="Line 252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28" name="Group 253"/>
            <p:cNvGrpSpPr>
              <a:grpSpLocks/>
            </p:cNvGrpSpPr>
            <p:nvPr/>
          </p:nvGrpSpPr>
          <p:grpSpPr bwMode="auto">
            <a:xfrm>
              <a:off x="4062" y="1269"/>
              <a:ext cx="34" cy="167"/>
              <a:chOff x="1488" y="2352"/>
              <a:chExt cx="96" cy="480"/>
            </a:xfrm>
          </p:grpSpPr>
          <p:sp>
            <p:nvSpPr>
              <p:cNvPr id="29175" name="Line 254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6" name="Line 255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29" name="Group 256"/>
            <p:cNvGrpSpPr>
              <a:grpSpLocks/>
            </p:cNvGrpSpPr>
            <p:nvPr/>
          </p:nvGrpSpPr>
          <p:grpSpPr bwMode="auto">
            <a:xfrm>
              <a:off x="4213" y="1269"/>
              <a:ext cx="34" cy="167"/>
              <a:chOff x="1488" y="2352"/>
              <a:chExt cx="96" cy="480"/>
            </a:xfrm>
          </p:grpSpPr>
          <p:sp>
            <p:nvSpPr>
              <p:cNvPr id="29173" name="Line 257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4" name="Line 258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30" name="Group 259"/>
            <p:cNvGrpSpPr>
              <a:grpSpLocks/>
            </p:cNvGrpSpPr>
            <p:nvPr/>
          </p:nvGrpSpPr>
          <p:grpSpPr bwMode="auto">
            <a:xfrm>
              <a:off x="4364" y="1269"/>
              <a:ext cx="33" cy="167"/>
              <a:chOff x="1488" y="2352"/>
              <a:chExt cx="96" cy="480"/>
            </a:xfrm>
          </p:grpSpPr>
          <p:sp>
            <p:nvSpPr>
              <p:cNvPr id="29171" name="Line 260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2" name="Line 261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31" name="Group 262"/>
            <p:cNvGrpSpPr>
              <a:grpSpLocks/>
            </p:cNvGrpSpPr>
            <p:nvPr/>
          </p:nvGrpSpPr>
          <p:grpSpPr bwMode="auto">
            <a:xfrm>
              <a:off x="4515" y="1269"/>
              <a:ext cx="33" cy="167"/>
              <a:chOff x="1488" y="2352"/>
              <a:chExt cx="96" cy="480"/>
            </a:xfrm>
          </p:grpSpPr>
          <p:sp>
            <p:nvSpPr>
              <p:cNvPr id="29169" name="Line 263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0" name="Line 264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32" name="Group 265"/>
            <p:cNvGrpSpPr>
              <a:grpSpLocks/>
            </p:cNvGrpSpPr>
            <p:nvPr/>
          </p:nvGrpSpPr>
          <p:grpSpPr bwMode="auto">
            <a:xfrm>
              <a:off x="4666" y="1269"/>
              <a:ext cx="33" cy="167"/>
              <a:chOff x="1488" y="2352"/>
              <a:chExt cx="96" cy="480"/>
            </a:xfrm>
          </p:grpSpPr>
          <p:sp>
            <p:nvSpPr>
              <p:cNvPr id="29167" name="Line 266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8" name="Line 267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33" name="Group 268"/>
            <p:cNvGrpSpPr>
              <a:grpSpLocks/>
            </p:cNvGrpSpPr>
            <p:nvPr/>
          </p:nvGrpSpPr>
          <p:grpSpPr bwMode="auto">
            <a:xfrm>
              <a:off x="4816" y="1269"/>
              <a:ext cx="34" cy="167"/>
              <a:chOff x="1488" y="2352"/>
              <a:chExt cx="96" cy="480"/>
            </a:xfrm>
          </p:grpSpPr>
          <p:sp>
            <p:nvSpPr>
              <p:cNvPr id="29165" name="Line 269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6" name="Line 270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34" name="Group 271"/>
            <p:cNvGrpSpPr>
              <a:grpSpLocks/>
            </p:cNvGrpSpPr>
            <p:nvPr/>
          </p:nvGrpSpPr>
          <p:grpSpPr bwMode="auto">
            <a:xfrm>
              <a:off x="4967" y="1269"/>
              <a:ext cx="34" cy="167"/>
              <a:chOff x="1488" y="2352"/>
              <a:chExt cx="96" cy="480"/>
            </a:xfrm>
          </p:grpSpPr>
          <p:sp>
            <p:nvSpPr>
              <p:cNvPr id="29163" name="Line 272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4" name="Line 273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35" name="Group 274"/>
            <p:cNvGrpSpPr>
              <a:grpSpLocks/>
            </p:cNvGrpSpPr>
            <p:nvPr/>
          </p:nvGrpSpPr>
          <p:grpSpPr bwMode="auto">
            <a:xfrm>
              <a:off x="5118" y="1269"/>
              <a:ext cx="34" cy="167"/>
              <a:chOff x="1488" y="2352"/>
              <a:chExt cx="96" cy="480"/>
            </a:xfrm>
          </p:grpSpPr>
          <p:sp>
            <p:nvSpPr>
              <p:cNvPr id="29161" name="Line 275"/>
              <p:cNvSpPr>
                <a:spLocks noChangeShapeType="1"/>
              </p:cNvSpPr>
              <p:nvPr/>
            </p:nvSpPr>
            <p:spPr bwMode="auto">
              <a:xfrm>
                <a:off x="148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2" name="Line 276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36" name="Text Box 277"/>
            <p:cNvSpPr txBox="1">
              <a:spLocks noChangeArrowheads="1"/>
            </p:cNvSpPr>
            <p:nvPr/>
          </p:nvSpPr>
          <p:spPr bwMode="auto">
            <a:xfrm>
              <a:off x="3539" y="1026"/>
              <a:ext cx="1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IN</a:t>
              </a:r>
            </a:p>
          </p:txBody>
        </p:sp>
        <p:sp>
          <p:nvSpPr>
            <p:cNvPr id="28837" name="Text Box 278"/>
            <p:cNvSpPr txBox="1">
              <a:spLocks noChangeArrowheads="1"/>
            </p:cNvSpPr>
            <p:nvPr/>
          </p:nvSpPr>
          <p:spPr bwMode="auto">
            <a:xfrm>
              <a:off x="5294" y="1299"/>
              <a:ext cx="2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hlink"/>
                  </a:solidFill>
                </a:rPr>
                <a:t>Out</a:t>
              </a:r>
            </a:p>
          </p:txBody>
        </p:sp>
        <p:grpSp>
          <p:nvGrpSpPr>
            <p:cNvPr id="28838" name="Group 279"/>
            <p:cNvGrpSpPr>
              <a:grpSpLocks/>
            </p:cNvGrpSpPr>
            <p:nvPr/>
          </p:nvGrpSpPr>
          <p:grpSpPr bwMode="auto">
            <a:xfrm>
              <a:off x="3710" y="950"/>
              <a:ext cx="151" cy="319"/>
              <a:chOff x="192" y="768"/>
              <a:chExt cx="432" cy="912"/>
            </a:xfrm>
          </p:grpSpPr>
          <p:sp>
            <p:nvSpPr>
              <p:cNvPr id="29138" name="Rectangle 280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39" name="Line 281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0" name="Line 282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1" name="Line 283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2" name="Line 28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3" name="Line 285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4" name="Line 286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5" name="Line 287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6" name="Line 288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147" name="Group 289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9148" name="Group 290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157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58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59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60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149" name="Group 295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153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54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55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56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150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1" name="Line 301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2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839" name="Line 303"/>
            <p:cNvSpPr>
              <a:spLocks noChangeShapeType="1"/>
            </p:cNvSpPr>
            <p:nvPr/>
          </p:nvSpPr>
          <p:spPr bwMode="auto">
            <a:xfrm>
              <a:off x="3978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Line 304"/>
            <p:cNvSpPr>
              <a:spLocks noChangeShapeType="1"/>
            </p:cNvSpPr>
            <p:nvPr/>
          </p:nvSpPr>
          <p:spPr bwMode="auto">
            <a:xfrm>
              <a:off x="4045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Line 305"/>
            <p:cNvSpPr>
              <a:spLocks noChangeShapeType="1"/>
            </p:cNvSpPr>
            <p:nvPr/>
          </p:nvSpPr>
          <p:spPr bwMode="auto">
            <a:xfrm>
              <a:off x="4129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Line 306"/>
            <p:cNvSpPr>
              <a:spLocks noChangeShapeType="1"/>
            </p:cNvSpPr>
            <p:nvPr/>
          </p:nvSpPr>
          <p:spPr bwMode="auto">
            <a:xfrm>
              <a:off x="4196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Line 307"/>
            <p:cNvSpPr>
              <a:spLocks noChangeShapeType="1"/>
            </p:cNvSpPr>
            <p:nvPr/>
          </p:nvSpPr>
          <p:spPr bwMode="auto">
            <a:xfrm>
              <a:off x="4280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Line 308"/>
            <p:cNvSpPr>
              <a:spLocks noChangeShapeType="1"/>
            </p:cNvSpPr>
            <p:nvPr/>
          </p:nvSpPr>
          <p:spPr bwMode="auto">
            <a:xfrm>
              <a:off x="4347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Line 309"/>
            <p:cNvSpPr>
              <a:spLocks noChangeShapeType="1"/>
            </p:cNvSpPr>
            <p:nvPr/>
          </p:nvSpPr>
          <p:spPr bwMode="auto">
            <a:xfrm>
              <a:off x="4431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Line 310"/>
            <p:cNvSpPr>
              <a:spLocks noChangeShapeType="1"/>
            </p:cNvSpPr>
            <p:nvPr/>
          </p:nvSpPr>
          <p:spPr bwMode="auto">
            <a:xfrm>
              <a:off x="4498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Line 311"/>
            <p:cNvSpPr>
              <a:spLocks noChangeShapeType="1"/>
            </p:cNvSpPr>
            <p:nvPr/>
          </p:nvSpPr>
          <p:spPr bwMode="auto">
            <a:xfrm>
              <a:off x="4582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Line 312"/>
            <p:cNvSpPr>
              <a:spLocks noChangeShapeType="1"/>
            </p:cNvSpPr>
            <p:nvPr/>
          </p:nvSpPr>
          <p:spPr bwMode="auto">
            <a:xfrm>
              <a:off x="4649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Line 313"/>
            <p:cNvSpPr>
              <a:spLocks noChangeShapeType="1"/>
            </p:cNvSpPr>
            <p:nvPr/>
          </p:nvSpPr>
          <p:spPr bwMode="auto">
            <a:xfrm>
              <a:off x="4733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Line 314"/>
            <p:cNvSpPr>
              <a:spLocks noChangeShapeType="1"/>
            </p:cNvSpPr>
            <p:nvPr/>
          </p:nvSpPr>
          <p:spPr bwMode="auto">
            <a:xfrm>
              <a:off x="4800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Line 315"/>
            <p:cNvSpPr>
              <a:spLocks noChangeShapeType="1"/>
            </p:cNvSpPr>
            <p:nvPr/>
          </p:nvSpPr>
          <p:spPr bwMode="auto">
            <a:xfrm>
              <a:off x="4883" y="1185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Line 316"/>
            <p:cNvSpPr>
              <a:spLocks noChangeShapeType="1"/>
            </p:cNvSpPr>
            <p:nvPr/>
          </p:nvSpPr>
          <p:spPr bwMode="auto">
            <a:xfrm>
              <a:off x="4951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Line 317"/>
            <p:cNvSpPr>
              <a:spLocks noChangeShapeType="1"/>
            </p:cNvSpPr>
            <p:nvPr/>
          </p:nvSpPr>
          <p:spPr bwMode="auto">
            <a:xfrm>
              <a:off x="5034" y="1185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Line 318"/>
            <p:cNvSpPr>
              <a:spLocks noChangeShapeType="1"/>
            </p:cNvSpPr>
            <p:nvPr/>
          </p:nvSpPr>
          <p:spPr bwMode="auto">
            <a:xfrm>
              <a:off x="5101" y="1185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855" name="Group 319"/>
            <p:cNvGrpSpPr>
              <a:grpSpLocks/>
            </p:cNvGrpSpPr>
            <p:nvPr/>
          </p:nvGrpSpPr>
          <p:grpSpPr bwMode="auto">
            <a:xfrm>
              <a:off x="3861" y="950"/>
              <a:ext cx="151" cy="319"/>
              <a:chOff x="192" y="768"/>
              <a:chExt cx="432" cy="912"/>
            </a:xfrm>
          </p:grpSpPr>
          <p:sp>
            <p:nvSpPr>
              <p:cNvPr id="29115" name="Rectangle 320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16" name="Line 321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7" name="Line 322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8" name="Line 323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9" name="Line 32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0" name="Line 325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1" name="Line 326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2" name="Line 327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3" name="Line 328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124" name="Group 329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9125" name="Group 330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134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35" name="Line 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36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37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126" name="Group 335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13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31" name="Line 3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3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33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127" name="Line 340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8" name="Line 341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9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56" name="Group 343"/>
            <p:cNvGrpSpPr>
              <a:grpSpLocks/>
            </p:cNvGrpSpPr>
            <p:nvPr/>
          </p:nvGrpSpPr>
          <p:grpSpPr bwMode="auto">
            <a:xfrm>
              <a:off x="4012" y="950"/>
              <a:ext cx="151" cy="319"/>
              <a:chOff x="192" y="768"/>
              <a:chExt cx="432" cy="912"/>
            </a:xfrm>
          </p:grpSpPr>
          <p:sp>
            <p:nvSpPr>
              <p:cNvPr id="29092" name="Rectangle 344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93" name="Line 345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4" name="Line 346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5" name="Line 347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6" name="Line 348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7" name="Line 349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8" name="Line 350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9" name="Line 351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0" name="Line 352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101" name="Group 353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9102" name="Group 354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111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12" name="Line 3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1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14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103" name="Group 359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107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08" name="Line 3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09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10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104" name="Line 364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5" name="Line 365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6" name="Line 366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57" name="Group 367"/>
            <p:cNvGrpSpPr>
              <a:grpSpLocks/>
            </p:cNvGrpSpPr>
            <p:nvPr/>
          </p:nvGrpSpPr>
          <p:grpSpPr bwMode="auto">
            <a:xfrm>
              <a:off x="4163" y="950"/>
              <a:ext cx="151" cy="319"/>
              <a:chOff x="192" y="768"/>
              <a:chExt cx="432" cy="912"/>
            </a:xfrm>
          </p:grpSpPr>
          <p:sp>
            <p:nvSpPr>
              <p:cNvPr id="29069" name="Rectangle 368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70" name="Line 369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1" name="Line 370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2" name="Line 371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3" name="Line 372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4" name="Line 373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5" name="Line 374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6" name="Line 375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7" name="Line 376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078" name="Group 377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9079" name="Group 378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88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89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90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91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080" name="Group 383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84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85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86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87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081" name="Line 388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2" name="Line 389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3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58" name="Group 391"/>
            <p:cNvGrpSpPr>
              <a:grpSpLocks/>
            </p:cNvGrpSpPr>
            <p:nvPr/>
          </p:nvGrpSpPr>
          <p:grpSpPr bwMode="auto">
            <a:xfrm>
              <a:off x="4314" y="950"/>
              <a:ext cx="150" cy="319"/>
              <a:chOff x="192" y="768"/>
              <a:chExt cx="432" cy="912"/>
            </a:xfrm>
          </p:grpSpPr>
          <p:sp>
            <p:nvSpPr>
              <p:cNvPr id="29046" name="Rectangle 392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47" name="Line 393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8" name="Line 394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9" name="Line 395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0" name="Line 396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1" name="Line 397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2" name="Line 398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3" name="Line 399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4" name="Line 400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055" name="Group 401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9056" name="Group 402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65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66" name="Line 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67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68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057" name="Group 407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61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62" name="Line 4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63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64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058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9" name="Line 413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0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59" name="Group 415"/>
            <p:cNvGrpSpPr>
              <a:grpSpLocks/>
            </p:cNvGrpSpPr>
            <p:nvPr/>
          </p:nvGrpSpPr>
          <p:grpSpPr bwMode="auto">
            <a:xfrm>
              <a:off x="4464" y="950"/>
              <a:ext cx="151" cy="319"/>
              <a:chOff x="192" y="768"/>
              <a:chExt cx="432" cy="912"/>
            </a:xfrm>
          </p:grpSpPr>
          <p:sp>
            <p:nvSpPr>
              <p:cNvPr id="29023" name="Rectangle 416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24" name="Line 417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5" name="Line 418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6" name="Line 419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7" name="Line 420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8" name="Line 421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9" name="Line 422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0" name="Line 423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1" name="Line 424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032" name="Group 425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9033" name="Group 426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42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43" name="Line 4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44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45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034" name="Group 431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38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39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40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41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035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6" name="Line 437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7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60" name="Group 439"/>
            <p:cNvGrpSpPr>
              <a:grpSpLocks/>
            </p:cNvGrpSpPr>
            <p:nvPr/>
          </p:nvGrpSpPr>
          <p:grpSpPr bwMode="auto">
            <a:xfrm>
              <a:off x="4615" y="950"/>
              <a:ext cx="151" cy="319"/>
              <a:chOff x="192" y="768"/>
              <a:chExt cx="432" cy="912"/>
            </a:xfrm>
          </p:grpSpPr>
          <p:sp>
            <p:nvSpPr>
              <p:cNvPr id="29000" name="Rectangle 440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01" name="Line 441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2" name="Line 442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3" name="Line 443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4" name="Line 44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5" name="Line 445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6" name="Line 446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Line 447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Line 448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009" name="Group 449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9010" name="Group 450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19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20" name="Line 4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21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22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011" name="Group 455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9015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16" name="Line 4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17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18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012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3" name="Line 461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4" name="Line 462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61" name="Group 463"/>
            <p:cNvGrpSpPr>
              <a:grpSpLocks/>
            </p:cNvGrpSpPr>
            <p:nvPr/>
          </p:nvGrpSpPr>
          <p:grpSpPr bwMode="auto">
            <a:xfrm>
              <a:off x="4766" y="950"/>
              <a:ext cx="151" cy="319"/>
              <a:chOff x="192" y="768"/>
              <a:chExt cx="432" cy="912"/>
            </a:xfrm>
          </p:grpSpPr>
          <p:sp>
            <p:nvSpPr>
              <p:cNvPr id="28977" name="Rectangle 464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8" name="Line 465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Line 466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" name="Line 467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" name="Line 468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" name="Line 469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" name="Line 470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" name="Line 471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" name="Line 472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986" name="Group 473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8987" name="Group 474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899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7" name="Line 4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8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9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88" name="Group 479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899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3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4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95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989" name="Line 484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0" name="Line 485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1" name="Line 486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62" name="Group 487"/>
            <p:cNvGrpSpPr>
              <a:grpSpLocks/>
            </p:cNvGrpSpPr>
            <p:nvPr/>
          </p:nvGrpSpPr>
          <p:grpSpPr bwMode="auto">
            <a:xfrm>
              <a:off x="4917" y="950"/>
              <a:ext cx="151" cy="319"/>
              <a:chOff x="192" y="768"/>
              <a:chExt cx="432" cy="912"/>
            </a:xfrm>
          </p:grpSpPr>
          <p:sp>
            <p:nvSpPr>
              <p:cNvPr id="28954" name="Rectangle 488"/>
              <p:cNvSpPr>
                <a:spLocks noChangeArrowheads="1"/>
              </p:cNvSpPr>
              <p:nvPr/>
            </p:nvSpPr>
            <p:spPr bwMode="auto">
              <a:xfrm>
                <a:off x="480" y="120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5" name="Line 489"/>
              <p:cNvSpPr>
                <a:spLocks noChangeShapeType="1"/>
              </p:cNvSpPr>
              <p:nvPr/>
            </p:nvSpPr>
            <p:spPr bwMode="auto">
              <a:xfrm>
                <a:off x="528" y="115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6" name="Line 490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7" name="Line 491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Line 492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9" name="Line 493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0" name="Line 494"/>
              <p:cNvSpPr>
                <a:spLocks noChangeShapeType="1"/>
              </p:cNvSpPr>
              <p:nvPr/>
            </p:nvSpPr>
            <p:spPr bwMode="auto">
              <a:xfrm>
                <a:off x="528" y="1536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1" name="Line 495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2" name="Line 496"/>
              <p:cNvSpPr>
                <a:spLocks noChangeShapeType="1"/>
              </p:cNvSpPr>
              <p:nvPr/>
            </p:nvSpPr>
            <p:spPr bwMode="auto">
              <a:xfrm flipV="1">
                <a:off x="624" y="816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963" name="Group 497"/>
              <p:cNvGrpSpPr>
                <a:grpSpLocks/>
              </p:cNvGrpSpPr>
              <p:nvPr/>
            </p:nvGrpSpPr>
            <p:grpSpPr bwMode="auto">
              <a:xfrm>
                <a:off x="192" y="768"/>
                <a:ext cx="432" cy="96"/>
                <a:chOff x="912" y="1440"/>
                <a:chExt cx="432" cy="96"/>
              </a:xfrm>
            </p:grpSpPr>
            <p:grpSp>
              <p:nvGrpSpPr>
                <p:cNvPr id="28964" name="Group 498"/>
                <p:cNvGrpSpPr>
                  <a:grpSpLocks/>
                </p:cNvGrpSpPr>
                <p:nvPr/>
              </p:nvGrpSpPr>
              <p:grpSpPr bwMode="auto">
                <a:xfrm>
                  <a:off x="960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897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4" name="Line 5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5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6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65" name="Group 503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146" cy="96"/>
                  <a:chOff x="1008" y="1440"/>
                  <a:chExt cx="146" cy="96"/>
                </a:xfrm>
              </p:grpSpPr>
              <p:sp>
                <p:nvSpPr>
                  <p:cNvPr id="28969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0" name="Line 5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1488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1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44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2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1464"/>
                    <a:ext cx="47" cy="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966" name="Line 508"/>
                <p:cNvSpPr>
                  <a:spLocks noChangeShapeType="1"/>
                </p:cNvSpPr>
                <p:nvPr/>
              </p:nvSpPr>
              <p:spPr bwMode="auto">
                <a:xfrm flipH="1">
                  <a:off x="1104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7" name="Line 509"/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8" name="Line 510"/>
                <p:cNvSpPr>
                  <a:spLocks noChangeShapeType="1"/>
                </p:cNvSpPr>
                <p:nvPr/>
              </p:nvSpPr>
              <p:spPr bwMode="auto">
                <a:xfrm flipH="1">
                  <a:off x="912" y="1488"/>
                  <a:ext cx="4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863" name="Group 511"/>
            <p:cNvGrpSpPr>
              <a:grpSpLocks/>
            </p:cNvGrpSpPr>
            <p:nvPr/>
          </p:nvGrpSpPr>
          <p:grpSpPr bwMode="auto">
            <a:xfrm>
              <a:off x="3794" y="1151"/>
              <a:ext cx="151" cy="285"/>
              <a:chOff x="288" y="2016"/>
              <a:chExt cx="432" cy="816"/>
            </a:xfrm>
          </p:grpSpPr>
          <p:sp>
            <p:nvSpPr>
              <p:cNvPr id="28945" name="Rectangle 512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6" name="Line 513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7" name="Line 514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Line 515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Line 516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Line 517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Line 518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2" name="Line 519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Line 520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4" name="Group 522"/>
            <p:cNvGrpSpPr>
              <a:grpSpLocks/>
            </p:cNvGrpSpPr>
            <p:nvPr/>
          </p:nvGrpSpPr>
          <p:grpSpPr bwMode="auto">
            <a:xfrm>
              <a:off x="3945" y="1151"/>
              <a:ext cx="151" cy="285"/>
              <a:chOff x="288" y="2016"/>
              <a:chExt cx="432" cy="816"/>
            </a:xfrm>
          </p:grpSpPr>
          <p:sp>
            <p:nvSpPr>
              <p:cNvPr id="28936" name="Rectangle 52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7" name="Line 52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Line 52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9" name="Line 52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Line 52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Line 52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2" name="Line 52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Line 53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Line 53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5" name="Group 532"/>
            <p:cNvGrpSpPr>
              <a:grpSpLocks/>
            </p:cNvGrpSpPr>
            <p:nvPr/>
          </p:nvGrpSpPr>
          <p:grpSpPr bwMode="auto">
            <a:xfrm>
              <a:off x="4096" y="1151"/>
              <a:ext cx="151" cy="285"/>
              <a:chOff x="288" y="2016"/>
              <a:chExt cx="432" cy="816"/>
            </a:xfrm>
          </p:grpSpPr>
          <p:sp>
            <p:nvSpPr>
              <p:cNvPr id="28927" name="Rectangle 53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8" name="Line 53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Line 53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Line 53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Line 53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Line 53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Line 53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Line 54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Line 54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6" name="Group 542"/>
            <p:cNvGrpSpPr>
              <a:grpSpLocks/>
            </p:cNvGrpSpPr>
            <p:nvPr/>
          </p:nvGrpSpPr>
          <p:grpSpPr bwMode="auto">
            <a:xfrm>
              <a:off x="4247" y="1151"/>
              <a:ext cx="150" cy="285"/>
              <a:chOff x="288" y="2016"/>
              <a:chExt cx="432" cy="816"/>
            </a:xfrm>
          </p:grpSpPr>
          <p:sp>
            <p:nvSpPr>
              <p:cNvPr id="28918" name="Rectangle 54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9" name="Line 54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Line 54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Line 54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2" name="Line 54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Line 54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Line 54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Line 55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Line 55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7" name="Group 552"/>
            <p:cNvGrpSpPr>
              <a:grpSpLocks/>
            </p:cNvGrpSpPr>
            <p:nvPr/>
          </p:nvGrpSpPr>
          <p:grpSpPr bwMode="auto">
            <a:xfrm>
              <a:off x="4397" y="1151"/>
              <a:ext cx="151" cy="285"/>
              <a:chOff x="288" y="2016"/>
              <a:chExt cx="432" cy="816"/>
            </a:xfrm>
          </p:grpSpPr>
          <p:sp>
            <p:nvSpPr>
              <p:cNvPr id="28909" name="Rectangle 55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0" name="Line 55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1" name="Line 55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2" name="Line 55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Line 55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Line 55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Line 55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Line 56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7" name="Line 56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8" name="Group 562"/>
            <p:cNvGrpSpPr>
              <a:grpSpLocks/>
            </p:cNvGrpSpPr>
            <p:nvPr/>
          </p:nvGrpSpPr>
          <p:grpSpPr bwMode="auto">
            <a:xfrm>
              <a:off x="4548" y="1151"/>
              <a:ext cx="151" cy="285"/>
              <a:chOff x="288" y="2016"/>
              <a:chExt cx="432" cy="816"/>
            </a:xfrm>
          </p:grpSpPr>
          <p:sp>
            <p:nvSpPr>
              <p:cNvPr id="28900" name="Rectangle 56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1" name="Line 56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Line 56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3" name="Line 56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4" name="Line 56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5" name="Line 56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6" name="Line 56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Line 57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Line 57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69" name="Group 572"/>
            <p:cNvGrpSpPr>
              <a:grpSpLocks/>
            </p:cNvGrpSpPr>
            <p:nvPr/>
          </p:nvGrpSpPr>
          <p:grpSpPr bwMode="auto">
            <a:xfrm>
              <a:off x="4699" y="1151"/>
              <a:ext cx="151" cy="285"/>
              <a:chOff x="288" y="2016"/>
              <a:chExt cx="432" cy="816"/>
            </a:xfrm>
          </p:grpSpPr>
          <p:sp>
            <p:nvSpPr>
              <p:cNvPr id="28891" name="Rectangle 57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" name="Line 57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" name="Line 57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" name="Line 57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Line 57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" name="Line 57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" name="Line 57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" name="Line 58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" name="Line 58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70" name="Group 582"/>
            <p:cNvGrpSpPr>
              <a:grpSpLocks/>
            </p:cNvGrpSpPr>
            <p:nvPr/>
          </p:nvGrpSpPr>
          <p:grpSpPr bwMode="auto">
            <a:xfrm>
              <a:off x="4850" y="1151"/>
              <a:ext cx="151" cy="285"/>
              <a:chOff x="288" y="2016"/>
              <a:chExt cx="432" cy="816"/>
            </a:xfrm>
          </p:grpSpPr>
          <p:sp>
            <p:nvSpPr>
              <p:cNvPr id="28882" name="Rectangle 58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" name="Line 58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Line 58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Line 58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Line 58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Line 58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Line 58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Line 59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Line 59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871" name="Group 592"/>
            <p:cNvGrpSpPr>
              <a:grpSpLocks/>
            </p:cNvGrpSpPr>
            <p:nvPr/>
          </p:nvGrpSpPr>
          <p:grpSpPr bwMode="auto">
            <a:xfrm>
              <a:off x="5001" y="1151"/>
              <a:ext cx="151" cy="285"/>
              <a:chOff x="288" y="2016"/>
              <a:chExt cx="432" cy="816"/>
            </a:xfrm>
          </p:grpSpPr>
          <p:sp>
            <p:nvSpPr>
              <p:cNvPr id="28873" name="Rectangle 593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4" name="Line 594"/>
              <p:cNvSpPr>
                <a:spLocks noChangeShapeType="1"/>
              </p:cNvSpPr>
              <p:nvPr/>
            </p:nvSpPr>
            <p:spPr bwMode="auto">
              <a:xfrm>
                <a:off x="384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Line 595"/>
              <p:cNvSpPr>
                <a:spLocks noChangeShapeType="1"/>
              </p:cNvSpPr>
              <p:nvPr/>
            </p:nvSpPr>
            <p:spPr bwMode="auto">
              <a:xfrm>
                <a:off x="288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Line 596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Line 597"/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Line 598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Line 599"/>
              <p:cNvSpPr>
                <a:spLocks noChangeShapeType="1"/>
              </p:cNvSpPr>
              <p:nvPr/>
            </p:nvSpPr>
            <p:spPr bwMode="auto">
              <a:xfrm>
                <a:off x="576" y="211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Line 600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Line 601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72" name="Freeform 606"/>
            <p:cNvSpPr>
              <a:spLocks/>
            </p:cNvSpPr>
            <p:nvPr/>
          </p:nvSpPr>
          <p:spPr bwMode="auto">
            <a:xfrm>
              <a:off x="3676" y="901"/>
              <a:ext cx="1425" cy="66"/>
            </a:xfrm>
            <a:custGeom>
              <a:avLst/>
              <a:gdLst>
                <a:gd name="T0" fmla="*/ 0 w 4082"/>
                <a:gd name="T1" fmla="*/ 0 h 190"/>
                <a:gd name="T2" fmla="*/ 0 w 4082"/>
                <a:gd name="T3" fmla="*/ 0 h 190"/>
                <a:gd name="T4" fmla="*/ 0 w 4082"/>
                <a:gd name="T5" fmla="*/ 0 h 190"/>
                <a:gd name="T6" fmla="*/ 0 w 4082"/>
                <a:gd name="T7" fmla="*/ 0 h 190"/>
                <a:gd name="T8" fmla="*/ 0 w 4082"/>
                <a:gd name="T9" fmla="*/ 0 h 190"/>
                <a:gd name="T10" fmla="*/ 0 w 4082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82"/>
                <a:gd name="T19" fmla="*/ 0 h 190"/>
                <a:gd name="T20" fmla="*/ 4082 w 4082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82" h="190">
                  <a:moveTo>
                    <a:pt x="3988" y="190"/>
                  </a:moveTo>
                  <a:lnTo>
                    <a:pt x="4082" y="190"/>
                  </a:lnTo>
                  <a:lnTo>
                    <a:pt x="4082" y="0"/>
                  </a:lnTo>
                  <a:lnTo>
                    <a:pt x="0" y="0"/>
                  </a:lnTo>
                  <a:lnTo>
                    <a:pt x="1" y="190"/>
                  </a:lnTo>
                  <a:lnTo>
                    <a:pt x="100" y="19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Freeform 596"/>
          <p:cNvSpPr>
            <a:spLocks/>
          </p:cNvSpPr>
          <p:nvPr/>
        </p:nvSpPr>
        <p:spPr bwMode="auto">
          <a:xfrm>
            <a:off x="492125" y="1255713"/>
            <a:ext cx="3251200" cy="811212"/>
          </a:xfrm>
          <a:custGeom>
            <a:avLst/>
            <a:gdLst>
              <a:gd name="T0" fmla="*/ 0 w 3251200"/>
              <a:gd name="T1" fmla="*/ 1150 h 811316"/>
              <a:gd name="T2" fmla="*/ 654050 w 3251200"/>
              <a:gd name="T3" fmla="*/ 64490 h 811316"/>
              <a:gd name="T4" fmla="*/ 923925 w 3251200"/>
              <a:gd name="T5" fmla="*/ 808695 h 811316"/>
              <a:gd name="T6" fmla="*/ 1689100 w 3251200"/>
              <a:gd name="T7" fmla="*/ 181665 h 811316"/>
              <a:gd name="T8" fmla="*/ 3251200 w 3251200"/>
              <a:gd name="T9" fmla="*/ 26490 h 811316"/>
              <a:gd name="T10" fmla="*/ 3251200 w 3251200"/>
              <a:gd name="T11" fmla="*/ 26490 h 811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51200" h="811316">
                <a:moveTo>
                  <a:pt x="0" y="1150"/>
                </a:moveTo>
                <a:cubicBezTo>
                  <a:pt x="652462" y="-5729"/>
                  <a:pt x="592138" y="18612"/>
                  <a:pt x="654050" y="64650"/>
                </a:cubicBezTo>
                <a:cubicBezTo>
                  <a:pt x="715962" y="110688"/>
                  <a:pt x="751417" y="791196"/>
                  <a:pt x="923925" y="810775"/>
                </a:cubicBezTo>
                <a:cubicBezTo>
                  <a:pt x="1096433" y="830354"/>
                  <a:pt x="1301221" y="312829"/>
                  <a:pt x="1689100" y="182125"/>
                </a:cubicBezTo>
                <a:cubicBezTo>
                  <a:pt x="2076979" y="51421"/>
                  <a:pt x="2990850" y="52479"/>
                  <a:pt x="3251200" y="2655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Oval 597"/>
          <p:cNvSpPr>
            <a:spLocks noChangeArrowheads="1"/>
          </p:cNvSpPr>
          <p:nvPr/>
        </p:nvSpPr>
        <p:spPr bwMode="auto">
          <a:xfrm>
            <a:off x="461963" y="12176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0" name="Oval 598"/>
          <p:cNvSpPr>
            <a:spLocks noChangeArrowheads="1"/>
          </p:cNvSpPr>
          <p:nvPr/>
        </p:nvSpPr>
        <p:spPr bwMode="auto">
          <a:xfrm>
            <a:off x="649288" y="12176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1" name="Oval 599"/>
          <p:cNvSpPr>
            <a:spLocks noChangeArrowheads="1"/>
          </p:cNvSpPr>
          <p:nvPr/>
        </p:nvSpPr>
        <p:spPr bwMode="auto">
          <a:xfrm>
            <a:off x="836613" y="12176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2" name="Oval 600"/>
          <p:cNvSpPr>
            <a:spLocks noChangeArrowheads="1"/>
          </p:cNvSpPr>
          <p:nvPr/>
        </p:nvSpPr>
        <p:spPr bwMode="auto">
          <a:xfrm>
            <a:off x="1023938" y="12430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3" name="Oval 601"/>
          <p:cNvSpPr>
            <a:spLocks noChangeArrowheads="1"/>
          </p:cNvSpPr>
          <p:nvPr/>
        </p:nvSpPr>
        <p:spPr bwMode="auto">
          <a:xfrm>
            <a:off x="1211263" y="16748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4" name="Oval 602"/>
          <p:cNvSpPr>
            <a:spLocks noChangeArrowheads="1"/>
          </p:cNvSpPr>
          <p:nvPr/>
        </p:nvSpPr>
        <p:spPr bwMode="auto">
          <a:xfrm>
            <a:off x="1398588" y="20177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5" name="Oval 603"/>
          <p:cNvSpPr>
            <a:spLocks noChangeArrowheads="1"/>
          </p:cNvSpPr>
          <p:nvPr/>
        </p:nvSpPr>
        <p:spPr bwMode="auto">
          <a:xfrm>
            <a:off x="1585913" y="18843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6" name="Oval 604"/>
          <p:cNvSpPr>
            <a:spLocks noChangeArrowheads="1"/>
          </p:cNvSpPr>
          <p:nvPr/>
        </p:nvSpPr>
        <p:spPr bwMode="auto">
          <a:xfrm>
            <a:off x="1773238" y="167798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7" name="Oval 605"/>
          <p:cNvSpPr>
            <a:spLocks noChangeArrowheads="1"/>
          </p:cNvSpPr>
          <p:nvPr/>
        </p:nvSpPr>
        <p:spPr bwMode="auto">
          <a:xfrm>
            <a:off x="1960563" y="15033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8" name="Oval 606"/>
          <p:cNvSpPr>
            <a:spLocks noChangeArrowheads="1"/>
          </p:cNvSpPr>
          <p:nvPr/>
        </p:nvSpPr>
        <p:spPr bwMode="auto">
          <a:xfrm>
            <a:off x="2147888" y="14017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89" name="Oval 607"/>
          <p:cNvSpPr>
            <a:spLocks noChangeArrowheads="1"/>
          </p:cNvSpPr>
          <p:nvPr/>
        </p:nvSpPr>
        <p:spPr bwMode="auto">
          <a:xfrm>
            <a:off x="2335213" y="13509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90" name="Oval 608"/>
          <p:cNvSpPr>
            <a:spLocks noChangeArrowheads="1"/>
          </p:cNvSpPr>
          <p:nvPr/>
        </p:nvSpPr>
        <p:spPr bwMode="auto">
          <a:xfrm>
            <a:off x="2522538" y="131603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91" name="Oval 609"/>
          <p:cNvSpPr>
            <a:spLocks noChangeArrowheads="1"/>
          </p:cNvSpPr>
          <p:nvPr/>
        </p:nvSpPr>
        <p:spPr bwMode="auto">
          <a:xfrm>
            <a:off x="2709863" y="130333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92" name="Oval 610"/>
          <p:cNvSpPr>
            <a:spLocks noChangeArrowheads="1"/>
          </p:cNvSpPr>
          <p:nvPr/>
        </p:nvSpPr>
        <p:spPr bwMode="auto">
          <a:xfrm>
            <a:off x="2897188" y="12811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93" name="Oval 611"/>
          <p:cNvSpPr>
            <a:spLocks noChangeArrowheads="1"/>
          </p:cNvSpPr>
          <p:nvPr/>
        </p:nvSpPr>
        <p:spPr bwMode="auto">
          <a:xfrm>
            <a:off x="3084513" y="127158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94" name="Oval 612"/>
          <p:cNvSpPr>
            <a:spLocks noChangeArrowheads="1"/>
          </p:cNvSpPr>
          <p:nvPr/>
        </p:nvSpPr>
        <p:spPr bwMode="auto">
          <a:xfrm>
            <a:off x="3271838" y="12620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95" name="Oval 613"/>
          <p:cNvSpPr>
            <a:spLocks noChangeArrowheads="1"/>
          </p:cNvSpPr>
          <p:nvPr/>
        </p:nvSpPr>
        <p:spPr bwMode="auto">
          <a:xfrm>
            <a:off x="3459163" y="125571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696" name="Oval 614"/>
          <p:cNvSpPr>
            <a:spLocks noChangeArrowheads="1"/>
          </p:cNvSpPr>
          <p:nvPr/>
        </p:nvSpPr>
        <p:spPr bwMode="auto">
          <a:xfrm>
            <a:off x="3646488" y="1249363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28697" name="Straight Connector 616"/>
          <p:cNvCxnSpPr>
            <a:cxnSpLocks noChangeShapeType="1"/>
          </p:cNvCxnSpPr>
          <p:nvPr/>
        </p:nvCxnSpPr>
        <p:spPr bwMode="auto">
          <a:xfrm flipH="1">
            <a:off x="1243013" y="1268413"/>
            <a:ext cx="1111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8" name="Straight Connector 618"/>
          <p:cNvCxnSpPr>
            <a:cxnSpLocks noChangeShapeType="1"/>
          </p:cNvCxnSpPr>
          <p:nvPr/>
        </p:nvCxnSpPr>
        <p:spPr bwMode="auto">
          <a:xfrm flipH="1">
            <a:off x="1427163" y="1268413"/>
            <a:ext cx="1111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9" name="Straight Arrow Connector 622"/>
          <p:cNvCxnSpPr>
            <a:cxnSpLocks noChangeShapeType="1"/>
          </p:cNvCxnSpPr>
          <p:nvPr/>
        </p:nvCxnSpPr>
        <p:spPr bwMode="auto">
          <a:xfrm>
            <a:off x="900113" y="2420938"/>
            <a:ext cx="3476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0" name="Straight Arrow Connector 623"/>
          <p:cNvCxnSpPr>
            <a:cxnSpLocks noChangeShapeType="1"/>
          </p:cNvCxnSpPr>
          <p:nvPr/>
        </p:nvCxnSpPr>
        <p:spPr bwMode="auto">
          <a:xfrm flipH="1">
            <a:off x="1431925" y="2420938"/>
            <a:ext cx="3603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1" name="TextBox 625"/>
          <p:cNvSpPr txBox="1">
            <a:spLocks noChangeArrowheads="1"/>
          </p:cNvSpPr>
          <p:nvPr/>
        </p:nvSpPr>
        <p:spPr bwMode="auto">
          <a:xfrm>
            <a:off x="1116013" y="2420938"/>
            <a:ext cx="493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i="1">
                <a:latin typeface="Symbol" charset="0"/>
                <a:cs typeface="Symbol" charset="0"/>
              </a:rPr>
              <a:t>d</a:t>
            </a:r>
            <a:r>
              <a:rPr lang="en-US" sz="1800" i="1"/>
              <a:t>t</a:t>
            </a:r>
            <a:r>
              <a:rPr lang="en-US" sz="1800" i="1" baseline="-25000"/>
              <a:t>s</a:t>
            </a:r>
          </a:p>
        </p:txBody>
      </p:sp>
      <p:sp>
        <p:nvSpPr>
          <p:cNvPr id="627" name="Bent Arrow 626"/>
          <p:cNvSpPr/>
          <p:nvPr/>
        </p:nvSpPr>
        <p:spPr bwMode="auto">
          <a:xfrm rot="5400000">
            <a:off x="3743325" y="1520826"/>
            <a:ext cx="936625" cy="863600"/>
          </a:xfrm>
          <a:prstGeom prst="bent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628" name="Bent Arrow 627"/>
          <p:cNvSpPr/>
          <p:nvPr/>
        </p:nvSpPr>
        <p:spPr bwMode="auto">
          <a:xfrm rot="10800000" flipH="1">
            <a:off x="4284663" y="4292600"/>
            <a:ext cx="935037" cy="865188"/>
          </a:xfrm>
          <a:prstGeom prst="bent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28704" name="Oval 629"/>
          <p:cNvSpPr>
            <a:spLocks noChangeArrowheads="1"/>
          </p:cNvSpPr>
          <p:nvPr/>
        </p:nvSpPr>
        <p:spPr bwMode="auto">
          <a:xfrm>
            <a:off x="5621338" y="45434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05" name="Oval 630"/>
          <p:cNvSpPr>
            <a:spLocks noChangeArrowheads="1"/>
          </p:cNvSpPr>
          <p:nvPr/>
        </p:nvSpPr>
        <p:spPr bwMode="auto">
          <a:xfrm>
            <a:off x="5808663" y="45434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06" name="Oval 631"/>
          <p:cNvSpPr>
            <a:spLocks noChangeArrowheads="1"/>
          </p:cNvSpPr>
          <p:nvPr/>
        </p:nvSpPr>
        <p:spPr bwMode="auto">
          <a:xfrm>
            <a:off x="5995988" y="45434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07" name="Oval 632"/>
          <p:cNvSpPr>
            <a:spLocks noChangeArrowheads="1"/>
          </p:cNvSpPr>
          <p:nvPr/>
        </p:nvSpPr>
        <p:spPr bwMode="auto">
          <a:xfrm>
            <a:off x="6183313" y="45688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08" name="Oval 633"/>
          <p:cNvSpPr>
            <a:spLocks noChangeArrowheads="1"/>
          </p:cNvSpPr>
          <p:nvPr/>
        </p:nvSpPr>
        <p:spPr bwMode="auto">
          <a:xfrm>
            <a:off x="6370638" y="50006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09" name="Oval 634"/>
          <p:cNvSpPr>
            <a:spLocks noChangeArrowheads="1"/>
          </p:cNvSpPr>
          <p:nvPr/>
        </p:nvSpPr>
        <p:spPr bwMode="auto">
          <a:xfrm>
            <a:off x="6557963" y="53435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0" name="Oval 635"/>
          <p:cNvSpPr>
            <a:spLocks noChangeArrowheads="1"/>
          </p:cNvSpPr>
          <p:nvPr/>
        </p:nvSpPr>
        <p:spPr bwMode="auto">
          <a:xfrm>
            <a:off x="6745288" y="5210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1" name="Oval 636"/>
          <p:cNvSpPr>
            <a:spLocks noChangeArrowheads="1"/>
          </p:cNvSpPr>
          <p:nvPr/>
        </p:nvSpPr>
        <p:spPr bwMode="auto">
          <a:xfrm>
            <a:off x="6932613" y="50038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2" name="Oval 637"/>
          <p:cNvSpPr>
            <a:spLocks noChangeArrowheads="1"/>
          </p:cNvSpPr>
          <p:nvPr/>
        </p:nvSpPr>
        <p:spPr bwMode="auto">
          <a:xfrm>
            <a:off x="7119938" y="4829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3" name="Oval 638"/>
          <p:cNvSpPr>
            <a:spLocks noChangeArrowheads="1"/>
          </p:cNvSpPr>
          <p:nvPr/>
        </p:nvSpPr>
        <p:spPr bwMode="auto">
          <a:xfrm>
            <a:off x="7307263" y="47275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4" name="Oval 639"/>
          <p:cNvSpPr>
            <a:spLocks noChangeArrowheads="1"/>
          </p:cNvSpPr>
          <p:nvPr/>
        </p:nvSpPr>
        <p:spPr bwMode="auto">
          <a:xfrm>
            <a:off x="7494588" y="46767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5" name="Oval 640"/>
          <p:cNvSpPr>
            <a:spLocks noChangeArrowheads="1"/>
          </p:cNvSpPr>
          <p:nvPr/>
        </p:nvSpPr>
        <p:spPr bwMode="auto">
          <a:xfrm>
            <a:off x="7681913" y="46418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6" name="Oval 641"/>
          <p:cNvSpPr>
            <a:spLocks noChangeArrowheads="1"/>
          </p:cNvSpPr>
          <p:nvPr/>
        </p:nvSpPr>
        <p:spPr bwMode="auto">
          <a:xfrm>
            <a:off x="7869238" y="46291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7" name="Oval 642"/>
          <p:cNvSpPr>
            <a:spLocks noChangeArrowheads="1"/>
          </p:cNvSpPr>
          <p:nvPr/>
        </p:nvSpPr>
        <p:spPr bwMode="auto">
          <a:xfrm>
            <a:off x="8056563" y="46069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8" name="Oval 643"/>
          <p:cNvSpPr>
            <a:spLocks noChangeArrowheads="1"/>
          </p:cNvSpPr>
          <p:nvPr/>
        </p:nvSpPr>
        <p:spPr bwMode="auto">
          <a:xfrm>
            <a:off x="8243888" y="45974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19" name="Oval 644"/>
          <p:cNvSpPr>
            <a:spLocks noChangeArrowheads="1"/>
          </p:cNvSpPr>
          <p:nvPr/>
        </p:nvSpPr>
        <p:spPr bwMode="auto">
          <a:xfrm>
            <a:off x="8431213" y="45878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20" name="Oval 645"/>
          <p:cNvSpPr>
            <a:spLocks noChangeArrowheads="1"/>
          </p:cNvSpPr>
          <p:nvPr/>
        </p:nvSpPr>
        <p:spPr bwMode="auto">
          <a:xfrm>
            <a:off x="8618538" y="45815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8721" name="Oval 646"/>
          <p:cNvSpPr>
            <a:spLocks noChangeArrowheads="1"/>
          </p:cNvSpPr>
          <p:nvPr/>
        </p:nvSpPr>
        <p:spPr bwMode="auto">
          <a:xfrm>
            <a:off x="8805863" y="4575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28722" name="Straight Connector 647"/>
          <p:cNvCxnSpPr>
            <a:cxnSpLocks noChangeShapeType="1"/>
          </p:cNvCxnSpPr>
          <p:nvPr/>
        </p:nvCxnSpPr>
        <p:spPr bwMode="auto">
          <a:xfrm flipH="1">
            <a:off x="6403975" y="4594225"/>
            <a:ext cx="95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3" name="Straight Connector 648"/>
          <p:cNvCxnSpPr>
            <a:cxnSpLocks noChangeShapeType="1"/>
          </p:cNvCxnSpPr>
          <p:nvPr/>
        </p:nvCxnSpPr>
        <p:spPr bwMode="auto">
          <a:xfrm flipH="1">
            <a:off x="6588125" y="4594225"/>
            <a:ext cx="95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4" name="Straight Arrow Connector 649"/>
          <p:cNvCxnSpPr>
            <a:cxnSpLocks noChangeShapeType="1"/>
          </p:cNvCxnSpPr>
          <p:nvPr/>
        </p:nvCxnSpPr>
        <p:spPr bwMode="auto">
          <a:xfrm>
            <a:off x="6059488" y="5745163"/>
            <a:ext cx="3476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5" name="Straight Arrow Connector 650"/>
          <p:cNvCxnSpPr>
            <a:cxnSpLocks noChangeShapeType="1"/>
          </p:cNvCxnSpPr>
          <p:nvPr/>
        </p:nvCxnSpPr>
        <p:spPr bwMode="auto">
          <a:xfrm flipH="1">
            <a:off x="6592888" y="5745163"/>
            <a:ext cx="358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6" name="TextBox 651"/>
          <p:cNvSpPr txBox="1">
            <a:spLocks noChangeArrowheads="1"/>
          </p:cNvSpPr>
          <p:nvPr/>
        </p:nvSpPr>
        <p:spPr bwMode="auto">
          <a:xfrm>
            <a:off x="6275388" y="5745163"/>
            <a:ext cx="512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i="1">
                <a:latin typeface="Symbol" charset="0"/>
                <a:cs typeface="Symbol" charset="0"/>
              </a:rPr>
              <a:t>d</a:t>
            </a:r>
            <a:r>
              <a:rPr lang="en-US" sz="1800" i="1"/>
              <a:t>t</a:t>
            </a:r>
            <a:r>
              <a:rPr lang="en-US" sz="1800" i="1" baseline="-25000"/>
              <a:t>d</a:t>
            </a:r>
          </a:p>
        </p:txBody>
      </p:sp>
      <p:graphicFrame>
        <p:nvGraphicFramePr>
          <p:cNvPr id="28727" name="Object 4"/>
          <p:cNvGraphicFramePr>
            <a:graphicFrameLocks noChangeAspect="1"/>
          </p:cNvGraphicFramePr>
          <p:nvPr/>
        </p:nvGraphicFramePr>
        <p:xfrm>
          <a:off x="6804025" y="1773238"/>
          <a:ext cx="14398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8" name="Equation" r:id="rId3" imgW="647700" imgH="431800" progId="Equation.3">
                  <p:embed/>
                </p:oleObj>
              </mc:Choice>
              <mc:Fallback>
                <p:oleObj name="Equation" r:id="rId3" imgW="6477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773238"/>
                        <a:ext cx="1439863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188" y="4652963"/>
            <a:ext cx="3095625" cy="1508125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Typical values: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latin typeface="Symbol" charset="2"/>
                <a:cs typeface="Symbol" charset="2"/>
              </a:rPr>
              <a:t>d</a:t>
            </a:r>
            <a:r>
              <a:rPr lang="en-US" sz="1800" i="1" dirty="0"/>
              <a:t>t</a:t>
            </a:r>
            <a:r>
              <a:rPr lang="en-US" sz="1800" i="1" baseline="-25000" dirty="0"/>
              <a:t>s</a:t>
            </a:r>
            <a:r>
              <a:rPr lang="en-US" sz="1800" dirty="0"/>
              <a:t> = 0.5 ns (2 GSPS)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i="1" dirty="0">
                <a:latin typeface="Symbol" charset="2"/>
                <a:cs typeface="Symbol" charset="2"/>
              </a:rPr>
              <a:t>d</a:t>
            </a:r>
            <a:r>
              <a:rPr lang="en-US" sz="1800" i="1" dirty="0"/>
              <a:t>t</a:t>
            </a:r>
            <a:r>
              <a:rPr lang="en-US" sz="1800" i="1" baseline="-25000" dirty="0"/>
              <a:t>d</a:t>
            </a:r>
            <a:r>
              <a:rPr lang="en-US" sz="1800" dirty="0"/>
              <a:t> = 30 ns (33 MHz)</a:t>
            </a:r>
            <a:br>
              <a:rPr lang="en-US" sz="1800" dirty="0"/>
            </a:br>
            <a:r>
              <a:rPr lang="en-US" sz="1800" dirty="0"/>
              <a:t>→ </a:t>
            </a:r>
            <a:r>
              <a:rPr lang="en-US" sz="2000" i="1" dirty="0">
                <a:latin typeface="Times"/>
                <a:cs typeface="Times"/>
              </a:rPr>
              <a:t>TSR</a:t>
            </a:r>
            <a:r>
              <a:rPr lang="en-US" sz="1800" dirty="0"/>
              <a:t> = 60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29698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Triggered Operation</a:t>
            </a:r>
          </a:p>
        </p:txBody>
      </p:sp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43100"/>
            <a:ext cx="6913562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19"/>
          <p:cNvGrpSpPr>
            <a:grpSpLocks/>
          </p:cNvGrpSpPr>
          <p:nvPr/>
        </p:nvGrpSpPr>
        <p:grpSpPr bwMode="auto">
          <a:xfrm>
            <a:off x="2755900" y="2492375"/>
            <a:ext cx="3022600" cy="2595563"/>
            <a:chOff x="2154" y="981"/>
            <a:chExt cx="2405" cy="2132"/>
          </a:xfrm>
        </p:grpSpPr>
        <p:sp>
          <p:nvSpPr>
            <p:cNvPr id="29718" name="Rectangle 13"/>
            <p:cNvSpPr>
              <a:spLocks noChangeArrowheads="1"/>
            </p:cNvSpPr>
            <p:nvPr/>
          </p:nvSpPr>
          <p:spPr bwMode="auto">
            <a:xfrm>
              <a:off x="2154" y="981"/>
              <a:ext cx="91" cy="2132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19" name="Rectangle 14"/>
            <p:cNvSpPr>
              <a:spLocks noChangeArrowheads="1"/>
            </p:cNvSpPr>
            <p:nvPr/>
          </p:nvSpPr>
          <p:spPr bwMode="auto">
            <a:xfrm>
              <a:off x="2290" y="981"/>
              <a:ext cx="91" cy="2132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0" name="Rectangle 15"/>
            <p:cNvSpPr>
              <a:spLocks noChangeArrowheads="1"/>
            </p:cNvSpPr>
            <p:nvPr/>
          </p:nvSpPr>
          <p:spPr bwMode="auto">
            <a:xfrm>
              <a:off x="2653" y="981"/>
              <a:ext cx="91" cy="2132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1" name="Rectangle 16"/>
            <p:cNvSpPr>
              <a:spLocks noChangeArrowheads="1"/>
            </p:cNvSpPr>
            <p:nvPr/>
          </p:nvSpPr>
          <p:spPr bwMode="auto">
            <a:xfrm>
              <a:off x="3107" y="981"/>
              <a:ext cx="91" cy="2132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2" name="Rectangle 17"/>
            <p:cNvSpPr>
              <a:spLocks noChangeArrowheads="1"/>
            </p:cNvSpPr>
            <p:nvPr/>
          </p:nvSpPr>
          <p:spPr bwMode="auto">
            <a:xfrm>
              <a:off x="4014" y="981"/>
              <a:ext cx="91" cy="2132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723" name="Rectangle 18"/>
            <p:cNvSpPr>
              <a:spLocks noChangeArrowheads="1"/>
            </p:cNvSpPr>
            <p:nvPr/>
          </p:nvSpPr>
          <p:spPr bwMode="auto">
            <a:xfrm>
              <a:off x="4468" y="981"/>
              <a:ext cx="91" cy="2132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2771775" y="1196975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9703" name="Rectangle 20"/>
          <p:cNvSpPr>
            <a:spLocks noChangeArrowheads="1"/>
          </p:cNvSpPr>
          <p:nvPr/>
        </p:nvSpPr>
        <p:spPr bwMode="auto">
          <a:xfrm>
            <a:off x="2916238" y="1196975"/>
            <a:ext cx="2447925" cy="1444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9704" name="TextBox 3"/>
          <p:cNvSpPr txBox="1">
            <a:spLocks noChangeArrowheads="1"/>
          </p:cNvSpPr>
          <p:nvPr/>
        </p:nvSpPr>
        <p:spPr bwMode="auto">
          <a:xfrm>
            <a:off x="2543175" y="836613"/>
            <a:ext cx="688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sampling</a:t>
            </a:r>
          </a:p>
        </p:txBody>
      </p:sp>
      <p:sp>
        <p:nvSpPr>
          <p:cNvPr id="29705" name="TextBox 22"/>
          <p:cNvSpPr txBox="1">
            <a:spLocks noChangeArrowheads="1"/>
          </p:cNvSpPr>
          <p:nvPr/>
        </p:nvSpPr>
        <p:spPr bwMode="auto">
          <a:xfrm>
            <a:off x="3335338" y="836613"/>
            <a:ext cx="795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digitization</a:t>
            </a:r>
          </a:p>
        </p:txBody>
      </p:sp>
      <p:cxnSp>
        <p:nvCxnSpPr>
          <p:cNvPr id="29706" name="Straight Arrow Connector 5"/>
          <p:cNvCxnSpPr>
            <a:cxnSpLocks noChangeShapeType="1"/>
          </p:cNvCxnSpPr>
          <p:nvPr/>
        </p:nvCxnSpPr>
        <p:spPr bwMode="auto">
          <a:xfrm flipV="1">
            <a:off x="2843213" y="1412875"/>
            <a:ext cx="0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Rectangle 25"/>
          <p:cNvSpPr>
            <a:spLocks noChangeArrowheads="1"/>
          </p:cNvSpPr>
          <p:nvPr/>
        </p:nvSpPr>
        <p:spPr bwMode="auto">
          <a:xfrm>
            <a:off x="5651500" y="1196975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9708" name="Rectangle 26"/>
          <p:cNvSpPr>
            <a:spLocks noChangeArrowheads="1"/>
          </p:cNvSpPr>
          <p:nvPr/>
        </p:nvSpPr>
        <p:spPr bwMode="auto">
          <a:xfrm>
            <a:off x="5795963" y="1196975"/>
            <a:ext cx="2447925" cy="1444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9709" name="Right Brace 6"/>
          <p:cNvSpPr>
            <a:spLocks/>
          </p:cNvSpPr>
          <p:nvPr/>
        </p:nvSpPr>
        <p:spPr bwMode="auto">
          <a:xfrm rot="-5400000">
            <a:off x="3888581" y="1161257"/>
            <a:ext cx="358775" cy="2303462"/>
          </a:xfrm>
          <a:prstGeom prst="rightBrace">
            <a:avLst>
              <a:gd name="adj1" fmla="val 462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29710" name="TextBox 28"/>
          <p:cNvSpPr txBox="1">
            <a:spLocks noChangeArrowheads="1"/>
          </p:cNvSpPr>
          <p:nvPr/>
        </p:nvSpPr>
        <p:spPr bwMode="auto">
          <a:xfrm>
            <a:off x="3635375" y="1773238"/>
            <a:ext cx="793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lost events</a:t>
            </a:r>
          </a:p>
        </p:txBody>
      </p:sp>
      <p:cxnSp>
        <p:nvCxnSpPr>
          <p:cNvPr id="29711" name="Straight Arrow Connector 29"/>
          <p:cNvCxnSpPr>
            <a:cxnSpLocks noChangeShapeType="1"/>
          </p:cNvCxnSpPr>
          <p:nvPr/>
        </p:nvCxnSpPr>
        <p:spPr bwMode="auto">
          <a:xfrm flipV="1">
            <a:off x="5724525" y="1412875"/>
            <a:ext cx="0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2" name="TextBox 30"/>
          <p:cNvSpPr txBox="1">
            <a:spLocks noChangeArrowheads="1"/>
          </p:cNvSpPr>
          <p:nvPr/>
        </p:nvSpPr>
        <p:spPr bwMode="auto">
          <a:xfrm>
            <a:off x="5364163" y="836613"/>
            <a:ext cx="688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sampling</a:t>
            </a:r>
          </a:p>
        </p:txBody>
      </p:sp>
      <p:sp>
        <p:nvSpPr>
          <p:cNvPr id="29713" name="TextBox 31"/>
          <p:cNvSpPr txBox="1">
            <a:spLocks noChangeArrowheads="1"/>
          </p:cNvSpPr>
          <p:nvPr/>
        </p:nvSpPr>
        <p:spPr bwMode="auto">
          <a:xfrm>
            <a:off x="6156325" y="836613"/>
            <a:ext cx="795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digitization</a:t>
            </a:r>
          </a:p>
        </p:txBody>
      </p:sp>
      <p:sp>
        <p:nvSpPr>
          <p:cNvPr id="29714" name="TextBox 32"/>
          <p:cNvSpPr txBox="1">
            <a:spLocks noChangeArrowheads="1"/>
          </p:cNvSpPr>
          <p:nvPr/>
        </p:nvSpPr>
        <p:spPr bwMode="auto">
          <a:xfrm>
            <a:off x="3276600" y="1125538"/>
            <a:ext cx="162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Sampling Windows * TSR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5795963"/>
            <a:ext cx="5616575" cy="585787"/>
          </a:xfrm>
          <a:prstGeom prst="rect">
            <a:avLst/>
          </a:prstGeom>
          <a:solidFill>
            <a:srgbClr val="DFE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Chips usually cannot sample during readout ⇒ “Dead Time”</a:t>
            </a:r>
          </a:p>
          <a:p>
            <a:pPr>
              <a:defRPr/>
            </a:pPr>
            <a:r>
              <a:rPr lang="en-US" sz="1600" dirty="0"/>
              <a:t>Technique only works for “events” and “triggers”</a:t>
            </a:r>
          </a:p>
        </p:txBody>
      </p:sp>
      <p:pic>
        <p:nvPicPr>
          <p:cNvPr id="297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5013325"/>
            <a:ext cx="24844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940425" y="3429000"/>
            <a:ext cx="3097213" cy="1230313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Dead time = </a:t>
            </a:r>
          </a:p>
          <a:p>
            <a:pPr>
              <a:defRPr/>
            </a:pPr>
            <a:r>
              <a:rPr lang="en-US" sz="1800" dirty="0"/>
              <a:t>Sampling Window ∙ </a:t>
            </a:r>
            <a:r>
              <a:rPr lang="en-US" sz="2000" i="1" dirty="0">
                <a:latin typeface="Times"/>
                <a:ea typeface="Wingdings"/>
                <a:cs typeface="Times"/>
                <a:sym typeface="Wingdings"/>
              </a:rPr>
              <a:t>TSR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defRPr/>
            </a:pPr>
            <a:r>
              <a:rPr lang="en-US" sz="1800" dirty="0"/>
              <a:t>(e.g. 100 ns ∙ 60 = 6 </a:t>
            </a:r>
            <a:r>
              <a:rPr lang="en-US" sz="1800" dirty="0">
                <a:latin typeface="Symbol" charset="2"/>
                <a:cs typeface="Symbol" charset="2"/>
              </a:rPr>
              <a:t>m</a:t>
            </a:r>
            <a:r>
              <a:rPr lang="en-US" sz="1800" dirty="0"/>
              <a:t>s)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  <a:ea typeface="ヒラギノ角ゴ Pro W3" charset="0"/>
                <a:cs typeface="ヒラギノ角ゴ Pro W3" charset="0"/>
              </a:rPr>
              <a:t>Time resolution limit of SCA</a:t>
            </a:r>
            <a:endParaRPr lang="en-US" dirty="0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32806" name="Object 2"/>
          <p:cNvGraphicFramePr>
            <a:graphicFrameLocks noChangeAspect="1"/>
          </p:cNvGraphicFramePr>
          <p:nvPr/>
        </p:nvGraphicFramePr>
        <p:xfrm>
          <a:off x="252413" y="4581525"/>
          <a:ext cx="864076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3" imgW="4064000" imgH="508000" progId="Equation.3">
                  <p:embed/>
                </p:oleObj>
              </mc:Choice>
              <mc:Fallback>
                <p:oleObj name="Equation" r:id="rId3" imgW="40640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581525"/>
                        <a:ext cx="8640762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9" name="Object 3"/>
          <p:cNvGraphicFramePr>
            <a:graphicFrameLocks noChangeAspect="1"/>
          </p:cNvGraphicFramePr>
          <p:nvPr/>
        </p:nvGraphicFramePr>
        <p:xfrm>
          <a:off x="6659563" y="3716338"/>
          <a:ext cx="936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5" imgW="634725" imgH="431613" progId="Equation.3">
                  <p:embed/>
                </p:oleObj>
              </mc:Choice>
              <mc:Fallback>
                <p:oleObj name="Equation" r:id="rId5" imgW="634725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16338"/>
                        <a:ext cx="9366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0" name="Line 46"/>
          <p:cNvSpPr>
            <a:spLocks noChangeShapeType="1"/>
          </p:cNvSpPr>
          <p:nvPr/>
        </p:nvSpPr>
        <p:spPr bwMode="auto">
          <a:xfrm flipH="1">
            <a:off x="6372225" y="4292600"/>
            <a:ext cx="504825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89"/>
          <p:cNvSpPr>
            <a:spLocks noChangeArrowheads="1"/>
          </p:cNvSpPr>
          <p:nvPr/>
        </p:nvSpPr>
        <p:spPr bwMode="auto">
          <a:xfrm>
            <a:off x="3657600" y="906016"/>
            <a:ext cx="41910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/>
              <a:t>PCB</a:t>
            </a:r>
          </a:p>
        </p:txBody>
      </p:sp>
      <p:sp>
        <p:nvSpPr>
          <p:cNvPr id="47" name="Rounded Rectangle 184"/>
          <p:cNvSpPr>
            <a:spLocks noChangeArrowheads="1"/>
          </p:cNvSpPr>
          <p:nvPr/>
        </p:nvSpPr>
        <p:spPr bwMode="auto">
          <a:xfrm>
            <a:off x="609600" y="1744216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Det.</a:t>
            </a:r>
          </a:p>
        </p:txBody>
      </p:sp>
      <p:sp>
        <p:nvSpPr>
          <p:cNvPr id="48" name="Rectangle 185"/>
          <p:cNvSpPr>
            <a:spLocks noChangeArrowheads="1"/>
          </p:cNvSpPr>
          <p:nvPr/>
        </p:nvSpPr>
        <p:spPr bwMode="auto">
          <a:xfrm>
            <a:off x="1371600" y="1896616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49" name="Straight Connector 187"/>
          <p:cNvCxnSpPr>
            <a:cxnSpLocks noChangeShapeType="1"/>
            <a:stCxn id="48" idx="3"/>
          </p:cNvCxnSpPr>
          <p:nvPr/>
        </p:nvCxnSpPr>
        <p:spPr bwMode="auto">
          <a:xfrm>
            <a:off x="1600200" y="1972816"/>
            <a:ext cx="19812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188"/>
          <p:cNvSpPr>
            <a:spLocks noChangeArrowheads="1"/>
          </p:cNvSpPr>
          <p:nvPr/>
        </p:nvSpPr>
        <p:spPr bwMode="auto">
          <a:xfrm>
            <a:off x="3581400" y="1896616"/>
            <a:ext cx="2286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51" name="Rectangle 190"/>
          <p:cNvSpPr>
            <a:spLocks noChangeArrowheads="1"/>
          </p:cNvSpPr>
          <p:nvPr/>
        </p:nvSpPr>
        <p:spPr bwMode="auto">
          <a:xfrm>
            <a:off x="3810000" y="1972816"/>
            <a:ext cx="609600" cy="46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52" name="Rectangle 206"/>
          <p:cNvSpPr>
            <a:spLocks noChangeArrowheads="1"/>
          </p:cNvSpPr>
          <p:nvPr/>
        </p:nvSpPr>
        <p:spPr bwMode="auto">
          <a:xfrm>
            <a:off x="4800600" y="1972816"/>
            <a:ext cx="609600" cy="46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53" name="Freeform 204"/>
          <p:cNvSpPr>
            <a:spLocks noChangeArrowheads="1"/>
          </p:cNvSpPr>
          <p:nvPr/>
        </p:nvSpPr>
        <p:spPr bwMode="auto">
          <a:xfrm>
            <a:off x="4421188" y="1699766"/>
            <a:ext cx="438150" cy="574675"/>
          </a:xfrm>
          <a:custGeom>
            <a:avLst/>
            <a:gdLst>
              <a:gd name="T0" fmla="*/ 0 w 439057"/>
              <a:gd name="T1" fmla="*/ 0 h 574523"/>
              <a:gd name="T2" fmla="*/ 0 w 439057"/>
              <a:gd name="T3" fmla="*/ 579559 h 574523"/>
              <a:gd name="T4" fmla="*/ 410095 w 439057"/>
              <a:gd name="T5" fmla="*/ 305030 h 574523"/>
              <a:gd name="T6" fmla="*/ 0 w 439057"/>
              <a:gd name="T7" fmla="*/ 0 h 574523"/>
              <a:gd name="T8" fmla="*/ 0 60000 65536"/>
              <a:gd name="T9" fmla="*/ 0 60000 65536"/>
              <a:gd name="T10" fmla="*/ 0 60000 65536"/>
              <a:gd name="T11" fmla="*/ 0 60000 65536"/>
              <a:gd name="T12" fmla="*/ 0 w 439057"/>
              <a:gd name="T13" fmla="*/ 0 h 574523"/>
              <a:gd name="T14" fmla="*/ 439057 w 439057"/>
              <a:gd name="T15" fmla="*/ 574523 h 574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9057" h="574523">
                <a:moveTo>
                  <a:pt x="0" y="0"/>
                </a:moveTo>
                <a:lnTo>
                  <a:pt x="0" y="574523"/>
                </a:lnTo>
                <a:lnTo>
                  <a:pt x="439057" y="3023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207"/>
          <p:cNvSpPr>
            <a:spLocks noChangeArrowheads="1"/>
          </p:cNvSpPr>
          <p:nvPr/>
        </p:nvSpPr>
        <p:spPr bwMode="auto">
          <a:xfrm>
            <a:off x="5410200" y="1439416"/>
            <a:ext cx="1828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/>
              <a:t>Chip</a:t>
            </a:r>
          </a:p>
        </p:txBody>
      </p:sp>
      <p:sp>
        <p:nvSpPr>
          <p:cNvPr id="55" name="Freeform 208"/>
          <p:cNvSpPr>
            <a:spLocks noChangeArrowheads="1"/>
          </p:cNvSpPr>
          <p:nvPr/>
        </p:nvSpPr>
        <p:spPr bwMode="auto">
          <a:xfrm>
            <a:off x="5405438" y="1904554"/>
            <a:ext cx="569912" cy="168275"/>
          </a:xfrm>
          <a:custGeom>
            <a:avLst/>
            <a:gdLst>
              <a:gd name="T0" fmla="*/ 7448 w 569844"/>
              <a:gd name="T1" fmla="*/ 89735 h 168343"/>
              <a:gd name="T2" fmla="*/ 37803 w 569844"/>
              <a:gd name="T3" fmla="*/ 18137 h 168343"/>
              <a:gd name="T4" fmla="*/ 74236 w 569844"/>
              <a:gd name="T5" fmla="*/ 6178 h 168343"/>
              <a:gd name="T6" fmla="*/ 92445 w 569844"/>
              <a:gd name="T7" fmla="*/ 225 h 168343"/>
              <a:gd name="T8" fmla="*/ 153152 w 569844"/>
              <a:gd name="T9" fmla="*/ 6178 h 168343"/>
              <a:gd name="T10" fmla="*/ 171361 w 569844"/>
              <a:gd name="T11" fmla="*/ 12155 h 168343"/>
              <a:gd name="T12" fmla="*/ 189603 w 569844"/>
              <a:gd name="T13" fmla="*/ 36015 h 168343"/>
              <a:gd name="T14" fmla="*/ 189603 w 569844"/>
              <a:gd name="T15" fmla="*/ 131507 h 168343"/>
              <a:gd name="T16" fmla="*/ 177441 w 569844"/>
              <a:gd name="T17" fmla="*/ 149408 h 168343"/>
              <a:gd name="T18" fmla="*/ 153152 w 569844"/>
              <a:gd name="T19" fmla="*/ 155379 h 168343"/>
              <a:gd name="T20" fmla="*/ 116734 w 569844"/>
              <a:gd name="T21" fmla="*/ 149408 h 168343"/>
              <a:gd name="T22" fmla="*/ 104573 w 569844"/>
              <a:gd name="T23" fmla="*/ 131507 h 168343"/>
              <a:gd name="T24" fmla="*/ 116734 w 569844"/>
              <a:gd name="T25" fmla="*/ 53927 h 168343"/>
              <a:gd name="T26" fmla="*/ 128862 w 569844"/>
              <a:gd name="T27" fmla="*/ 36015 h 168343"/>
              <a:gd name="T28" fmla="*/ 147095 w 569844"/>
              <a:gd name="T29" fmla="*/ 30067 h 168343"/>
              <a:gd name="T30" fmla="*/ 274599 w 569844"/>
              <a:gd name="T31" fmla="*/ 24085 h 168343"/>
              <a:gd name="T32" fmla="*/ 298889 w 569844"/>
              <a:gd name="T33" fmla="*/ 53927 h 168343"/>
              <a:gd name="T34" fmla="*/ 292808 w 569844"/>
              <a:gd name="T35" fmla="*/ 119570 h 168343"/>
              <a:gd name="T36" fmla="*/ 280647 w 569844"/>
              <a:gd name="T37" fmla="*/ 137472 h 168343"/>
              <a:gd name="T38" fmla="*/ 250310 w 569844"/>
              <a:gd name="T39" fmla="*/ 131507 h 168343"/>
              <a:gd name="T40" fmla="*/ 250310 w 569844"/>
              <a:gd name="T41" fmla="*/ 65857 h 168343"/>
              <a:gd name="T42" fmla="*/ 256382 w 569844"/>
              <a:gd name="T43" fmla="*/ 36015 h 168343"/>
              <a:gd name="T44" fmla="*/ 274599 w 569844"/>
              <a:gd name="T45" fmla="*/ 30067 h 168343"/>
              <a:gd name="T46" fmla="*/ 317098 w 569844"/>
              <a:gd name="T47" fmla="*/ 24085 h 168343"/>
              <a:gd name="T48" fmla="*/ 420303 w 569844"/>
              <a:gd name="T49" fmla="*/ 41997 h 168343"/>
              <a:gd name="T50" fmla="*/ 432447 w 569844"/>
              <a:gd name="T51" fmla="*/ 59907 h 168343"/>
              <a:gd name="T52" fmla="*/ 444593 w 569844"/>
              <a:gd name="T53" fmla="*/ 95700 h 168343"/>
              <a:gd name="T54" fmla="*/ 438512 w 569844"/>
              <a:gd name="T55" fmla="*/ 143444 h 168343"/>
              <a:gd name="T56" fmla="*/ 377805 w 569844"/>
              <a:gd name="T57" fmla="*/ 149408 h 168343"/>
              <a:gd name="T58" fmla="*/ 377805 w 569844"/>
              <a:gd name="T59" fmla="*/ 59907 h 168343"/>
              <a:gd name="T60" fmla="*/ 396014 w 569844"/>
              <a:gd name="T61" fmla="*/ 47962 h 168343"/>
              <a:gd name="T62" fmla="*/ 414223 w 569844"/>
              <a:gd name="T63" fmla="*/ 41997 h 168343"/>
              <a:gd name="T64" fmla="*/ 456721 w 569844"/>
              <a:gd name="T65" fmla="*/ 24085 h 168343"/>
              <a:gd name="T66" fmla="*/ 517461 w 569844"/>
              <a:gd name="T67" fmla="*/ 30067 h 168343"/>
              <a:gd name="T68" fmla="*/ 535670 w 569844"/>
              <a:gd name="T69" fmla="*/ 47962 h 168343"/>
              <a:gd name="T70" fmla="*/ 553879 w 569844"/>
              <a:gd name="T71" fmla="*/ 59907 h 168343"/>
              <a:gd name="T72" fmla="*/ 559959 w 569844"/>
              <a:gd name="T73" fmla="*/ 77794 h 168343"/>
              <a:gd name="T74" fmla="*/ 572088 w 569844"/>
              <a:gd name="T75" fmla="*/ 89735 h 16834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69844"/>
              <a:gd name="T115" fmla="*/ 0 h 168343"/>
              <a:gd name="T116" fmla="*/ 569844 w 569844"/>
              <a:gd name="T117" fmla="*/ 168343 h 16834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69844" h="168343">
                <a:moveTo>
                  <a:pt x="7415" y="90939"/>
                </a:moveTo>
                <a:cubicBezTo>
                  <a:pt x="12510" y="45090"/>
                  <a:pt x="0" y="37194"/>
                  <a:pt x="37653" y="18368"/>
                </a:cubicBezTo>
                <a:cubicBezTo>
                  <a:pt x="49057" y="12666"/>
                  <a:pt x="61844" y="10304"/>
                  <a:pt x="73939" y="6272"/>
                </a:cubicBezTo>
                <a:lnTo>
                  <a:pt x="92082" y="225"/>
                </a:lnTo>
                <a:cubicBezTo>
                  <a:pt x="112241" y="2241"/>
                  <a:pt x="132534" y="3192"/>
                  <a:pt x="152558" y="6272"/>
                </a:cubicBezTo>
                <a:cubicBezTo>
                  <a:pt x="158859" y="7241"/>
                  <a:pt x="165804" y="8239"/>
                  <a:pt x="170701" y="12320"/>
                </a:cubicBezTo>
                <a:cubicBezTo>
                  <a:pt x="178444" y="18773"/>
                  <a:pt x="182796" y="28447"/>
                  <a:pt x="188844" y="36510"/>
                </a:cubicBezTo>
                <a:cubicBezTo>
                  <a:pt x="198983" y="77072"/>
                  <a:pt x="200822" y="73383"/>
                  <a:pt x="188844" y="133272"/>
                </a:cubicBezTo>
                <a:cubicBezTo>
                  <a:pt x="187419" y="140399"/>
                  <a:pt x="182796" y="147383"/>
                  <a:pt x="176748" y="151415"/>
                </a:cubicBezTo>
                <a:cubicBezTo>
                  <a:pt x="169832" y="156025"/>
                  <a:pt x="160621" y="155447"/>
                  <a:pt x="152558" y="157463"/>
                </a:cubicBezTo>
                <a:cubicBezTo>
                  <a:pt x="140463" y="155447"/>
                  <a:pt x="127240" y="156899"/>
                  <a:pt x="116272" y="151415"/>
                </a:cubicBezTo>
                <a:cubicBezTo>
                  <a:pt x="109771" y="148164"/>
                  <a:pt x="104734" y="140519"/>
                  <a:pt x="104177" y="133272"/>
                </a:cubicBezTo>
                <a:cubicBezTo>
                  <a:pt x="103252" y="121252"/>
                  <a:pt x="106213" y="74773"/>
                  <a:pt x="116272" y="54653"/>
                </a:cubicBezTo>
                <a:cubicBezTo>
                  <a:pt x="119522" y="48152"/>
                  <a:pt x="122691" y="41050"/>
                  <a:pt x="128367" y="36510"/>
                </a:cubicBezTo>
                <a:cubicBezTo>
                  <a:pt x="133345" y="32528"/>
                  <a:pt x="140462" y="32479"/>
                  <a:pt x="146510" y="30463"/>
                </a:cubicBezTo>
                <a:cubicBezTo>
                  <a:pt x="192206" y="0"/>
                  <a:pt x="170824" y="9013"/>
                  <a:pt x="273510" y="24415"/>
                </a:cubicBezTo>
                <a:cubicBezTo>
                  <a:pt x="279895" y="25373"/>
                  <a:pt x="296275" y="52514"/>
                  <a:pt x="297701" y="54653"/>
                </a:cubicBezTo>
                <a:cubicBezTo>
                  <a:pt x="295685" y="76828"/>
                  <a:pt x="296318" y="99405"/>
                  <a:pt x="291653" y="121177"/>
                </a:cubicBezTo>
                <a:cubicBezTo>
                  <a:pt x="290130" y="128284"/>
                  <a:pt x="286547" y="137323"/>
                  <a:pt x="279558" y="139320"/>
                </a:cubicBezTo>
                <a:cubicBezTo>
                  <a:pt x="269675" y="142144"/>
                  <a:pt x="259399" y="135288"/>
                  <a:pt x="249320" y="133272"/>
                </a:cubicBezTo>
                <a:cubicBezTo>
                  <a:pt x="238556" y="100981"/>
                  <a:pt x="241402" y="118217"/>
                  <a:pt x="249320" y="66748"/>
                </a:cubicBezTo>
                <a:cubicBezTo>
                  <a:pt x="250883" y="56589"/>
                  <a:pt x="249665" y="45063"/>
                  <a:pt x="255367" y="36510"/>
                </a:cubicBezTo>
                <a:cubicBezTo>
                  <a:pt x="258903" y="31206"/>
                  <a:pt x="267259" y="31713"/>
                  <a:pt x="273510" y="30463"/>
                </a:cubicBezTo>
                <a:cubicBezTo>
                  <a:pt x="287488" y="27668"/>
                  <a:pt x="301733" y="26431"/>
                  <a:pt x="315844" y="24415"/>
                </a:cubicBezTo>
                <a:cubicBezTo>
                  <a:pt x="349505" y="26820"/>
                  <a:pt x="391933" y="15838"/>
                  <a:pt x="418653" y="42558"/>
                </a:cubicBezTo>
                <a:cubicBezTo>
                  <a:pt x="423792" y="47697"/>
                  <a:pt x="427796" y="54059"/>
                  <a:pt x="430748" y="60701"/>
                </a:cubicBezTo>
                <a:cubicBezTo>
                  <a:pt x="435926" y="72352"/>
                  <a:pt x="442844" y="96987"/>
                  <a:pt x="442844" y="96987"/>
                </a:cubicBezTo>
                <a:cubicBezTo>
                  <a:pt x="440828" y="113114"/>
                  <a:pt x="442832" y="130278"/>
                  <a:pt x="436796" y="145368"/>
                </a:cubicBezTo>
                <a:cubicBezTo>
                  <a:pt x="427606" y="168343"/>
                  <a:pt x="385031" y="152659"/>
                  <a:pt x="376320" y="151415"/>
                </a:cubicBezTo>
                <a:cubicBezTo>
                  <a:pt x="364854" y="117019"/>
                  <a:pt x="361142" y="113824"/>
                  <a:pt x="376320" y="60701"/>
                </a:cubicBezTo>
                <a:cubicBezTo>
                  <a:pt x="378317" y="53712"/>
                  <a:pt x="387962" y="51856"/>
                  <a:pt x="394463" y="48606"/>
                </a:cubicBezTo>
                <a:cubicBezTo>
                  <a:pt x="400165" y="45755"/>
                  <a:pt x="406904" y="45409"/>
                  <a:pt x="412606" y="42558"/>
                </a:cubicBezTo>
                <a:cubicBezTo>
                  <a:pt x="454369" y="21676"/>
                  <a:pt x="404592" y="37002"/>
                  <a:pt x="454939" y="24415"/>
                </a:cubicBezTo>
                <a:cubicBezTo>
                  <a:pt x="475098" y="26431"/>
                  <a:pt x="496052" y="24505"/>
                  <a:pt x="515415" y="30463"/>
                </a:cubicBezTo>
                <a:cubicBezTo>
                  <a:pt x="523589" y="32978"/>
                  <a:pt x="526988" y="43131"/>
                  <a:pt x="533558" y="48606"/>
                </a:cubicBezTo>
                <a:cubicBezTo>
                  <a:pt x="539142" y="53259"/>
                  <a:pt x="545653" y="56669"/>
                  <a:pt x="551701" y="60701"/>
                </a:cubicBezTo>
                <a:cubicBezTo>
                  <a:pt x="553717" y="66749"/>
                  <a:pt x="554468" y="73378"/>
                  <a:pt x="557748" y="78844"/>
                </a:cubicBezTo>
                <a:cubicBezTo>
                  <a:pt x="560682" y="83733"/>
                  <a:pt x="569844" y="90939"/>
                  <a:pt x="569844" y="909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209"/>
          <p:cNvSpPr>
            <a:spLocks noChangeArrowheads="1"/>
          </p:cNvSpPr>
          <p:nvPr/>
        </p:nvSpPr>
        <p:spPr bwMode="auto">
          <a:xfrm>
            <a:off x="5943600" y="1972816"/>
            <a:ext cx="1143000" cy="460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57" name="Straight Connector 211"/>
          <p:cNvCxnSpPr>
            <a:cxnSpLocks noChangeShapeType="1"/>
          </p:cNvCxnSpPr>
          <p:nvPr/>
        </p:nvCxnSpPr>
        <p:spPr bwMode="auto">
          <a:xfrm rot="5400000">
            <a:off x="6076950" y="2107754"/>
            <a:ext cx="1889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214"/>
          <p:cNvCxnSpPr>
            <a:cxnSpLocks noChangeShapeType="1"/>
          </p:cNvCxnSpPr>
          <p:nvPr/>
        </p:nvCxnSpPr>
        <p:spPr bwMode="auto">
          <a:xfrm rot="16200000" flipH="1">
            <a:off x="6134100" y="2239516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217"/>
          <p:cNvCxnSpPr>
            <a:cxnSpLocks noChangeShapeType="1"/>
          </p:cNvCxnSpPr>
          <p:nvPr/>
        </p:nvCxnSpPr>
        <p:spPr bwMode="auto">
          <a:xfrm rot="5400000">
            <a:off x="6097588" y="2506216"/>
            <a:ext cx="1508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223"/>
          <p:cNvCxnSpPr>
            <a:cxnSpLocks noChangeShapeType="1"/>
          </p:cNvCxnSpPr>
          <p:nvPr/>
        </p:nvCxnSpPr>
        <p:spPr bwMode="auto">
          <a:xfrm>
            <a:off x="6019800" y="258241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224"/>
          <p:cNvCxnSpPr>
            <a:cxnSpLocks noChangeShapeType="1"/>
          </p:cNvCxnSpPr>
          <p:nvPr/>
        </p:nvCxnSpPr>
        <p:spPr bwMode="auto">
          <a:xfrm>
            <a:off x="6019800" y="2658616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225"/>
          <p:cNvCxnSpPr>
            <a:cxnSpLocks noChangeShapeType="1"/>
          </p:cNvCxnSpPr>
          <p:nvPr/>
        </p:nvCxnSpPr>
        <p:spPr bwMode="auto">
          <a:xfrm rot="5400000">
            <a:off x="6096794" y="2734022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226"/>
          <p:cNvCxnSpPr>
            <a:cxnSpLocks noChangeShapeType="1"/>
          </p:cNvCxnSpPr>
          <p:nvPr/>
        </p:nvCxnSpPr>
        <p:spPr bwMode="auto">
          <a:xfrm>
            <a:off x="6096000" y="2811016"/>
            <a:ext cx="15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229"/>
          <p:cNvCxnSpPr>
            <a:cxnSpLocks noChangeShapeType="1"/>
          </p:cNvCxnSpPr>
          <p:nvPr/>
        </p:nvCxnSpPr>
        <p:spPr bwMode="auto">
          <a:xfrm rot="5400000">
            <a:off x="6534151" y="2106166"/>
            <a:ext cx="1889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230"/>
          <p:cNvCxnSpPr>
            <a:cxnSpLocks noChangeShapeType="1"/>
          </p:cNvCxnSpPr>
          <p:nvPr/>
        </p:nvCxnSpPr>
        <p:spPr bwMode="auto">
          <a:xfrm rot="16200000" flipH="1">
            <a:off x="6591300" y="2237929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231"/>
          <p:cNvCxnSpPr>
            <a:cxnSpLocks noChangeShapeType="1"/>
          </p:cNvCxnSpPr>
          <p:nvPr/>
        </p:nvCxnSpPr>
        <p:spPr bwMode="auto">
          <a:xfrm rot="5400000">
            <a:off x="6553994" y="2503835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232"/>
          <p:cNvCxnSpPr>
            <a:cxnSpLocks noChangeShapeType="1"/>
          </p:cNvCxnSpPr>
          <p:nvPr/>
        </p:nvCxnSpPr>
        <p:spPr bwMode="auto">
          <a:xfrm rot="5400000">
            <a:off x="6553994" y="2732435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233"/>
          <p:cNvCxnSpPr>
            <a:cxnSpLocks noChangeShapeType="1"/>
          </p:cNvCxnSpPr>
          <p:nvPr/>
        </p:nvCxnSpPr>
        <p:spPr bwMode="auto">
          <a:xfrm>
            <a:off x="6553200" y="2809429"/>
            <a:ext cx="1524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234"/>
          <p:cNvCxnSpPr>
            <a:cxnSpLocks noChangeShapeType="1"/>
          </p:cNvCxnSpPr>
          <p:nvPr/>
        </p:nvCxnSpPr>
        <p:spPr bwMode="auto">
          <a:xfrm>
            <a:off x="6477000" y="2580829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Connector 235"/>
          <p:cNvCxnSpPr>
            <a:cxnSpLocks noChangeShapeType="1"/>
          </p:cNvCxnSpPr>
          <p:nvPr/>
        </p:nvCxnSpPr>
        <p:spPr bwMode="auto">
          <a:xfrm>
            <a:off x="6477000" y="2657029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239"/>
          <p:cNvCxnSpPr>
            <a:cxnSpLocks noChangeShapeType="1"/>
          </p:cNvCxnSpPr>
          <p:nvPr/>
        </p:nvCxnSpPr>
        <p:spPr bwMode="auto">
          <a:xfrm rot="5400000">
            <a:off x="6934994" y="2124422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240"/>
          <p:cNvCxnSpPr>
            <a:cxnSpLocks noChangeShapeType="1"/>
          </p:cNvCxnSpPr>
          <p:nvPr/>
        </p:nvCxnSpPr>
        <p:spPr bwMode="auto">
          <a:xfrm rot="5400000">
            <a:off x="6934994" y="2351435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242"/>
          <p:cNvCxnSpPr>
            <a:cxnSpLocks noChangeShapeType="1"/>
          </p:cNvCxnSpPr>
          <p:nvPr/>
        </p:nvCxnSpPr>
        <p:spPr bwMode="auto">
          <a:xfrm>
            <a:off x="6858000" y="2199829"/>
            <a:ext cx="304800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Connector 243"/>
          <p:cNvCxnSpPr>
            <a:cxnSpLocks noChangeShapeType="1"/>
          </p:cNvCxnSpPr>
          <p:nvPr/>
        </p:nvCxnSpPr>
        <p:spPr bwMode="auto">
          <a:xfrm>
            <a:off x="6858000" y="2276029"/>
            <a:ext cx="304800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244"/>
          <p:cNvCxnSpPr>
            <a:cxnSpLocks noChangeShapeType="1"/>
          </p:cNvCxnSpPr>
          <p:nvPr/>
        </p:nvCxnSpPr>
        <p:spPr bwMode="auto">
          <a:xfrm>
            <a:off x="6934200" y="2430016"/>
            <a:ext cx="152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245"/>
          <p:cNvSpPr txBox="1">
            <a:spLocks noChangeArrowheads="1"/>
          </p:cNvSpPr>
          <p:nvPr/>
        </p:nvSpPr>
        <p:spPr bwMode="auto">
          <a:xfrm>
            <a:off x="7231063" y="2122041"/>
            <a:ext cx="465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C</a:t>
            </a:r>
            <a:r>
              <a:rPr lang="en-US" sz="1400" baseline="-25000"/>
              <a:t>par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3686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36867" name="Title 2"/>
          <p:cNvSpPr>
            <a:spLocks noGrp="1"/>
          </p:cNvSpPr>
          <p:nvPr>
            <p:ph type="title" idx="4294967295"/>
          </p:nvPr>
        </p:nvSpPr>
        <p:spPr>
          <a:xfrm>
            <a:off x="1619250" y="144463"/>
            <a:ext cx="7219950" cy="549275"/>
          </a:xfrm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Bandwidth STURM2 (32 sampling cells)</a:t>
            </a: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3152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6491288" y="6259513"/>
            <a:ext cx="1585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G. Varner, Dec. 2009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3379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How is timing resolution affected?</a:t>
            </a: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3292475" y="1212850"/>
          <a:ext cx="23399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3" name="Equation" r:id="rId3" imgW="1282700" imgH="457200" progId="Equation.3">
                  <p:embed/>
                </p:oleObj>
              </mc:Choice>
              <mc:Fallback>
                <p:oleObj name="Equation" r:id="rId3" imgW="1282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1212850"/>
                        <a:ext cx="233997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43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72082"/>
              </p:ext>
            </p:extLst>
          </p:nvPr>
        </p:nvGraphicFramePr>
        <p:xfrm>
          <a:off x="2362200" y="2203450"/>
          <a:ext cx="6096000" cy="1730375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94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U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ヒラギノ角ゴ Pro W3" charset="0"/>
                          <a:cs typeface="ヒラギノ角ゴ Pro W3" charset="0"/>
                        </a:rPr>
                        <a:t>D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u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ヒラギノ角ゴ Pro W3" charset="0"/>
                        </a:rPr>
                        <a:t>f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ヒラギノ角ゴ Pro W3" charset="0"/>
                        </a:rPr>
                        <a:t>f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3db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ヒラギノ角ゴ Pro W3" charset="0"/>
                          <a:cs typeface="ヒラギノ角ゴ Pro W3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t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5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100 mV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 mV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2 GSPS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300 MHz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∼10 ps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 V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 mV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2 GSPS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300 MHz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 ps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100 mV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 mV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10 GSPS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3 GHz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1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 W3" charset="0"/>
                          <a:cs typeface="ヒラギノ角ゴ Pro W3" charset="0"/>
                        </a:rPr>
                        <a:t>ps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9" name="Text Box 74"/>
          <p:cNvSpPr txBox="1">
            <a:spLocks noChangeArrowheads="1"/>
          </p:cNvSpPr>
          <p:nvPr/>
        </p:nvSpPr>
        <p:spPr bwMode="auto">
          <a:xfrm>
            <a:off x="1277938" y="2706688"/>
            <a:ext cx="758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1600"/>
              <a:t>today:</a:t>
            </a:r>
          </a:p>
        </p:txBody>
      </p:sp>
      <p:sp>
        <p:nvSpPr>
          <p:cNvPr id="33830" name="Text Box 86"/>
          <p:cNvSpPr txBox="1">
            <a:spLocks noChangeArrowheads="1"/>
          </p:cNvSpPr>
          <p:nvPr/>
        </p:nvSpPr>
        <p:spPr bwMode="auto">
          <a:xfrm>
            <a:off x="476250" y="3138488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1600" dirty="0"/>
              <a:t>optimized SNR:</a:t>
            </a:r>
          </a:p>
        </p:txBody>
      </p:sp>
      <p:sp>
        <p:nvSpPr>
          <p:cNvPr id="33831" name="Text Box 89"/>
          <p:cNvSpPr txBox="1">
            <a:spLocks noChangeArrowheads="1"/>
          </p:cNvSpPr>
          <p:nvPr/>
        </p:nvSpPr>
        <p:spPr bwMode="auto">
          <a:xfrm>
            <a:off x="369888" y="3522910"/>
            <a:ext cx="1677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1600" dirty="0"/>
              <a:t>next generation:</a:t>
            </a:r>
          </a:p>
        </p:txBody>
      </p:sp>
      <p:sp>
        <p:nvSpPr>
          <p:cNvPr id="33832" name="Line 90"/>
          <p:cNvSpPr>
            <a:spLocks noChangeShapeType="1"/>
          </p:cNvSpPr>
          <p:nvPr/>
        </p:nvSpPr>
        <p:spPr bwMode="auto">
          <a:xfrm flipV="1">
            <a:off x="3851275" y="46529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3" name="Text Box 91"/>
          <p:cNvSpPr txBox="1">
            <a:spLocks noChangeArrowheads="1"/>
          </p:cNvSpPr>
          <p:nvPr/>
        </p:nvSpPr>
        <p:spPr bwMode="auto">
          <a:xfrm>
            <a:off x="2619375" y="5280025"/>
            <a:ext cx="2457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/>
              <a:t>- high frequency noise</a:t>
            </a:r>
          </a:p>
          <a:p>
            <a:pPr algn="ctr"/>
            <a:r>
              <a:rPr lang="en-US" sz="1800"/>
              <a:t>- quantization noise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3789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Timing Nonlinearity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5113" indent="-265113">
              <a:lnSpc>
                <a:spcPct val="100000"/>
              </a:lnSpc>
              <a:buFontTx/>
              <a:buChar char="•"/>
            </a:pP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Bin-to-bin variation:</a:t>
            </a:r>
            <a:b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“differential timing nonlinearity”</a:t>
            </a:r>
          </a:p>
          <a:p>
            <a:pPr marL="265113" indent="-265113">
              <a:lnSpc>
                <a:spcPct val="100000"/>
              </a:lnSpc>
              <a:buFontTx/>
              <a:buChar char="•"/>
            </a:pP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Difference along the whole chip:</a:t>
            </a:r>
            <a:b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“integral timing nonlinearity”</a:t>
            </a:r>
          </a:p>
          <a:p>
            <a:pPr marL="265113" indent="-265113">
              <a:lnSpc>
                <a:spcPct val="100000"/>
              </a:lnSpc>
              <a:buFontTx/>
              <a:buChar char="•"/>
            </a:pP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Nonlinearity comes from size (doping)</a:t>
            </a:r>
            <a:b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of inverters and is stable over time</a:t>
            </a:r>
            <a:b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→ can be calibrated</a:t>
            </a:r>
          </a:p>
          <a:p>
            <a:pPr marL="265113" indent="-265113">
              <a:lnSpc>
                <a:spcPct val="100000"/>
              </a:lnSpc>
              <a:buFontTx/>
              <a:buChar char="•"/>
            </a:pP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Residual random jitter:</a:t>
            </a:r>
            <a:b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2000" dirty="0" smtClean="0">
                <a:latin typeface="Tahoma" charset="0"/>
                <a:ea typeface="ヒラギノ角ゴ Pro W3" charset="0"/>
                <a:cs typeface="ヒラギノ角ゴ Pro W3" charset="0"/>
              </a:rPr>
              <a:t>1-2 </a:t>
            </a: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ps RMS beats best TDC</a:t>
            </a:r>
          </a:p>
          <a:p>
            <a:pPr marL="265113" indent="-265113">
              <a:lnSpc>
                <a:spcPct val="100000"/>
              </a:lnSpc>
              <a:buFontTx/>
              <a:buChar char="•"/>
            </a:pP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Recently achieved with new calibration </a:t>
            </a:r>
            <a:b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method http://</a:t>
            </a:r>
            <a:r>
              <a:rPr lang="en-US" sz="2000" dirty="0" err="1">
                <a:latin typeface="Tahoma" charset="0"/>
                <a:ea typeface="ヒラギノ角ゴ Pro W3" charset="0"/>
                <a:cs typeface="ヒラギノ角ゴ Pro W3" charset="0"/>
              </a:rPr>
              <a:t>arxiv.org</a:t>
            </a:r>
            <a:r>
              <a:rPr lang="en-US" sz="2000" dirty="0">
                <a:latin typeface="Tahoma" charset="0"/>
                <a:ea typeface="ヒラギノ角ゴ Pro W3" charset="0"/>
                <a:cs typeface="ヒラギノ角ゴ Pro W3" charset="0"/>
              </a:rPr>
              <a:t>/abs/1405.4975</a:t>
            </a:r>
          </a:p>
        </p:txBody>
      </p:sp>
      <p:grpSp>
        <p:nvGrpSpPr>
          <p:cNvPr id="37895" name="Group 4"/>
          <p:cNvGrpSpPr>
            <a:grpSpLocks/>
          </p:cNvGrpSpPr>
          <p:nvPr/>
        </p:nvGrpSpPr>
        <p:grpSpPr bwMode="auto">
          <a:xfrm>
            <a:off x="5226050" y="981075"/>
            <a:ext cx="3449638" cy="1655763"/>
            <a:chOff x="748" y="2523"/>
            <a:chExt cx="2173" cy="1043"/>
          </a:xfrm>
        </p:grpSpPr>
        <p:sp>
          <p:nvSpPr>
            <p:cNvPr id="37938" name="Freeform 5"/>
            <p:cNvSpPr>
              <a:spLocks/>
            </p:cNvSpPr>
            <p:nvPr/>
          </p:nvSpPr>
          <p:spPr bwMode="auto">
            <a:xfrm>
              <a:off x="748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Oval 6"/>
            <p:cNvSpPr>
              <a:spLocks noChangeArrowheads="1"/>
            </p:cNvSpPr>
            <p:nvPr/>
          </p:nvSpPr>
          <p:spPr bwMode="auto">
            <a:xfrm>
              <a:off x="839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Line 7"/>
            <p:cNvSpPr>
              <a:spLocks noChangeShapeType="1"/>
            </p:cNvSpPr>
            <p:nvPr/>
          </p:nvSpPr>
          <p:spPr bwMode="auto">
            <a:xfrm>
              <a:off x="884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8"/>
            <p:cNvSpPr>
              <a:spLocks/>
            </p:cNvSpPr>
            <p:nvPr/>
          </p:nvSpPr>
          <p:spPr bwMode="auto">
            <a:xfrm>
              <a:off x="929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Oval 9"/>
            <p:cNvSpPr>
              <a:spLocks noChangeArrowheads="1"/>
            </p:cNvSpPr>
            <p:nvPr/>
          </p:nvSpPr>
          <p:spPr bwMode="auto">
            <a:xfrm>
              <a:off x="1020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Line 10"/>
            <p:cNvSpPr>
              <a:spLocks noChangeShapeType="1"/>
            </p:cNvSpPr>
            <p:nvPr/>
          </p:nvSpPr>
          <p:spPr bwMode="auto">
            <a:xfrm>
              <a:off x="1065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11"/>
            <p:cNvSpPr>
              <a:spLocks/>
            </p:cNvSpPr>
            <p:nvPr/>
          </p:nvSpPr>
          <p:spPr bwMode="auto">
            <a:xfrm>
              <a:off x="1110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Oval 12"/>
            <p:cNvSpPr>
              <a:spLocks noChangeArrowheads="1"/>
            </p:cNvSpPr>
            <p:nvPr/>
          </p:nvSpPr>
          <p:spPr bwMode="auto">
            <a:xfrm>
              <a:off x="1201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Line 13"/>
            <p:cNvSpPr>
              <a:spLocks noChangeShapeType="1"/>
            </p:cNvSpPr>
            <p:nvPr/>
          </p:nvSpPr>
          <p:spPr bwMode="auto">
            <a:xfrm>
              <a:off x="1246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14"/>
            <p:cNvSpPr>
              <a:spLocks/>
            </p:cNvSpPr>
            <p:nvPr/>
          </p:nvSpPr>
          <p:spPr bwMode="auto">
            <a:xfrm>
              <a:off x="1291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Oval 15"/>
            <p:cNvSpPr>
              <a:spLocks noChangeArrowheads="1"/>
            </p:cNvSpPr>
            <p:nvPr/>
          </p:nvSpPr>
          <p:spPr bwMode="auto">
            <a:xfrm>
              <a:off x="1382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Line 16"/>
            <p:cNvSpPr>
              <a:spLocks noChangeShapeType="1"/>
            </p:cNvSpPr>
            <p:nvPr/>
          </p:nvSpPr>
          <p:spPr bwMode="auto">
            <a:xfrm>
              <a:off x="1427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17"/>
            <p:cNvSpPr>
              <a:spLocks/>
            </p:cNvSpPr>
            <p:nvPr/>
          </p:nvSpPr>
          <p:spPr bwMode="auto">
            <a:xfrm>
              <a:off x="1472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Oval 18"/>
            <p:cNvSpPr>
              <a:spLocks noChangeArrowheads="1"/>
            </p:cNvSpPr>
            <p:nvPr/>
          </p:nvSpPr>
          <p:spPr bwMode="auto">
            <a:xfrm>
              <a:off x="1563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Line 19"/>
            <p:cNvSpPr>
              <a:spLocks noChangeShapeType="1"/>
            </p:cNvSpPr>
            <p:nvPr/>
          </p:nvSpPr>
          <p:spPr bwMode="auto">
            <a:xfrm>
              <a:off x="1608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20"/>
            <p:cNvSpPr>
              <a:spLocks/>
            </p:cNvSpPr>
            <p:nvPr/>
          </p:nvSpPr>
          <p:spPr bwMode="auto">
            <a:xfrm>
              <a:off x="1653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Oval 21"/>
            <p:cNvSpPr>
              <a:spLocks noChangeArrowheads="1"/>
            </p:cNvSpPr>
            <p:nvPr/>
          </p:nvSpPr>
          <p:spPr bwMode="auto">
            <a:xfrm>
              <a:off x="1744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Line 22"/>
            <p:cNvSpPr>
              <a:spLocks noChangeShapeType="1"/>
            </p:cNvSpPr>
            <p:nvPr/>
          </p:nvSpPr>
          <p:spPr bwMode="auto">
            <a:xfrm>
              <a:off x="1789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23"/>
            <p:cNvSpPr>
              <a:spLocks/>
            </p:cNvSpPr>
            <p:nvPr/>
          </p:nvSpPr>
          <p:spPr bwMode="auto">
            <a:xfrm>
              <a:off x="1834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Oval 24"/>
            <p:cNvSpPr>
              <a:spLocks noChangeArrowheads="1"/>
            </p:cNvSpPr>
            <p:nvPr/>
          </p:nvSpPr>
          <p:spPr bwMode="auto">
            <a:xfrm>
              <a:off x="1925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8" name="Line 25"/>
            <p:cNvSpPr>
              <a:spLocks noChangeShapeType="1"/>
            </p:cNvSpPr>
            <p:nvPr/>
          </p:nvSpPr>
          <p:spPr bwMode="auto">
            <a:xfrm>
              <a:off x="1970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26"/>
            <p:cNvSpPr>
              <a:spLocks/>
            </p:cNvSpPr>
            <p:nvPr/>
          </p:nvSpPr>
          <p:spPr bwMode="auto">
            <a:xfrm>
              <a:off x="2015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Oval 27"/>
            <p:cNvSpPr>
              <a:spLocks noChangeArrowheads="1"/>
            </p:cNvSpPr>
            <p:nvPr/>
          </p:nvSpPr>
          <p:spPr bwMode="auto">
            <a:xfrm>
              <a:off x="2106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1" name="Line 28"/>
            <p:cNvSpPr>
              <a:spLocks noChangeShapeType="1"/>
            </p:cNvSpPr>
            <p:nvPr/>
          </p:nvSpPr>
          <p:spPr bwMode="auto">
            <a:xfrm>
              <a:off x="2151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29"/>
            <p:cNvSpPr>
              <a:spLocks/>
            </p:cNvSpPr>
            <p:nvPr/>
          </p:nvSpPr>
          <p:spPr bwMode="auto">
            <a:xfrm>
              <a:off x="2196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Oval 30"/>
            <p:cNvSpPr>
              <a:spLocks noChangeArrowheads="1"/>
            </p:cNvSpPr>
            <p:nvPr/>
          </p:nvSpPr>
          <p:spPr bwMode="auto">
            <a:xfrm>
              <a:off x="2287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4" name="Line 31"/>
            <p:cNvSpPr>
              <a:spLocks noChangeShapeType="1"/>
            </p:cNvSpPr>
            <p:nvPr/>
          </p:nvSpPr>
          <p:spPr bwMode="auto">
            <a:xfrm>
              <a:off x="2332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32"/>
            <p:cNvSpPr>
              <a:spLocks/>
            </p:cNvSpPr>
            <p:nvPr/>
          </p:nvSpPr>
          <p:spPr bwMode="auto">
            <a:xfrm>
              <a:off x="2377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Oval 33"/>
            <p:cNvSpPr>
              <a:spLocks noChangeArrowheads="1"/>
            </p:cNvSpPr>
            <p:nvPr/>
          </p:nvSpPr>
          <p:spPr bwMode="auto">
            <a:xfrm>
              <a:off x="2468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Line 34"/>
            <p:cNvSpPr>
              <a:spLocks noChangeShapeType="1"/>
            </p:cNvSpPr>
            <p:nvPr/>
          </p:nvSpPr>
          <p:spPr bwMode="auto">
            <a:xfrm>
              <a:off x="2513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35"/>
            <p:cNvSpPr>
              <a:spLocks/>
            </p:cNvSpPr>
            <p:nvPr/>
          </p:nvSpPr>
          <p:spPr bwMode="auto">
            <a:xfrm>
              <a:off x="2558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Oval 36"/>
            <p:cNvSpPr>
              <a:spLocks noChangeArrowheads="1"/>
            </p:cNvSpPr>
            <p:nvPr/>
          </p:nvSpPr>
          <p:spPr bwMode="auto">
            <a:xfrm>
              <a:off x="2649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0" name="Line 37"/>
            <p:cNvSpPr>
              <a:spLocks noChangeShapeType="1"/>
            </p:cNvSpPr>
            <p:nvPr/>
          </p:nvSpPr>
          <p:spPr bwMode="auto">
            <a:xfrm>
              <a:off x="2694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38"/>
            <p:cNvSpPr>
              <a:spLocks/>
            </p:cNvSpPr>
            <p:nvPr/>
          </p:nvSpPr>
          <p:spPr bwMode="auto">
            <a:xfrm>
              <a:off x="2739" y="2523"/>
              <a:ext cx="91" cy="136"/>
            </a:xfrm>
            <a:custGeom>
              <a:avLst/>
              <a:gdLst>
                <a:gd name="T0" fmla="*/ 0 w 46"/>
                <a:gd name="T1" fmla="*/ 0 h 90"/>
                <a:gd name="T2" fmla="*/ 76649945 w 46"/>
                <a:gd name="T3" fmla="*/ 263560 h 90"/>
                <a:gd name="T4" fmla="*/ 0 w 46"/>
                <a:gd name="T5" fmla="*/ 524742 h 90"/>
                <a:gd name="T6" fmla="*/ 0 w 46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90"/>
                <a:gd name="T14" fmla="*/ 46 w 46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90">
                  <a:moveTo>
                    <a:pt x="0" y="0"/>
                  </a:moveTo>
                  <a:lnTo>
                    <a:pt x="46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Oval 39"/>
            <p:cNvSpPr>
              <a:spLocks noChangeArrowheads="1"/>
            </p:cNvSpPr>
            <p:nvPr/>
          </p:nvSpPr>
          <p:spPr bwMode="auto">
            <a:xfrm>
              <a:off x="2830" y="2568"/>
              <a:ext cx="44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3" name="Line 40"/>
            <p:cNvSpPr>
              <a:spLocks noChangeShapeType="1"/>
            </p:cNvSpPr>
            <p:nvPr/>
          </p:nvSpPr>
          <p:spPr bwMode="auto">
            <a:xfrm>
              <a:off x="2875" y="259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Line 41"/>
            <p:cNvSpPr>
              <a:spLocks noChangeShapeType="1"/>
            </p:cNvSpPr>
            <p:nvPr/>
          </p:nvSpPr>
          <p:spPr bwMode="auto">
            <a:xfrm>
              <a:off x="1066" y="2587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Line 42"/>
            <p:cNvSpPr>
              <a:spLocks noChangeShapeType="1"/>
            </p:cNvSpPr>
            <p:nvPr/>
          </p:nvSpPr>
          <p:spPr bwMode="auto">
            <a:xfrm flipH="1">
              <a:off x="997" y="3203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Line 43"/>
            <p:cNvSpPr>
              <a:spLocks noChangeShapeType="1"/>
            </p:cNvSpPr>
            <p:nvPr/>
          </p:nvSpPr>
          <p:spPr bwMode="auto">
            <a:xfrm>
              <a:off x="975" y="3158"/>
              <a:ext cx="4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Line 44"/>
            <p:cNvSpPr>
              <a:spLocks noChangeShapeType="1"/>
            </p:cNvSpPr>
            <p:nvPr/>
          </p:nvSpPr>
          <p:spPr bwMode="auto">
            <a:xfrm>
              <a:off x="975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Line 45"/>
            <p:cNvSpPr>
              <a:spLocks noChangeShapeType="1"/>
            </p:cNvSpPr>
            <p:nvPr/>
          </p:nvSpPr>
          <p:spPr bwMode="auto">
            <a:xfrm>
              <a:off x="975" y="3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Line 46"/>
            <p:cNvSpPr>
              <a:spLocks noChangeShapeType="1"/>
            </p:cNvSpPr>
            <p:nvPr/>
          </p:nvSpPr>
          <p:spPr bwMode="auto">
            <a:xfrm>
              <a:off x="884" y="338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Line 47"/>
            <p:cNvSpPr>
              <a:spLocks noChangeShapeType="1"/>
            </p:cNvSpPr>
            <p:nvPr/>
          </p:nvSpPr>
          <p:spPr bwMode="auto">
            <a:xfrm>
              <a:off x="884" y="343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Line 48"/>
            <p:cNvSpPr>
              <a:spLocks noChangeShapeType="1"/>
            </p:cNvSpPr>
            <p:nvPr/>
          </p:nvSpPr>
          <p:spPr bwMode="auto">
            <a:xfrm>
              <a:off x="975" y="34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Line 49"/>
            <p:cNvSpPr>
              <a:spLocks noChangeShapeType="1"/>
            </p:cNvSpPr>
            <p:nvPr/>
          </p:nvSpPr>
          <p:spPr bwMode="auto">
            <a:xfrm>
              <a:off x="930" y="356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Line 50"/>
            <p:cNvSpPr>
              <a:spLocks noChangeShapeType="1"/>
            </p:cNvSpPr>
            <p:nvPr/>
          </p:nvSpPr>
          <p:spPr bwMode="auto">
            <a:xfrm>
              <a:off x="1429" y="2587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Line 51"/>
            <p:cNvSpPr>
              <a:spLocks noChangeShapeType="1"/>
            </p:cNvSpPr>
            <p:nvPr/>
          </p:nvSpPr>
          <p:spPr bwMode="auto">
            <a:xfrm flipH="1">
              <a:off x="1360" y="3203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Line 52"/>
            <p:cNvSpPr>
              <a:spLocks noChangeShapeType="1"/>
            </p:cNvSpPr>
            <p:nvPr/>
          </p:nvSpPr>
          <p:spPr bwMode="auto">
            <a:xfrm>
              <a:off x="1338" y="3158"/>
              <a:ext cx="4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Line 53"/>
            <p:cNvSpPr>
              <a:spLocks noChangeShapeType="1"/>
            </p:cNvSpPr>
            <p:nvPr/>
          </p:nvSpPr>
          <p:spPr bwMode="auto">
            <a:xfrm>
              <a:off x="1338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Line 54"/>
            <p:cNvSpPr>
              <a:spLocks noChangeShapeType="1"/>
            </p:cNvSpPr>
            <p:nvPr/>
          </p:nvSpPr>
          <p:spPr bwMode="auto">
            <a:xfrm>
              <a:off x="1338" y="3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Line 55"/>
            <p:cNvSpPr>
              <a:spLocks noChangeShapeType="1"/>
            </p:cNvSpPr>
            <p:nvPr/>
          </p:nvSpPr>
          <p:spPr bwMode="auto">
            <a:xfrm>
              <a:off x="1247" y="338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Line 56"/>
            <p:cNvSpPr>
              <a:spLocks noChangeShapeType="1"/>
            </p:cNvSpPr>
            <p:nvPr/>
          </p:nvSpPr>
          <p:spPr bwMode="auto">
            <a:xfrm>
              <a:off x="1247" y="343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Line 57"/>
            <p:cNvSpPr>
              <a:spLocks noChangeShapeType="1"/>
            </p:cNvSpPr>
            <p:nvPr/>
          </p:nvSpPr>
          <p:spPr bwMode="auto">
            <a:xfrm>
              <a:off x="1338" y="34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Line 58"/>
            <p:cNvSpPr>
              <a:spLocks noChangeShapeType="1"/>
            </p:cNvSpPr>
            <p:nvPr/>
          </p:nvSpPr>
          <p:spPr bwMode="auto">
            <a:xfrm>
              <a:off x="1293" y="356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Line 59"/>
            <p:cNvSpPr>
              <a:spLocks noChangeShapeType="1"/>
            </p:cNvSpPr>
            <p:nvPr/>
          </p:nvSpPr>
          <p:spPr bwMode="auto">
            <a:xfrm>
              <a:off x="1792" y="2587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Line 60"/>
            <p:cNvSpPr>
              <a:spLocks noChangeShapeType="1"/>
            </p:cNvSpPr>
            <p:nvPr/>
          </p:nvSpPr>
          <p:spPr bwMode="auto">
            <a:xfrm flipH="1">
              <a:off x="1723" y="3203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Line 61"/>
            <p:cNvSpPr>
              <a:spLocks noChangeShapeType="1"/>
            </p:cNvSpPr>
            <p:nvPr/>
          </p:nvSpPr>
          <p:spPr bwMode="auto">
            <a:xfrm>
              <a:off x="1701" y="3158"/>
              <a:ext cx="4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Line 62"/>
            <p:cNvSpPr>
              <a:spLocks noChangeShapeType="1"/>
            </p:cNvSpPr>
            <p:nvPr/>
          </p:nvSpPr>
          <p:spPr bwMode="auto">
            <a:xfrm>
              <a:off x="1701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Line 63"/>
            <p:cNvSpPr>
              <a:spLocks noChangeShapeType="1"/>
            </p:cNvSpPr>
            <p:nvPr/>
          </p:nvSpPr>
          <p:spPr bwMode="auto">
            <a:xfrm>
              <a:off x="1701" y="3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" name="Line 64"/>
            <p:cNvSpPr>
              <a:spLocks noChangeShapeType="1"/>
            </p:cNvSpPr>
            <p:nvPr/>
          </p:nvSpPr>
          <p:spPr bwMode="auto">
            <a:xfrm>
              <a:off x="1610" y="338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Line 65"/>
            <p:cNvSpPr>
              <a:spLocks noChangeShapeType="1"/>
            </p:cNvSpPr>
            <p:nvPr/>
          </p:nvSpPr>
          <p:spPr bwMode="auto">
            <a:xfrm>
              <a:off x="1610" y="343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Line 66"/>
            <p:cNvSpPr>
              <a:spLocks noChangeShapeType="1"/>
            </p:cNvSpPr>
            <p:nvPr/>
          </p:nvSpPr>
          <p:spPr bwMode="auto">
            <a:xfrm>
              <a:off x="1701" y="34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Line 67"/>
            <p:cNvSpPr>
              <a:spLocks noChangeShapeType="1"/>
            </p:cNvSpPr>
            <p:nvPr/>
          </p:nvSpPr>
          <p:spPr bwMode="auto">
            <a:xfrm>
              <a:off x="1656" y="356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Line 68"/>
            <p:cNvSpPr>
              <a:spLocks noChangeShapeType="1"/>
            </p:cNvSpPr>
            <p:nvPr/>
          </p:nvSpPr>
          <p:spPr bwMode="auto">
            <a:xfrm>
              <a:off x="2155" y="2587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Line 69"/>
            <p:cNvSpPr>
              <a:spLocks noChangeShapeType="1"/>
            </p:cNvSpPr>
            <p:nvPr/>
          </p:nvSpPr>
          <p:spPr bwMode="auto">
            <a:xfrm flipH="1">
              <a:off x="2086" y="3203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3" name="Line 70"/>
            <p:cNvSpPr>
              <a:spLocks noChangeShapeType="1"/>
            </p:cNvSpPr>
            <p:nvPr/>
          </p:nvSpPr>
          <p:spPr bwMode="auto">
            <a:xfrm>
              <a:off x="2064" y="3158"/>
              <a:ext cx="4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Line 71"/>
            <p:cNvSpPr>
              <a:spLocks noChangeShapeType="1"/>
            </p:cNvSpPr>
            <p:nvPr/>
          </p:nvSpPr>
          <p:spPr bwMode="auto">
            <a:xfrm>
              <a:off x="2064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5" name="Line 72"/>
            <p:cNvSpPr>
              <a:spLocks noChangeShapeType="1"/>
            </p:cNvSpPr>
            <p:nvPr/>
          </p:nvSpPr>
          <p:spPr bwMode="auto">
            <a:xfrm>
              <a:off x="2064" y="3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6" name="Line 73"/>
            <p:cNvSpPr>
              <a:spLocks noChangeShapeType="1"/>
            </p:cNvSpPr>
            <p:nvPr/>
          </p:nvSpPr>
          <p:spPr bwMode="auto">
            <a:xfrm>
              <a:off x="1973" y="338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7" name="Line 74"/>
            <p:cNvSpPr>
              <a:spLocks noChangeShapeType="1"/>
            </p:cNvSpPr>
            <p:nvPr/>
          </p:nvSpPr>
          <p:spPr bwMode="auto">
            <a:xfrm>
              <a:off x="1973" y="343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8" name="Line 75"/>
            <p:cNvSpPr>
              <a:spLocks noChangeShapeType="1"/>
            </p:cNvSpPr>
            <p:nvPr/>
          </p:nvSpPr>
          <p:spPr bwMode="auto">
            <a:xfrm>
              <a:off x="2064" y="34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9" name="Line 76"/>
            <p:cNvSpPr>
              <a:spLocks noChangeShapeType="1"/>
            </p:cNvSpPr>
            <p:nvPr/>
          </p:nvSpPr>
          <p:spPr bwMode="auto">
            <a:xfrm>
              <a:off x="2019" y="356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0" name="Line 77"/>
            <p:cNvSpPr>
              <a:spLocks noChangeShapeType="1"/>
            </p:cNvSpPr>
            <p:nvPr/>
          </p:nvSpPr>
          <p:spPr bwMode="auto">
            <a:xfrm>
              <a:off x="2518" y="2587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1" name="Line 78"/>
            <p:cNvSpPr>
              <a:spLocks noChangeShapeType="1"/>
            </p:cNvSpPr>
            <p:nvPr/>
          </p:nvSpPr>
          <p:spPr bwMode="auto">
            <a:xfrm flipH="1">
              <a:off x="2449" y="3203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2" name="Line 79"/>
            <p:cNvSpPr>
              <a:spLocks noChangeShapeType="1"/>
            </p:cNvSpPr>
            <p:nvPr/>
          </p:nvSpPr>
          <p:spPr bwMode="auto">
            <a:xfrm>
              <a:off x="2427" y="3158"/>
              <a:ext cx="4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3" name="Line 80"/>
            <p:cNvSpPr>
              <a:spLocks noChangeShapeType="1"/>
            </p:cNvSpPr>
            <p:nvPr/>
          </p:nvSpPr>
          <p:spPr bwMode="auto">
            <a:xfrm>
              <a:off x="2427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4" name="Line 81"/>
            <p:cNvSpPr>
              <a:spLocks noChangeShapeType="1"/>
            </p:cNvSpPr>
            <p:nvPr/>
          </p:nvSpPr>
          <p:spPr bwMode="auto">
            <a:xfrm>
              <a:off x="2427" y="3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5" name="Line 82"/>
            <p:cNvSpPr>
              <a:spLocks noChangeShapeType="1"/>
            </p:cNvSpPr>
            <p:nvPr/>
          </p:nvSpPr>
          <p:spPr bwMode="auto">
            <a:xfrm>
              <a:off x="2336" y="338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6" name="Line 83"/>
            <p:cNvSpPr>
              <a:spLocks noChangeShapeType="1"/>
            </p:cNvSpPr>
            <p:nvPr/>
          </p:nvSpPr>
          <p:spPr bwMode="auto">
            <a:xfrm>
              <a:off x="2336" y="343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7" name="Line 84"/>
            <p:cNvSpPr>
              <a:spLocks noChangeShapeType="1"/>
            </p:cNvSpPr>
            <p:nvPr/>
          </p:nvSpPr>
          <p:spPr bwMode="auto">
            <a:xfrm>
              <a:off x="2427" y="34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8" name="Line 85"/>
            <p:cNvSpPr>
              <a:spLocks noChangeShapeType="1"/>
            </p:cNvSpPr>
            <p:nvPr/>
          </p:nvSpPr>
          <p:spPr bwMode="auto">
            <a:xfrm>
              <a:off x="2382" y="356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9" name="Line 86"/>
            <p:cNvSpPr>
              <a:spLocks noChangeShapeType="1"/>
            </p:cNvSpPr>
            <p:nvPr/>
          </p:nvSpPr>
          <p:spPr bwMode="auto">
            <a:xfrm>
              <a:off x="2881" y="2587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0" name="Line 87"/>
            <p:cNvSpPr>
              <a:spLocks noChangeShapeType="1"/>
            </p:cNvSpPr>
            <p:nvPr/>
          </p:nvSpPr>
          <p:spPr bwMode="auto">
            <a:xfrm flipH="1">
              <a:off x="2812" y="3203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1" name="Line 88"/>
            <p:cNvSpPr>
              <a:spLocks noChangeShapeType="1"/>
            </p:cNvSpPr>
            <p:nvPr/>
          </p:nvSpPr>
          <p:spPr bwMode="auto">
            <a:xfrm>
              <a:off x="2790" y="3158"/>
              <a:ext cx="4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2" name="Line 89"/>
            <p:cNvSpPr>
              <a:spLocks noChangeShapeType="1"/>
            </p:cNvSpPr>
            <p:nvPr/>
          </p:nvSpPr>
          <p:spPr bwMode="auto">
            <a:xfrm>
              <a:off x="2790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3" name="Line 90"/>
            <p:cNvSpPr>
              <a:spLocks noChangeShapeType="1"/>
            </p:cNvSpPr>
            <p:nvPr/>
          </p:nvSpPr>
          <p:spPr bwMode="auto">
            <a:xfrm>
              <a:off x="2790" y="3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4" name="Line 91"/>
            <p:cNvSpPr>
              <a:spLocks noChangeShapeType="1"/>
            </p:cNvSpPr>
            <p:nvPr/>
          </p:nvSpPr>
          <p:spPr bwMode="auto">
            <a:xfrm>
              <a:off x="2699" y="338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5" name="Line 92"/>
            <p:cNvSpPr>
              <a:spLocks noChangeShapeType="1"/>
            </p:cNvSpPr>
            <p:nvPr/>
          </p:nvSpPr>
          <p:spPr bwMode="auto">
            <a:xfrm>
              <a:off x="2699" y="343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6" name="Line 93"/>
            <p:cNvSpPr>
              <a:spLocks noChangeShapeType="1"/>
            </p:cNvSpPr>
            <p:nvPr/>
          </p:nvSpPr>
          <p:spPr bwMode="auto">
            <a:xfrm>
              <a:off x="2790" y="343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7" name="Line 94"/>
            <p:cNvSpPr>
              <a:spLocks noChangeShapeType="1"/>
            </p:cNvSpPr>
            <p:nvPr/>
          </p:nvSpPr>
          <p:spPr bwMode="auto">
            <a:xfrm>
              <a:off x="2745" y="356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6" name="Line 95"/>
          <p:cNvSpPr>
            <a:spLocks noChangeShapeType="1"/>
          </p:cNvSpPr>
          <p:nvPr/>
        </p:nvSpPr>
        <p:spPr bwMode="auto">
          <a:xfrm>
            <a:off x="5724525" y="14843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96"/>
          <p:cNvSpPr txBox="1">
            <a:spLocks noChangeArrowheads="1"/>
          </p:cNvSpPr>
          <p:nvPr/>
        </p:nvSpPr>
        <p:spPr bwMode="auto">
          <a:xfrm>
            <a:off x="5795963" y="112712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Symbol" charset="0"/>
              </a:rPr>
              <a:t>D</a:t>
            </a:r>
            <a:r>
              <a:rPr lang="en-US" sz="1800"/>
              <a:t>t</a:t>
            </a:r>
          </a:p>
        </p:txBody>
      </p:sp>
      <p:sp>
        <p:nvSpPr>
          <p:cNvPr id="37898" name="Line 97"/>
          <p:cNvSpPr>
            <a:spLocks noChangeShapeType="1"/>
          </p:cNvSpPr>
          <p:nvPr/>
        </p:nvSpPr>
        <p:spPr bwMode="auto">
          <a:xfrm>
            <a:off x="6300788" y="14827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Text Box 98"/>
          <p:cNvSpPr txBox="1">
            <a:spLocks noChangeArrowheads="1"/>
          </p:cNvSpPr>
          <p:nvPr/>
        </p:nvSpPr>
        <p:spPr bwMode="auto">
          <a:xfrm>
            <a:off x="6372225" y="1125538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Symbol" charset="0"/>
              </a:rPr>
              <a:t>D</a:t>
            </a:r>
            <a:r>
              <a:rPr lang="en-US" sz="1800"/>
              <a:t>t</a:t>
            </a:r>
          </a:p>
        </p:txBody>
      </p:sp>
      <p:sp>
        <p:nvSpPr>
          <p:cNvPr id="37900" name="Line 99"/>
          <p:cNvSpPr>
            <a:spLocks noChangeShapeType="1"/>
          </p:cNvSpPr>
          <p:nvPr/>
        </p:nvSpPr>
        <p:spPr bwMode="auto">
          <a:xfrm>
            <a:off x="6877050" y="14811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Text Box 100"/>
          <p:cNvSpPr txBox="1">
            <a:spLocks noChangeArrowheads="1"/>
          </p:cNvSpPr>
          <p:nvPr/>
        </p:nvSpPr>
        <p:spPr bwMode="auto">
          <a:xfrm>
            <a:off x="6948488" y="1123950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Symbol" charset="0"/>
              </a:rPr>
              <a:t>D</a:t>
            </a:r>
            <a:r>
              <a:rPr lang="en-US" sz="1800"/>
              <a:t>t</a:t>
            </a:r>
          </a:p>
        </p:txBody>
      </p:sp>
      <p:sp>
        <p:nvSpPr>
          <p:cNvPr id="37902" name="Line 101"/>
          <p:cNvSpPr>
            <a:spLocks noChangeShapeType="1"/>
          </p:cNvSpPr>
          <p:nvPr/>
        </p:nvSpPr>
        <p:spPr bwMode="auto">
          <a:xfrm>
            <a:off x="7453313" y="14795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Text Box 102"/>
          <p:cNvSpPr txBox="1">
            <a:spLocks noChangeArrowheads="1"/>
          </p:cNvSpPr>
          <p:nvPr/>
        </p:nvSpPr>
        <p:spPr bwMode="auto">
          <a:xfrm>
            <a:off x="7524750" y="1122363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Symbol" charset="0"/>
              </a:rPr>
              <a:t>D</a:t>
            </a:r>
            <a:r>
              <a:rPr lang="en-US" sz="1800"/>
              <a:t>t</a:t>
            </a:r>
          </a:p>
        </p:txBody>
      </p:sp>
      <p:sp>
        <p:nvSpPr>
          <p:cNvPr id="37904" name="Line 103"/>
          <p:cNvSpPr>
            <a:spLocks noChangeShapeType="1"/>
          </p:cNvSpPr>
          <p:nvPr/>
        </p:nvSpPr>
        <p:spPr bwMode="auto">
          <a:xfrm>
            <a:off x="8029575" y="14779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Text Box 104"/>
          <p:cNvSpPr txBox="1">
            <a:spLocks noChangeArrowheads="1"/>
          </p:cNvSpPr>
          <p:nvPr/>
        </p:nvSpPr>
        <p:spPr bwMode="auto">
          <a:xfrm>
            <a:off x="8101013" y="112077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Symbol" charset="0"/>
              </a:rPr>
              <a:t>D</a:t>
            </a:r>
            <a:r>
              <a:rPr lang="en-US" sz="1800"/>
              <a:t>t</a:t>
            </a:r>
          </a:p>
        </p:txBody>
      </p:sp>
      <p:sp>
        <p:nvSpPr>
          <p:cNvPr id="37906" name="Line 106"/>
          <p:cNvSpPr>
            <a:spLocks noChangeShapeType="1"/>
          </p:cNvSpPr>
          <p:nvPr/>
        </p:nvSpPr>
        <p:spPr bwMode="auto">
          <a:xfrm>
            <a:off x="5580063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107"/>
          <p:cNvSpPr>
            <a:spLocks noChangeShapeType="1"/>
          </p:cNvSpPr>
          <p:nvPr/>
        </p:nvSpPr>
        <p:spPr bwMode="auto">
          <a:xfrm>
            <a:off x="6156325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108"/>
          <p:cNvSpPr>
            <a:spLocks noChangeShapeType="1"/>
          </p:cNvSpPr>
          <p:nvPr/>
        </p:nvSpPr>
        <p:spPr bwMode="auto">
          <a:xfrm>
            <a:off x="6732588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109"/>
          <p:cNvSpPr>
            <a:spLocks noChangeShapeType="1"/>
          </p:cNvSpPr>
          <p:nvPr/>
        </p:nvSpPr>
        <p:spPr bwMode="auto">
          <a:xfrm>
            <a:off x="7308850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110"/>
          <p:cNvSpPr>
            <a:spLocks noChangeShapeType="1"/>
          </p:cNvSpPr>
          <p:nvPr/>
        </p:nvSpPr>
        <p:spPr bwMode="auto">
          <a:xfrm>
            <a:off x="7885113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111"/>
          <p:cNvSpPr>
            <a:spLocks noChangeShapeType="1"/>
          </p:cNvSpPr>
          <p:nvPr/>
        </p:nvSpPr>
        <p:spPr bwMode="auto">
          <a:xfrm>
            <a:off x="8461375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Freeform 112"/>
          <p:cNvSpPr>
            <a:spLocks/>
          </p:cNvSpPr>
          <p:nvPr/>
        </p:nvSpPr>
        <p:spPr bwMode="auto">
          <a:xfrm>
            <a:off x="5364163" y="2924175"/>
            <a:ext cx="3240087" cy="1368425"/>
          </a:xfrm>
          <a:custGeom>
            <a:avLst/>
            <a:gdLst>
              <a:gd name="T0" fmla="*/ 0 w 2041"/>
              <a:gd name="T1" fmla="*/ 2147483647 h 862"/>
              <a:gd name="T2" fmla="*/ 2147483647 w 2041"/>
              <a:gd name="T3" fmla="*/ 2147483647 h 862"/>
              <a:gd name="T4" fmla="*/ 2147483647 w 2041"/>
              <a:gd name="T5" fmla="*/ 2147483647 h 862"/>
              <a:gd name="T6" fmla="*/ 2147483647 w 2041"/>
              <a:gd name="T7" fmla="*/ 2147483647 h 862"/>
              <a:gd name="T8" fmla="*/ 2147483647 w 2041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862"/>
              <a:gd name="T17" fmla="*/ 2041 w 2041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862">
                <a:moveTo>
                  <a:pt x="0" y="862"/>
                </a:moveTo>
                <a:cubicBezTo>
                  <a:pt x="113" y="839"/>
                  <a:pt x="468" y="824"/>
                  <a:pt x="680" y="726"/>
                </a:cubicBezTo>
                <a:cubicBezTo>
                  <a:pt x="892" y="628"/>
                  <a:pt x="1104" y="386"/>
                  <a:pt x="1270" y="273"/>
                </a:cubicBezTo>
                <a:cubicBezTo>
                  <a:pt x="1436" y="160"/>
                  <a:pt x="1550" y="91"/>
                  <a:pt x="1678" y="46"/>
                </a:cubicBezTo>
                <a:cubicBezTo>
                  <a:pt x="1806" y="1"/>
                  <a:pt x="1966" y="10"/>
                  <a:pt x="2041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113"/>
          <p:cNvSpPr>
            <a:spLocks noChangeShapeType="1"/>
          </p:cNvSpPr>
          <p:nvPr/>
        </p:nvSpPr>
        <p:spPr bwMode="auto">
          <a:xfrm>
            <a:off x="5651500" y="2781300"/>
            <a:ext cx="0" cy="172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114"/>
          <p:cNvSpPr>
            <a:spLocks noChangeShapeType="1"/>
          </p:cNvSpPr>
          <p:nvPr/>
        </p:nvSpPr>
        <p:spPr bwMode="auto">
          <a:xfrm>
            <a:off x="6372225" y="2781300"/>
            <a:ext cx="0" cy="172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115"/>
          <p:cNvSpPr>
            <a:spLocks noChangeShapeType="1"/>
          </p:cNvSpPr>
          <p:nvPr/>
        </p:nvSpPr>
        <p:spPr bwMode="auto">
          <a:xfrm>
            <a:off x="7092950" y="2781300"/>
            <a:ext cx="0" cy="172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116"/>
          <p:cNvSpPr>
            <a:spLocks noChangeShapeType="1"/>
          </p:cNvSpPr>
          <p:nvPr/>
        </p:nvSpPr>
        <p:spPr bwMode="auto">
          <a:xfrm>
            <a:off x="7596188" y="2781300"/>
            <a:ext cx="0" cy="172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117"/>
          <p:cNvSpPr>
            <a:spLocks noChangeShapeType="1"/>
          </p:cNvSpPr>
          <p:nvPr/>
        </p:nvSpPr>
        <p:spPr bwMode="auto">
          <a:xfrm>
            <a:off x="7956550" y="2781300"/>
            <a:ext cx="0" cy="172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118"/>
          <p:cNvSpPr>
            <a:spLocks noChangeShapeType="1"/>
          </p:cNvSpPr>
          <p:nvPr/>
        </p:nvSpPr>
        <p:spPr bwMode="auto">
          <a:xfrm>
            <a:off x="8532813" y="2781300"/>
            <a:ext cx="0" cy="172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Oval 119"/>
          <p:cNvSpPr>
            <a:spLocks noChangeArrowheads="1"/>
          </p:cNvSpPr>
          <p:nvPr/>
        </p:nvSpPr>
        <p:spPr bwMode="auto">
          <a:xfrm>
            <a:off x="5541963" y="42275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Oval 120"/>
          <p:cNvSpPr>
            <a:spLocks noChangeArrowheads="1"/>
          </p:cNvSpPr>
          <p:nvPr/>
        </p:nvSpPr>
        <p:spPr bwMode="auto">
          <a:xfrm>
            <a:off x="6116638" y="4135438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1" name="Oval 121"/>
          <p:cNvSpPr>
            <a:spLocks noChangeArrowheads="1"/>
          </p:cNvSpPr>
          <p:nvPr/>
        </p:nvSpPr>
        <p:spPr bwMode="auto">
          <a:xfrm>
            <a:off x="6696075" y="38608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Oval 122"/>
          <p:cNvSpPr>
            <a:spLocks noChangeArrowheads="1"/>
          </p:cNvSpPr>
          <p:nvPr/>
        </p:nvSpPr>
        <p:spPr bwMode="auto">
          <a:xfrm>
            <a:off x="7275513" y="337026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Oval 123"/>
          <p:cNvSpPr>
            <a:spLocks noChangeArrowheads="1"/>
          </p:cNvSpPr>
          <p:nvPr/>
        </p:nvSpPr>
        <p:spPr bwMode="auto">
          <a:xfrm>
            <a:off x="7845425" y="30226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Oval 124"/>
          <p:cNvSpPr>
            <a:spLocks noChangeArrowheads="1"/>
          </p:cNvSpPr>
          <p:nvPr/>
        </p:nvSpPr>
        <p:spPr bwMode="auto">
          <a:xfrm>
            <a:off x="8420100" y="28987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Oval 125"/>
          <p:cNvSpPr>
            <a:spLocks noChangeArrowheads="1"/>
          </p:cNvSpPr>
          <p:nvPr/>
        </p:nvSpPr>
        <p:spPr bwMode="auto">
          <a:xfrm>
            <a:off x="5610225" y="42259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Oval 126"/>
          <p:cNvSpPr>
            <a:spLocks noChangeArrowheads="1"/>
          </p:cNvSpPr>
          <p:nvPr/>
        </p:nvSpPr>
        <p:spPr bwMode="auto">
          <a:xfrm>
            <a:off x="6330950" y="413385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Oval 127"/>
          <p:cNvSpPr>
            <a:spLocks noChangeArrowheads="1"/>
          </p:cNvSpPr>
          <p:nvPr/>
        </p:nvSpPr>
        <p:spPr bwMode="auto">
          <a:xfrm>
            <a:off x="7051675" y="3859213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Oval 128"/>
          <p:cNvSpPr>
            <a:spLocks noChangeArrowheads="1"/>
          </p:cNvSpPr>
          <p:nvPr/>
        </p:nvSpPr>
        <p:spPr bwMode="auto">
          <a:xfrm>
            <a:off x="7558088" y="3367088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Oval 129"/>
          <p:cNvSpPr>
            <a:spLocks noChangeArrowheads="1"/>
          </p:cNvSpPr>
          <p:nvPr/>
        </p:nvSpPr>
        <p:spPr bwMode="auto">
          <a:xfrm>
            <a:off x="7920038" y="3024188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0" name="Oval 130"/>
          <p:cNvSpPr>
            <a:spLocks noChangeArrowheads="1"/>
          </p:cNvSpPr>
          <p:nvPr/>
        </p:nvSpPr>
        <p:spPr bwMode="auto">
          <a:xfrm>
            <a:off x="8489950" y="289877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Freeform 131"/>
          <p:cNvSpPr>
            <a:spLocks/>
          </p:cNvSpPr>
          <p:nvPr/>
        </p:nvSpPr>
        <p:spPr bwMode="auto">
          <a:xfrm>
            <a:off x="5292725" y="2936875"/>
            <a:ext cx="3232150" cy="1360488"/>
          </a:xfrm>
          <a:custGeom>
            <a:avLst/>
            <a:gdLst>
              <a:gd name="T0" fmla="*/ 0 w 2036"/>
              <a:gd name="T1" fmla="*/ 2147483647 h 857"/>
              <a:gd name="T2" fmla="*/ 2147483647 w 2036"/>
              <a:gd name="T3" fmla="*/ 2147483647 h 857"/>
              <a:gd name="T4" fmla="*/ 2147483647 w 2036"/>
              <a:gd name="T5" fmla="*/ 2147483647 h 857"/>
              <a:gd name="T6" fmla="*/ 2147483647 w 2036"/>
              <a:gd name="T7" fmla="*/ 2147483647 h 857"/>
              <a:gd name="T8" fmla="*/ 2147483647 w 2036"/>
              <a:gd name="T9" fmla="*/ 2147483647 h 857"/>
              <a:gd name="T10" fmla="*/ 2147483647 w 2036"/>
              <a:gd name="T11" fmla="*/ 0 h 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36"/>
              <a:gd name="T19" fmla="*/ 0 h 857"/>
              <a:gd name="T20" fmla="*/ 2036 w 2036"/>
              <a:gd name="T21" fmla="*/ 857 h 8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36" h="857">
                <a:moveTo>
                  <a:pt x="0" y="857"/>
                </a:moveTo>
                <a:cubicBezTo>
                  <a:pt x="113" y="844"/>
                  <a:pt x="459" y="841"/>
                  <a:pt x="679" y="778"/>
                </a:cubicBezTo>
                <a:cubicBezTo>
                  <a:pt x="899" y="715"/>
                  <a:pt x="966" y="716"/>
                  <a:pt x="1132" y="603"/>
                </a:cubicBezTo>
                <a:cubicBezTo>
                  <a:pt x="1260" y="521"/>
                  <a:pt x="1359" y="381"/>
                  <a:pt x="1450" y="294"/>
                </a:cubicBezTo>
                <a:cubicBezTo>
                  <a:pt x="1541" y="207"/>
                  <a:pt x="1578" y="127"/>
                  <a:pt x="1676" y="78"/>
                </a:cubicBezTo>
                <a:cubicBezTo>
                  <a:pt x="1804" y="33"/>
                  <a:pt x="1961" y="16"/>
                  <a:pt x="203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2" name="Line 133"/>
          <p:cNvSpPr>
            <a:spLocks noChangeShapeType="1"/>
          </p:cNvSpPr>
          <p:nvPr/>
        </p:nvSpPr>
        <p:spPr bwMode="auto">
          <a:xfrm>
            <a:off x="6732588" y="3900488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3" name="Line 134"/>
          <p:cNvSpPr>
            <a:spLocks noChangeShapeType="1"/>
          </p:cNvSpPr>
          <p:nvPr/>
        </p:nvSpPr>
        <p:spPr bwMode="auto">
          <a:xfrm>
            <a:off x="6153150" y="4171950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4" name="Line 135"/>
          <p:cNvSpPr>
            <a:spLocks noChangeShapeType="1"/>
          </p:cNvSpPr>
          <p:nvPr/>
        </p:nvSpPr>
        <p:spPr bwMode="auto">
          <a:xfrm>
            <a:off x="7310438" y="34083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5" name="Line 136"/>
          <p:cNvSpPr>
            <a:spLocks noChangeShapeType="1"/>
          </p:cNvSpPr>
          <p:nvPr/>
        </p:nvSpPr>
        <p:spPr bwMode="auto">
          <a:xfrm>
            <a:off x="7881938" y="30575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37" name="Freeform 1"/>
          <p:cNvSpPr>
            <a:spLocks/>
          </p:cNvSpPr>
          <p:nvPr/>
        </p:nvSpPr>
        <p:spPr bwMode="auto">
          <a:xfrm>
            <a:off x="114300" y="2019300"/>
            <a:ext cx="476250" cy="2698750"/>
          </a:xfrm>
          <a:custGeom>
            <a:avLst/>
            <a:gdLst>
              <a:gd name="T0" fmla="*/ 436249 w 476748"/>
              <a:gd name="T1" fmla="*/ 0 h 2698750"/>
              <a:gd name="T2" fmla="*/ 479 w 476748"/>
              <a:gd name="T3" fmla="*/ 1123950 h 2698750"/>
              <a:gd name="T4" fmla="*/ 467376 w 476748"/>
              <a:gd name="T5" fmla="*/ 2698750 h 26987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748" h="2698750">
                <a:moveTo>
                  <a:pt x="444998" y="0"/>
                </a:moveTo>
                <a:cubicBezTo>
                  <a:pt x="24840" y="122767"/>
                  <a:pt x="-4794" y="674158"/>
                  <a:pt x="498" y="1123950"/>
                </a:cubicBezTo>
                <a:cubicBezTo>
                  <a:pt x="5790" y="1573742"/>
                  <a:pt x="236506" y="2292350"/>
                  <a:pt x="476748" y="26987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4-10-23 at 16.35.39 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81127"/>
            <a:ext cx="3816424" cy="2018763"/>
          </a:xfrm>
          <a:prstGeom prst="rect">
            <a:avLst/>
          </a:prstGeom>
        </p:spPr>
      </p:pic>
      <p:pic>
        <p:nvPicPr>
          <p:cNvPr id="3" name="Picture 2" descr="Screen Shot 2014-10-23 at 16.35.52 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581128"/>
            <a:ext cx="4004504" cy="1944216"/>
          </a:xfrm>
          <a:prstGeom prst="rect">
            <a:avLst/>
          </a:prstGeom>
        </p:spPr>
      </p:pic>
      <p:cxnSp>
        <p:nvCxnSpPr>
          <p:cNvPr id="37890" name="Straight Arrow Connector 3"/>
          <p:cNvCxnSpPr>
            <a:cxnSpLocks noChangeShapeType="1"/>
          </p:cNvCxnSpPr>
          <p:nvPr/>
        </p:nvCxnSpPr>
        <p:spPr bwMode="auto">
          <a:xfrm>
            <a:off x="3491880" y="4293096"/>
            <a:ext cx="792088" cy="122413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5" descr="Screen Shot 2013-07-10 at 15.02.01 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" r="755"/>
          <a:stretch>
            <a:fillRect/>
          </a:stretch>
        </p:blipFill>
        <p:spPr>
          <a:xfrm>
            <a:off x="1476375" y="2133600"/>
            <a:ext cx="6454775" cy="4275138"/>
          </a:xfrm>
        </p:spPr>
      </p:pic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First Switched Capacitor Arrays</a:t>
            </a:r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43013" name="Picture 6" descr="Screen Shot 2013-07-10 at 15.03.05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3138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6659563" y="765175"/>
            <a:ext cx="235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IEEE Transactions on Nuclear Science,</a:t>
            </a:r>
          </a:p>
          <a:p>
            <a:r>
              <a:rPr lang="en-US" sz="1000"/>
              <a:t>Vol. 35, No. 1, Feb. 1988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807005"/>
            <a:ext cx="2448272" cy="6771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/>
              <a:t>50 MSPS in </a:t>
            </a:r>
            <a:br>
              <a:rPr lang="en-US" sz="1800" dirty="0"/>
            </a:br>
            <a:r>
              <a:rPr lang="en-US" sz="1800" dirty="0"/>
              <a:t>3.5 </a:t>
            </a:r>
            <a:r>
              <a:rPr lang="en-US" sz="2000" dirty="0">
                <a:latin typeface="Symbol" charset="2"/>
                <a:cs typeface="Symbol" charset="2"/>
              </a:rPr>
              <a:t>m</a:t>
            </a:r>
            <a:r>
              <a:rPr lang="en-US" sz="1800" dirty="0"/>
              <a:t>m CMOS process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4403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232601" name="Rectangle 153"/>
          <p:cNvSpPr>
            <a:spLocks noChangeArrowheads="1"/>
          </p:cNvSpPr>
          <p:nvPr/>
        </p:nvSpPr>
        <p:spPr bwMode="auto">
          <a:xfrm>
            <a:off x="107950" y="5157788"/>
            <a:ext cx="8640763" cy="1366837"/>
          </a:xfrm>
          <a:prstGeom prst="rect">
            <a:avLst/>
          </a:prstGeom>
          <a:solidFill>
            <a:srgbClr val="DFEFFF"/>
          </a:solidFill>
          <a:ln w="9525">
            <a:solidFill>
              <a:srgbClr val="9999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200">
                <a:latin typeface="Tahoma" charset="0"/>
                <a:ea typeface="ヒラギノ角ゴ Pro W3" charset="0"/>
                <a:cs typeface="ヒラギノ角ゴ Pro W3" charset="0"/>
              </a:rPr>
              <a:t>Switched Capacitor Arrays for Particle Physics</a:t>
            </a:r>
          </a:p>
        </p:txBody>
      </p:sp>
      <p:sp>
        <p:nvSpPr>
          <p:cNvPr id="232555" name="Rectangle 107"/>
          <p:cNvSpPr>
            <a:spLocks noChangeArrowheads="1"/>
          </p:cNvSpPr>
          <p:nvPr/>
        </p:nvSpPr>
        <p:spPr bwMode="auto">
          <a:xfrm>
            <a:off x="6372225" y="2636838"/>
            <a:ext cx="2374900" cy="2232025"/>
          </a:xfrm>
          <a:prstGeom prst="rect">
            <a:avLst/>
          </a:prstGeom>
          <a:solidFill>
            <a:srgbClr val="DFEFFF"/>
          </a:solidFill>
          <a:ln w="9525">
            <a:solidFill>
              <a:srgbClr val="9999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2556" name="Rectangle 108"/>
          <p:cNvSpPr>
            <a:spLocks noChangeArrowheads="1"/>
          </p:cNvSpPr>
          <p:nvPr/>
        </p:nvSpPr>
        <p:spPr bwMode="auto">
          <a:xfrm>
            <a:off x="3563938" y="2636838"/>
            <a:ext cx="2374900" cy="2232025"/>
          </a:xfrm>
          <a:prstGeom prst="rect">
            <a:avLst/>
          </a:prstGeom>
          <a:solidFill>
            <a:srgbClr val="DFEFFF"/>
          </a:solidFill>
          <a:ln w="9525">
            <a:solidFill>
              <a:srgbClr val="9999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2557" name="Rectangle 109"/>
          <p:cNvSpPr>
            <a:spLocks noChangeArrowheads="1"/>
          </p:cNvSpPr>
          <p:nvPr/>
        </p:nvSpPr>
        <p:spPr bwMode="auto">
          <a:xfrm>
            <a:off x="107950" y="2636838"/>
            <a:ext cx="3024188" cy="2232025"/>
          </a:xfrm>
          <a:prstGeom prst="rect">
            <a:avLst/>
          </a:prstGeom>
          <a:solidFill>
            <a:srgbClr val="DFEFFF"/>
          </a:solidFill>
          <a:ln w="9525">
            <a:solidFill>
              <a:srgbClr val="9999F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44040" name="Picture 110" descr="straw2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021013"/>
            <a:ext cx="6175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111"/>
          <p:cNvSpPr txBox="1">
            <a:spLocks noChangeArrowheads="1"/>
          </p:cNvSpPr>
          <p:nvPr/>
        </p:nvSpPr>
        <p:spPr bwMode="auto">
          <a:xfrm>
            <a:off x="215900" y="2692400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STRAW3</a:t>
            </a:r>
          </a:p>
        </p:txBody>
      </p:sp>
      <p:pic>
        <p:nvPicPr>
          <p:cNvPr id="44042" name="Picture 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0" y="2997200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4043" name="Text Box 113"/>
          <p:cNvSpPr txBox="1">
            <a:spLocks noChangeArrowheads="1"/>
          </p:cNvSpPr>
          <p:nvPr/>
        </p:nvSpPr>
        <p:spPr bwMode="auto">
          <a:xfrm>
            <a:off x="2339975" y="26924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TARGET</a:t>
            </a:r>
          </a:p>
        </p:txBody>
      </p:sp>
      <p:pic>
        <p:nvPicPr>
          <p:cNvPr id="44044" name="Picture 114" descr="LAB3_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006725"/>
            <a:ext cx="719137" cy="622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5" name="Text Box 115"/>
          <p:cNvSpPr txBox="1">
            <a:spLocks noChangeArrowheads="1"/>
          </p:cNvSpPr>
          <p:nvPr/>
        </p:nvSpPr>
        <p:spPr bwMode="auto">
          <a:xfrm>
            <a:off x="1112838" y="2684463"/>
            <a:ext cx="1160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LABRADOR3</a:t>
            </a:r>
          </a:p>
        </p:txBody>
      </p:sp>
      <p:pic>
        <p:nvPicPr>
          <p:cNvPr id="44046" name="Picture 117" descr="AFTER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963" y="2997200"/>
            <a:ext cx="647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Text Box 118"/>
          <p:cNvSpPr txBox="1">
            <a:spLocks noChangeArrowheads="1"/>
          </p:cNvSpPr>
          <p:nvPr/>
        </p:nvSpPr>
        <p:spPr bwMode="auto">
          <a:xfrm>
            <a:off x="3563938" y="2692400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AFTER</a:t>
            </a:r>
          </a:p>
        </p:txBody>
      </p:sp>
      <p:sp>
        <p:nvSpPr>
          <p:cNvPr id="44048" name="Text Box 120"/>
          <p:cNvSpPr txBox="1">
            <a:spLocks noChangeArrowheads="1"/>
          </p:cNvSpPr>
          <p:nvPr/>
        </p:nvSpPr>
        <p:spPr bwMode="auto">
          <a:xfrm>
            <a:off x="4943475" y="2692400"/>
            <a:ext cx="92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NECTAR0</a:t>
            </a:r>
          </a:p>
        </p:txBody>
      </p:sp>
      <p:pic>
        <p:nvPicPr>
          <p:cNvPr id="44049" name="Picture 1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141663"/>
            <a:ext cx="4429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Text Box 122"/>
          <p:cNvSpPr txBox="1">
            <a:spLocks noChangeArrowheads="1"/>
          </p:cNvSpPr>
          <p:nvPr/>
        </p:nvSpPr>
        <p:spPr bwMode="auto">
          <a:xfrm>
            <a:off x="4356100" y="2692400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SAM</a:t>
            </a:r>
          </a:p>
        </p:txBody>
      </p:sp>
      <p:sp>
        <p:nvSpPr>
          <p:cNvPr id="27667" name="Text Box 123"/>
          <p:cNvSpPr txBox="1">
            <a:spLocks noChangeArrowheads="1"/>
          </p:cNvSpPr>
          <p:nvPr/>
        </p:nvSpPr>
        <p:spPr bwMode="auto">
          <a:xfrm>
            <a:off x="4959350" y="1916113"/>
            <a:ext cx="987425" cy="64611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200" smtClean="0"/>
              <a:t>E. Delagnes</a:t>
            </a:r>
          </a:p>
          <a:p>
            <a:pPr>
              <a:defRPr/>
            </a:pPr>
            <a:r>
              <a:rPr lang="en-US" sz="1200" smtClean="0"/>
              <a:t>D. Breton</a:t>
            </a:r>
          </a:p>
          <a:p>
            <a:pPr>
              <a:defRPr/>
            </a:pPr>
            <a:r>
              <a:rPr lang="en-US" sz="1200" smtClean="0"/>
              <a:t>CEA Saclay</a:t>
            </a:r>
          </a:p>
        </p:txBody>
      </p:sp>
      <p:pic>
        <p:nvPicPr>
          <p:cNvPr id="44052" name="Picture 12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659438"/>
            <a:ext cx="847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1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5659438"/>
            <a:ext cx="6477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1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5640388"/>
            <a:ext cx="6318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5" name="Picture 12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640388"/>
            <a:ext cx="7032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Text Box 128"/>
          <p:cNvSpPr txBox="1">
            <a:spLocks noChangeArrowheads="1"/>
          </p:cNvSpPr>
          <p:nvPr/>
        </p:nvSpPr>
        <p:spPr bwMode="auto">
          <a:xfrm>
            <a:off x="433388" y="529907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DRS1</a:t>
            </a:r>
          </a:p>
        </p:txBody>
      </p:sp>
      <p:sp>
        <p:nvSpPr>
          <p:cNvPr id="44057" name="Text Box 129"/>
          <p:cNvSpPr txBox="1">
            <a:spLocks noChangeArrowheads="1"/>
          </p:cNvSpPr>
          <p:nvPr/>
        </p:nvSpPr>
        <p:spPr bwMode="auto">
          <a:xfrm>
            <a:off x="1331913" y="529907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DRS2</a:t>
            </a:r>
          </a:p>
        </p:txBody>
      </p:sp>
      <p:sp>
        <p:nvSpPr>
          <p:cNvPr id="44058" name="Text Box 130"/>
          <p:cNvSpPr txBox="1">
            <a:spLocks noChangeArrowheads="1"/>
          </p:cNvSpPr>
          <p:nvPr/>
        </p:nvSpPr>
        <p:spPr bwMode="auto">
          <a:xfrm>
            <a:off x="2232025" y="5283200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DRS3</a:t>
            </a:r>
          </a:p>
        </p:txBody>
      </p:sp>
      <p:sp>
        <p:nvSpPr>
          <p:cNvPr id="44059" name="Text Box 131"/>
          <p:cNvSpPr txBox="1">
            <a:spLocks noChangeArrowheads="1"/>
          </p:cNvSpPr>
          <p:nvPr/>
        </p:nvSpPr>
        <p:spPr bwMode="auto">
          <a:xfrm>
            <a:off x="3130550" y="5283200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DRS4</a:t>
            </a:r>
          </a:p>
        </p:txBody>
      </p:sp>
      <p:pic>
        <p:nvPicPr>
          <p:cNvPr id="44060" name="Picture 136" descr="DSC00013-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7" name="Text Box 116"/>
          <p:cNvSpPr txBox="1">
            <a:spLocks noChangeArrowheads="1"/>
          </p:cNvSpPr>
          <p:nvPr/>
        </p:nvSpPr>
        <p:spPr bwMode="auto">
          <a:xfrm>
            <a:off x="900113" y="2146300"/>
            <a:ext cx="1943100" cy="2762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200" smtClean="0"/>
              <a:t>G. Varner, Univ. of Hawaii</a:t>
            </a:r>
          </a:p>
        </p:txBody>
      </p:sp>
      <p:sp>
        <p:nvSpPr>
          <p:cNvPr id="44062" name="Text Box 139"/>
          <p:cNvSpPr txBox="1">
            <a:spLocks noChangeArrowheads="1"/>
          </p:cNvSpPr>
          <p:nvPr/>
        </p:nvSpPr>
        <p:spPr bwMode="auto">
          <a:xfrm>
            <a:off x="323850" y="3790950"/>
            <a:ext cx="2544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Tx/>
              <a:buChar char="•"/>
            </a:pPr>
            <a:r>
              <a:rPr lang="en-US" sz="1200"/>
              <a:t>0.25 </a:t>
            </a:r>
            <a:r>
              <a:rPr lang="en-US" sz="1200">
                <a:latin typeface="Symbol" charset="0"/>
                <a:cs typeface="Symbol" charset="0"/>
              </a:rPr>
              <a:t>m</a:t>
            </a:r>
            <a:r>
              <a:rPr lang="en-US" sz="1200"/>
              <a:t>m TSMC</a:t>
            </a:r>
          </a:p>
          <a:p>
            <a:pPr>
              <a:buFontTx/>
              <a:buChar char="•"/>
            </a:pPr>
            <a:r>
              <a:rPr lang="en-US" sz="1200"/>
              <a:t>Many chips for different projects</a:t>
            </a:r>
            <a:br>
              <a:rPr lang="en-US" sz="1200"/>
            </a:br>
            <a:r>
              <a:rPr lang="en-US" sz="1200"/>
              <a:t>(Belle, Anita, IceCube …)</a:t>
            </a:r>
          </a:p>
        </p:txBody>
      </p:sp>
      <p:pic>
        <p:nvPicPr>
          <p:cNvPr id="44063" name="Picture 1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723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4" name="Picture 146" descr="bvgqsyoku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182086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14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1268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6" name="Text Box 148"/>
          <p:cNvSpPr txBox="1">
            <a:spLocks noChangeArrowheads="1"/>
          </p:cNvSpPr>
          <p:nvPr/>
        </p:nvSpPr>
        <p:spPr bwMode="auto">
          <a:xfrm>
            <a:off x="3708400" y="3716338"/>
            <a:ext cx="216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Tx/>
              <a:buChar char="•"/>
            </a:pPr>
            <a:r>
              <a:rPr lang="en-US" sz="1200"/>
              <a:t>0.35 </a:t>
            </a:r>
            <a:r>
              <a:rPr lang="en-US" sz="1200">
                <a:latin typeface="Symbol" charset="0"/>
                <a:cs typeface="Symbol" charset="0"/>
              </a:rPr>
              <a:t>m</a:t>
            </a:r>
            <a:r>
              <a:rPr lang="en-US" sz="1200"/>
              <a:t>m AMS</a:t>
            </a:r>
          </a:p>
          <a:p>
            <a:pPr>
              <a:buFontTx/>
              <a:buChar char="•"/>
            </a:pPr>
            <a:r>
              <a:rPr lang="en-US" sz="1200"/>
              <a:t>T2K TPC, Antares, Hess2, CTA</a:t>
            </a:r>
          </a:p>
        </p:txBody>
      </p:sp>
      <p:sp>
        <p:nvSpPr>
          <p:cNvPr id="27683" name="Text Box 149"/>
          <p:cNvSpPr txBox="1">
            <a:spLocks noChangeArrowheads="1"/>
          </p:cNvSpPr>
          <p:nvPr/>
        </p:nvSpPr>
        <p:spPr bwMode="auto">
          <a:xfrm>
            <a:off x="6429375" y="2112963"/>
            <a:ext cx="2170113" cy="2762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200" smtClean="0"/>
              <a:t>H. Frisch et al., Univ. Chicago</a:t>
            </a:r>
          </a:p>
        </p:txBody>
      </p:sp>
      <p:pic>
        <p:nvPicPr>
          <p:cNvPr id="44068" name="Picture 15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781300"/>
            <a:ext cx="492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9" name="Text Box 151"/>
          <p:cNvSpPr txBox="1">
            <a:spLocks noChangeArrowheads="1"/>
          </p:cNvSpPr>
          <p:nvPr/>
        </p:nvSpPr>
        <p:spPr bwMode="auto">
          <a:xfrm>
            <a:off x="7243763" y="2836863"/>
            <a:ext cx="1373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PSEC1 - PSEC4</a:t>
            </a:r>
          </a:p>
        </p:txBody>
      </p:sp>
      <p:sp>
        <p:nvSpPr>
          <p:cNvPr id="44070" name="Text Box 152"/>
          <p:cNvSpPr txBox="1">
            <a:spLocks noChangeArrowheads="1"/>
          </p:cNvSpPr>
          <p:nvPr/>
        </p:nvSpPr>
        <p:spPr bwMode="auto">
          <a:xfrm>
            <a:off x="6516688" y="3357563"/>
            <a:ext cx="2160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Tx/>
              <a:buChar char="•"/>
            </a:pPr>
            <a:r>
              <a:rPr lang="en-US" sz="1200"/>
              <a:t>0.13 </a:t>
            </a:r>
            <a:r>
              <a:rPr lang="en-US" sz="1200">
                <a:latin typeface="Symbol" charset="0"/>
                <a:cs typeface="Symbol" charset="0"/>
              </a:rPr>
              <a:t>m</a:t>
            </a:r>
            <a:r>
              <a:rPr lang="en-US" sz="1200"/>
              <a:t>m IBM</a:t>
            </a:r>
          </a:p>
          <a:p>
            <a:pPr>
              <a:buFontTx/>
              <a:buChar char="•"/>
            </a:pPr>
            <a:r>
              <a:rPr lang="en-US" sz="1200"/>
              <a:t>Large Area Picosecond Photo-Detectors Project (LAPPD)</a:t>
            </a:r>
          </a:p>
        </p:txBody>
      </p:sp>
      <p:sp>
        <p:nvSpPr>
          <p:cNvPr id="44071" name="Text Box 154"/>
          <p:cNvSpPr txBox="1">
            <a:spLocks noChangeArrowheads="1"/>
          </p:cNvSpPr>
          <p:nvPr/>
        </p:nvSpPr>
        <p:spPr bwMode="auto">
          <a:xfrm>
            <a:off x="447675" y="6230938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2002</a:t>
            </a:r>
          </a:p>
        </p:txBody>
      </p:sp>
      <p:sp>
        <p:nvSpPr>
          <p:cNvPr id="44072" name="Text Box 155"/>
          <p:cNvSpPr txBox="1">
            <a:spLocks noChangeArrowheads="1"/>
          </p:cNvSpPr>
          <p:nvPr/>
        </p:nvSpPr>
        <p:spPr bwMode="auto">
          <a:xfrm>
            <a:off x="1336675" y="6237288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2004</a:t>
            </a:r>
          </a:p>
        </p:txBody>
      </p:sp>
      <p:sp>
        <p:nvSpPr>
          <p:cNvPr id="44073" name="Text Box 156"/>
          <p:cNvSpPr txBox="1">
            <a:spLocks noChangeArrowheads="1"/>
          </p:cNvSpPr>
          <p:nvPr/>
        </p:nvSpPr>
        <p:spPr bwMode="auto">
          <a:xfrm>
            <a:off x="2195513" y="6237288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2007</a:t>
            </a:r>
          </a:p>
        </p:txBody>
      </p:sp>
      <p:sp>
        <p:nvSpPr>
          <p:cNvPr id="44074" name="Text Box 157"/>
          <p:cNvSpPr txBox="1">
            <a:spLocks noChangeArrowheads="1"/>
          </p:cNvSpPr>
          <p:nvPr/>
        </p:nvSpPr>
        <p:spPr bwMode="auto">
          <a:xfrm>
            <a:off x="3132138" y="6237288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2008</a:t>
            </a:r>
          </a:p>
        </p:txBody>
      </p:sp>
      <p:sp>
        <p:nvSpPr>
          <p:cNvPr id="44075" name="Text Box 158"/>
          <p:cNvSpPr txBox="1">
            <a:spLocks noChangeArrowheads="1"/>
          </p:cNvSpPr>
          <p:nvPr/>
        </p:nvSpPr>
        <p:spPr bwMode="auto">
          <a:xfrm>
            <a:off x="3778250" y="5300663"/>
            <a:ext cx="3097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Tx/>
              <a:buChar char="•"/>
            </a:pPr>
            <a:r>
              <a:rPr lang="en-US" sz="1200"/>
              <a:t>0.25 </a:t>
            </a:r>
            <a:r>
              <a:rPr lang="en-US" sz="1200">
                <a:latin typeface="Symbol" charset="0"/>
                <a:cs typeface="Symbol" charset="0"/>
              </a:rPr>
              <a:t>m</a:t>
            </a:r>
            <a:r>
              <a:rPr lang="en-US" sz="1200"/>
              <a:t>m UMC</a:t>
            </a:r>
          </a:p>
          <a:p>
            <a:pPr>
              <a:buFontTx/>
              <a:buChar char="•"/>
            </a:pPr>
            <a:r>
              <a:rPr lang="en-US" sz="1200"/>
              <a:t>Universal chip for many applications</a:t>
            </a:r>
          </a:p>
          <a:p>
            <a:pPr>
              <a:buFontTx/>
              <a:buChar char="•"/>
            </a:pPr>
            <a:r>
              <a:rPr lang="en-US" sz="1200"/>
              <a:t>MEG experiment, MAGIC, Veritas, </a:t>
            </a:r>
            <a:br>
              <a:rPr lang="en-US" sz="1200"/>
            </a:br>
            <a:r>
              <a:rPr lang="en-US" sz="1200"/>
              <a:t>TOF-PET</a:t>
            </a:r>
          </a:p>
        </p:txBody>
      </p:sp>
      <p:sp>
        <p:nvSpPr>
          <p:cNvPr id="27692" name="Text Box 159"/>
          <p:cNvSpPr txBox="1">
            <a:spLocks noChangeArrowheads="1"/>
          </p:cNvSpPr>
          <p:nvPr/>
        </p:nvSpPr>
        <p:spPr bwMode="auto">
          <a:xfrm>
            <a:off x="7400925" y="5300663"/>
            <a:ext cx="1284288" cy="64611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200" smtClean="0"/>
              <a:t>SR</a:t>
            </a:r>
          </a:p>
          <a:p>
            <a:pPr>
              <a:defRPr/>
            </a:pPr>
            <a:r>
              <a:rPr lang="en-US" sz="1200" smtClean="0"/>
              <a:t>R. Dinapoli</a:t>
            </a:r>
          </a:p>
          <a:p>
            <a:pPr>
              <a:defRPr/>
            </a:pPr>
            <a:r>
              <a:rPr lang="en-US" sz="1200" smtClean="0"/>
              <a:t>PSI, Switzerland</a:t>
            </a:r>
          </a:p>
        </p:txBody>
      </p:sp>
      <p:sp>
        <p:nvSpPr>
          <p:cNvPr id="44077" name="Text Box 160"/>
          <p:cNvSpPr txBox="1">
            <a:spLocks noChangeArrowheads="1"/>
          </p:cNvSpPr>
          <p:nvPr/>
        </p:nvSpPr>
        <p:spPr bwMode="auto">
          <a:xfrm>
            <a:off x="6878638" y="6145213"/>
            <a:ext cx="1811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Arial Black" charset="0"/>
              </a:rPr>
              <a:t>drs.web.psi.ch</a:t>
            </a:r>
          </a:p>
        </p:txBody>
      </p:sp>
      <p:sp>
        <p:nvSpPr>
          <p:cNvPr id="44078" name="Text Box 161"/>
          <p:cNvSpPr txBox="1">
            <a:spLocks noChangeArrowheads="1"/>
          </p:cNvSpPr>
          <p:nvPr/>
        </p:nvSpPr>
        <p:spPr bwMode="auto">
          <a:xfrm>
            <a:off x="122238" y="4557713"/>
            <a:ext cx="3021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  <a:latin typeface="Arial Black" charset="0"/>
              </a:rPr>
              <a:t>www.phys.hawaii.edu/~idlab/</a:t>
            </a:r>
          </a:p>
        </p:txBody>
      </p:sp>
      <p:sp>
        <p:nvSpPr>
          <p:cNvPr id="44079" name="Text Box 162"/>
          <p:cNvSpPr txBox="1">
            <a:spLocks noChangeArrowheads="1"/>
          </p:cNvSpPr>
          <p:nvPr/>
        </p:nvSpPr>
        <p:spPr bwMode="auto">
          <a:xfrm>
            <a:off x="3851275" y="4508500"/>
            <a:ext cx="1779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Arial Black" charset="0"/>
              </a:rPr>
              <a:t>matacq.free.fr</a:t>
            </a:r>
          </a:p>
        </p:txBody>
      </p:sp>
      <p:sp>
        <p:nvSpPr>
          <p:cNvPr id="44080" name="Text Box 163"/>
          <p:cNvSpPr txBox="1">
            <a:spLocks noChangeArrowheads="1"/>
          </p:cNvSpPr>
          <p:nvPr/>
        </p:nvSpPr>
        <p:spPr bwMode="auto">
          <a:xfrm>
            <a:off x="6443663" y="4508500"/>
            <a:ext cx="2290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  <a:latin typeface="Arial Black" charset="0"/>
              </a:rPr>
              <a:t>psec.uchicago.edu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5300663"/>
            <a:ext cx="7350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8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8747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306388" y="900113"/>
            <a:ext cx="3978275" cy="5653087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LAB Chip Family (G. Varner)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Deep buffer (BLAB Chip: 64k)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Double buffer readout (LAB4)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Wilkinson ADC</a:t>
            </a:r>
            <a:br>
              <a:rPr lang="en-US">
                <a:latin typeface="Tahoma" charset="0"/>
                <a:ea typeface="ヒラギノ角ゴ Pro W3" charset="0"/>
                <a:cs typeface="ヒラギノ角ゴ Pro W3" charset="0"/>
              </a:rPr>
            </a:br>
            <a:endParaRPr lang="en-US">
              <a:latin typeface="Tahoma" charset="0"/>
              <a:ea typeface="ヒラギノ角ゴ Pro W3" charset="0"/>
              <a:cs typeface="ヒラギノ角ゴ Pro W3" charset="0"/>
            </a:endParaRP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NECTAR0 Chip (E. Delagnes)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Matrix layout (short inverter chain)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Input buffer (300-400 MHz)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Large storage cell (&gt;12 bit SNR)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20 MHz pipeline ADC on chip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endParaRPr lang="en-US">
              <a:latin typeface="Tahoma" charset="0"/>
              <a:ea typeface="ヒラギノ角ゴ Pro W3" charset="0"/>
              <a:cs typeface="ヒラギノ角ゴ Pro W3" charset="0"/>
            </a:endParaRPr>
          </a:p>
          <a:p>
            <a:pPr marL="285750" indent="-285750">
              <a:spcBef>
                <a:spcPct val="0"/>
              </a:spcBef>
              <a:buFontTx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PSEC4 Chip (E. Oberla, H. Grabas)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15 GSPS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1.6 GHz BW </a:t>
            </a:r>
            <a:br>
              <a:rPr lang="en-US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@ 256 cells</a:t>
            </a:r>
          </a:p>
          <a:p>
            <a:pPr marL="465138" lvl="1" indent="-285750">
              <a:spcBef>
                <a:spcPct val="0"/>
              </a:spcBef>
              <a:buFont typeface="Arial" charset="0"/>
              <a:buChar char="•"/>
            </a:pPr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Wilkinson ADC</a:t>
            </a:r>
          </a:p>
          <a:p>
            <a:pPr marL="285750" indent="-285750">
              <a:spcBef>
                <a:spcPct val="0"/>
              </a:spcBef>
              <a:buFontTx/>
              <a:buChar char="•"/>
            </a:pPr>
            <a:endParaRPr lang="en-US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Some specialities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45061" name="Content Placeholder 1" descr="Screen Shot 2012-05-16 at 13.29.2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22558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45062" name="Picture 1" descr="Screen Shot 2012-05-16 at 14.10.3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9509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3" name="Straight Arrow Connector 3"/>
          <p:cNvCxnSpPr>
            <a:cxnSpLocks noChangeShapeType="1"/>
          </p:cNvCxnSpPr>
          <p:nvPr/>
        </p:nvCxnSpPr>
        <p:spPr bwMode="auto">
          <a:xfrm>
            <a:off x="4932363" y="1196975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4" name="Straight Arrow Connector 9"/>
          <p:cNvCxnSpPr>
            <a:cxnSpLocks noChangeShapeType="1"/>
          </p:cNvCxnSpPr>
          <p:nvPr/>
        </p:nvCxnSpPr>
        <p:spPr bwMode="auto">
          <a:xfrm flipV="1">
            <a:off x="5724525" y="1341438"/>
            <a:ext cx="0" cy="1871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5" name="TextBox 8"/>
          <p:cNvSpPr txBox="1">
            <a:spLocks noChangeArrowheads="1"/>
          </p:cNvSpPr>
          <p:nvPr/>
        </p:nvSpPr>
        <p:spPr bwMode="auto">
          <a:xfrm>
            <a:off x="4973638" y="847725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6 </a:t>
            </a:r>
            <a:r>
              <a:rPr lang="en-US" sz="1200">
                <a:latin typeface="Symbol" charset="0"/>
                <a:cs typeface="Symbol" charset="0"/>
              </a:rPr>
              <a:t>m</a:t>
            </a:r>
            <a:r>
              <a:rPr lang="en-US" sz="1200"/>
              <a:t>m</a:t>
            </a:r>
          </a:p>
        </p:txBody>
      </p:sp>
      <p:sp>
        <p:nvSpPr>
          <p:cNvPr id="45066" name="TextBox 14"/>
          <p:cNvSpPr txBox="1">
            <a:spLocks noChangeArrowheads="1"/>
          </p:cNvSpPr>
          <p:nvPr/>
        </p:nvSpPr>
        <p:spPr bwMode="auto">
          <a:xfrm>
            <a:off x="5681663" y="20605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16 </a:t>
            </a:r>
            <a:r>
              <a:rPr lang="en-US" sz="1200">
                <a:latin typeface="Symbol" charset="0"/>
                <a:cs typeface="Symbol" charset="0"/>
              </a:rPr>
              <a:t>m</a:t>
            </a:r>
            <a:r>
              <a:rPr lang="en-US" sz="1200"/>
              <a:t>m</a:t>
            </a:r>
          </a:p>
        </p:txBody>
      </p:sp>
      <p:pic>
        <p:nvPicPr>
          <p:cNvPr id="45067" name="Picture 10" descr="Screen Shot 2012-05-16 at 14.14.56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1605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8" name="Straight Arrow Connector 12"/>
          <p:cNvCxnSpPr>
            <a:cxnSpLocks noChangeShapeType="1"/>
          </p:cNvCxnSpPr>
          <p:nvPr/>
        </p:nvCxnSpPr>
        <p:spPr bwMode="auto">
          <a:xfrm>
            <a:off x="6443663" y="1268413"/>
            <a:ext cx="1368425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Straight Arrow Connector 18"/>
          <p:cNvCxnSpPr>
            <a:cxnSpLocks noChangeShapeType="1"/>
          </p:cNvCxnSpPr>
          <p:nvPr/>
        </p:nvCxnSpPr>
        <p:spPr bwMode="auto">
          <a:xfrm>
            <a:off x="7812088" y="1916113"/>
            <a:ext cx="1152525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70" name="Picture 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799013"/>
            <a:ext cx="3105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Freeform 1"/>
          <p:cNvSpPr>
            <a:spLocks/>
          </p:cNvSpPr>
          <p:nvPr/>
        </p:nvSpPr>
        <p:spPr bwMode="auto">
          <a:xfrm>
            <a:off x="7019925" y="3573463"/>
            <a:ext cx="1276350" cy="590550"/>
          </a:xfrm>
          <a:custGeom>
            <a:avLst/>
            <a:gdLst>
              <a:gd name="T0" fmla="*/ 0 w 1276350"/>
              <a:gd name="T1" fmla="*/ 571500 h 590550"/>
              <a:gd name="T2" fmla="*/ 1270000 w 1276350"/>
              <a:gd name="T3" fmla="*/ 0 h 590550"/>
              <a:gd name="T4" fmla="*/ 1276350 w 1276350"/>
              <a:gd name="T5" fmla="*/ 590550 h 590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6350" h="590550">
                <a:moveTo>
                  <a:pt x="0" y="571500"/>
                </a:moveTo>
                <a:lnTo>
                  <a:pt x="1270000" y="0"/>
                </a:lnTo>
                <a:cubicBezTo>
                  <a:pt x="1272117" y="196850"/>
                  <a:pt x="1274233" y="393700"/>
                  <a:pt x="1276350" y="59055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72" name="Straight Connector 3"/>
          <p:cNvCxnSpPr>
            <a:cxnSpLocks noChangeShapeType="1"/>
          </p:cNvCxnSpPr>
          <p:nvPr/>
        </p:nvCxnSpPr>
        <p:spPr bwMode="auto">
          <a:xfrm>
            <a:off x="7019925" y="3860800"/>
            <a:ext cx="1296988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Straight Connector 5"/>
          <p:cNvCxnSpPr>
            <a:cxnSpLocks noChangeShapeType="1"/>
          </p:cNvCxnSpPr>
          <p:nvPr/>
        </p:nvCxnSpPr>
        <p:spPr bwMode="auto">
          <a:xfrm>
            <a:off x="7019925" y="43656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4" name="Straight Connector 7"/>
          <p:cNvCxnSpPr>
            <a:cxnSpLocks noChangeShapeType="1"/>
          </p:cNvCxnSpPr>
          <p:nvPr/>
        </p:nvCxnSpPr>
        <p:spPr bwMode="auto">
          <a:xfrm flipV="1">
            <a:off x="7667625" y="4149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5" name="Straight Connector 9"/>
          <p:cNvCxnSpPr>
            <a:cxnSpLocks noChangeShapeType="1"/>
          </p:cNvCxnSpPr>
          <p:nvPr/>
        </p:nvCxnSpPr>
        <p:spPr bwMode="auto">
          <a:xfrm>
            <a:off x="7667625" y="414972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6" name="TextBox 10"/>
          <p:cNvSpPr txBox="1">
            <a:spLocks noChangeArrowheads="1"/>
          </p:cNvSpPr>
          <p:nvPr/>
        </p:nvSpPr>
        <p:spPr bwMode="auto">
          <a:xfrm>
            <a:off x="5448300" y="3738563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Wilkinson-ADC:</a:t>
            </a:r>
          </a:p>
        </p:txBody>
      </p:sp>
      <p:sp>
        <p:nvSpPr>
          <p:cNvPr id="45077" name="TextBox 11"/>
          <p:cNvSpPr txBox="1">
            <a:spLocks noChangeArrowheads="1"/>
          </p:cNvSpPr>
          <p:nvPr/>
        </p:nvSpPr>
        <p:spPr bwMode="auto">
          <a:xfrm rot="-1436787">
            <a:off x="7667625" y="3559175"/>
            <a:ext cx="454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Ramp</a:t>
            </a:r>
          </a:p>
        </p:txBody>
      </p:sp>
      <p:sp>
        <p:nvSpPr>
          <p:cNvPr id="45078" name="TextBox 12"/>
          <p:cNvSpPr txBox="1">
            <a:spLocks noChangeArrowheads="1"/>
          </p:cNvSpPr>
          <p:nvPr/>
        </p:nvSpPr>
        <p:spPr bwMode="auto">
          <a:xfrm>
            <a:off x="6951663" y="3670300"/>
            <a:ext cx="774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Cell contents</a:t>
            </a:r>
          </a:p>
        </p:txBody>
      </p:sp>
      <p:cxnSp>
        <p:nvCxnSpPr>
          <p:cNvPr id="45079" name="Straight Arrow Connector 14"/>
          <p:cNvCxnSpPr>
            <a:cxnSpLocks noChangeShapeType="1"/>
          </p:cNvCxnSpPr>
          <p:nvPr/>
        </p:nvCxnSpPr>
        <p:spPr bwMode="auto">
          <a:xfrm>
            <a:off x="7019925" y="4292600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0" name="TextBox 30"/>
          <p:cNvSpPr txBox="1">
            <a:spLocks noChangeArrowheads="1"/>
          </p:cNvSpPr>
          <p:nvPr/>
        </p:nvSpPr>
        <p:spPr bwMode="auto">
          <a:xfrm>
            <a:off x="6938963" y="4365625"/>
            <a:ext cx="8016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measure time</a:t>
            </a:r>
          </a:p>
        </p:txBody>
      </p:sp>
      <p:sp>
        <p:nvSpPr>
          <p:cNvPr id="45081" name="Freeform 15"/>
          <p:cNvSpPr>
            <a:spLocks/>
          </p:cNvSpPr>
          <p:nvPr/>
        </p:nvSpPr>
        <p:spPr bwMode="auto">
          <a:xfrm>
            <a:off x="7594600" y="3879850"/>
            <a:ext cx="73025" cy="263525"/>
          </a:xfrm>
          <a:custGeom>
            <a:avLst/>
            <a:gdLst>
              <a:gd name="T0" fmla="*/ 38102 w 73716"/>
              <a:gd name="T1" fmla="*/ 0 h 263525"/>
              <a:gd name="T2" fmla="*/ 583 w 73716"/>
              <a:gd name="T3" fmla="*/ 127000 h 263525"/>
              <a:gd name="T4" fmla="*/ 62221 w 73716"/>
              <a:gd name="T5" fmla="*/ 263525 h 2635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716" h="263525">
                <a:moveTo>
                  <a:pt x="45141" y="0"/>
                </a:moveTo>
                <a:cubicBezTo>
                  <a:pt x="16301" y="40481"/>
                  <a:pt x="-4071" y="83079"/>
                  <a:pt x="691" y="127000"/>
                </a:cubicBezTo>
                <a:cubicBezTo>
                  <a:pt x="5453" y="170921"/>
                  <a:pt x="73716" y="263525"/>
                  <a:pt x="73716" y="2635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365625"/>
            <a:ext cx="3048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spider_pixe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573588"/>
            <a:ext cx="24161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5" descr="ant_pixe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230346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grasshopper_pixe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20875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>
            <a:off x="251520" y="3356993"/>
            <a:ext cx="68871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512" y="841937"/>
            <a:ext cx="878497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dirty="0"/>
              <a:t>What can we do with that tool?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403350" y="2276475"/>
            <a:ext cx="3051175" cy="1770063"/>
            <a:chOff x="3635896" y="4564063"/>
            <a:chExt cx="3050654" cy="1769652"/>
          </a:xfrm>
        </p:grpSpPr>
        <p:sp>
          <p:nvSpPr>
            <p:cNvPr id="29" name="Rectangle 28"/>
            <p:cNvSpPr/>
            <p:nvPr/>
          </p:nvSpPr>
          <p:spPr bwMode="auto">
            <a:xfrm rot="13648349">
              <a:off x="5957224" y="4001385"/>
              <a:ext cx="166649" cy="129200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31000">
                  <a:srgbClr val="8000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" charset="0"/>
              </a:endParaRPr>
            </a:p>
          </p:txBody>
        </p:sp>
        <p:pic>
          <p:nvPicPr>
            <p:cNvPr id="46107" name="Picture 31" descr="ant_shar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673243"/>
              <a:ext cx="2448272" cy="163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8" name="Oval 22"/>
            <p:cNvSpPr>
              <a:spLocks noChangeArrowheads="1"/>
            </p:cNvSpPr>
            <p:nvPr/>
          </p:nvSpPr>
          <p:spPr bwMode="auto">
            <a:xfrm>
              <a:off x="4319942" y="4886510"/>
              <a:ext cx="1446627" cy="1447205"/>
            </a:xfrm>
            <a:prstGeom prst="ellips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051050" y="4221163"/>
            <a:ext cx="2900363" cy="1835150"/>
            <a:chOff x="2051720" y="4618162"/>
            <a:chExt cx="2900462" cy="1835174"/>
          </a:xfrm>
        </p:grpSpPr>
        <p:sp>
          <p:nvSpPr>
            <p:cNvPr id="28" name="Rectangle 27"/>
            <p:cNvSpPr/>
            <p:nvPr/>
          </p:nvSpPr>
          <p:spPr bwMode="auto">
            <a:xfrm rot="13648349">
              <a:off x="4222702" y="4056960"/>
              <a:ext cx="168277" cy="12906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31000">
                  <a:srgbClr val="8000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" charset="0"/>
              </a:endParaRPr>
            </a:p>
          </p:txBody>
        </p:sp>
        <p:pic>
          <p:nvPicPr>
            <p:cNvPr id="46104" name="Picture 7" descr="spider_sharp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992093"/>
              <a:ext cx="2170990" cy="146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5" name="Oval 28"/>
            <p:cNvSpPr>
              <a:spLocks noChangeArrowheads="1"/>
            </p:cNvSpPr>
            <p:nvPr/>
          </p:nvSpPr>
          <p:spPr bwMode="auto">
            <a:xfrm>
              <a:off x="2586807" y="4940424"/>
              <a:ext cx="1446212" cy="1447800"/>
            </a:xfrm>
            <a:prstGeom prst="ellips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</p:grpSp>
      <p:pic>
        <p:nvPicPr>
          <p:cNvPr id="46094" name="Picture 8" descr="chameleon_pixel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292600"/>
            <a:ext cx="26400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689600" y="4103688"/>
            <a:ext cx="2884488" cy="1920875"/>
            <a:chOff x="5688894" y="4104283"/>
            <a:chExt cx="2884415" cy="1920479"/>
          </a:xfrm>
        </p:grpSpPr>
        <p:sp>
          <p:nvSpPr>
            <p:cNvPr id="19" name="Rectangle 18"/>
            <p:cNvSpPr/>
            <p:nvPr/>
          </p:nvSpPr>
          <p:spPr bwMode="auto">
            <a:xfrm rot="13648349">
              <a:off x="7843886" y="3543101"/>
              <a:ext cx="168240" cy="129060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31000">
                  <a:srgbClr val="8000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" charset="0"/>
              </a:endParaRPr>
            </a:p>
          </p:txBody>
        </p:sp>
        <p:pic>
          <p:nvPicPr>
            <p:cNvPr id="46101" name="Picture 9" descr="chameleon_sharp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894" y="4352592"/>
              <a:ext cx="2392730" cy="167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2" name="Oval 19"/>
            <p:cNvSpPr>
              <a:spLocks noChangeArrowheads="1"/>
            </p:cNvSpPr>
            <p:nvPr/>
          </p:nvSpPr>
          <p:spPr bwMode="auto">
            <a:xfrm>
              <a:off x="6206939" y="4427195"/>
              <a:ext cx="1446482" cy="1446740"/>
            </a:xfrm>
            <a:prstGeom prst="ellips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724525" y="1954213"/>
            <a:ext cx="2870200" cy="1768475"/>
            <a:chOff x="5724128" y="1954213"/>
            <a:chExt cx="2870597" cy="1768475"/>
          </a:xfrm>
        </p:grpSpPr>
        <p:sp>
          <p:nvSpPr>
            <p:cNvPr id="26" name="Rectangle 25"/>
            <p:cNvSpPr/>
            <p:nvPr/>
          </p:nvSpPr>
          <p:spPr bwMode="auto">
            <a:xfrm rot="13648349">
              <a:off x="7865180" y="1391355"/>
              <a:ext cx="166687" cy="129240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31000">
                  <a:srgbClr val="8000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" charset="0"/>
              </a:endParaRPr>
            </a:p>
          </p:txBody>
        </p:sp>
        <p:pic>
          <p:nvPicPr>
            <p:cNvPr id="46098" name="Picture 4" descr="grasshopper_sharp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268188"/>
              <a:ext cx="2016224" cy="144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Oval 26"/>
            <p:cNvSpPr>
              <a:spLocks noChangeArrowheads="1"/>
            </p:cNvSpPr>
            <p:nvPr/>
          </p:nvSpPr>
          <p:spPr bwMode="auto">
            <a:xfrm>
              <a:off x="6227763" y="2276475"/>
              <a:ext cx="1446212" cy="1446213"/>
            </a:xfrm>
            <a:prstGeom prst="ellips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4710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MEG On-line waveform display</a:t>
            </a:r>
          </a:p>
        </p:txBody>
      </p:sp>
      <p:pic>
        <p:nvPicPr>
          <p:cNvPr id="47108" name="Picture 3" descr="wave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6408737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760538" y="2276475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/>
              <a:t>template</a:t>
            </a:r>
          </a:p>
          <a:p>
            <a:pPr algn="ctr"/>
            <a:r>
              <a:rPr lang="en-US" sz="1800"/>
              <a:t>fit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482850" y="2701925"/>
            <a:ext cx="5048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5794375" y="1412875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latin typeface="Symbol" charset="0"/>
              </a:rPr>
              <a:t>S</a:t>
            </a:r>
            <a:r>
              <a:rPr lang="en-US" sz="1600"/>
              <a:t>848</a:t>
            </a:r>
          </a:p>
          <a:p>
            <a:pPr algn="ctr"/>
            <a:r>
              <a:rPr lang="en-US" sz="1600"/>
              <a:t>PMTs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3057525" y="960438"/>
            <a:ext cx="1825625" cy="3079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1400" smtClean="0"/>
              <a:t>“virtual oscilloscope”</a:t>
            </a:r>
          </a:p>
        </p:txBody>
      </p:sp>
      <p:sp>
        <p:nvSpPr>
          <p:cNvPr id="47113" name="Freeform 13"/>
          <p:cNvSpPr>
            <a:spLocks/>
          </p:cNvSpPr>
          <p:nvPr/>
        </p:nvSpPr>
        <p:spPr bwMode="auto">
          <a:xfrm>
            <a:off x="7302500" y="922338"/>
            <a:ext cx="1135063" cy="2422525"/>
          </a:xfrm>
          <a:custGeom>
            <a:avLst/>
            <a:gdLst>
              <a:gd name="T0" fmla="*/ 2147483647 w 304"/>
              <a:gd name="T1" fmla="*/ 0 h 648"/>
              <a:gd name="T2" fmla="*/ 2147483647 w 304"/>
              <a:gd name="T3" fmla="*/ 0 h 648"/>
              <a:gd name="T4" fmla="*/ 2147483647 w 304"/>
              <a:gd name="T5" fmla="*/ 2147483647 h 648"/>
              <a:gd name="T6" fmla="*/ 2147483647 w 304"/>
              <a:gd name="T7" fmla="*/ 2147483647 h 648"/>
              <a:gd name="T8" fmla="*/ 2147483647 w 304"/>
              <a:gd name="T9" fmla="*/ 2147483647 h 648"/>
              <a:gd name="T10" fmla="*/ 2147483647 w 304"/>
              <a:gd name="T11" fmla="*/ 2147483647 h 648"/>
              <a:gd name="T12" fmla="*/ 2147483647 w 304"/>
              <a:gd name="T13" fmla="*/ 2147483647 h 648"/>
              <a:gd name="T14" fmla="*/ 2147483647 w 304"/>
              <a:gd name="T15" fmla="*/ 2147483647 h 648"/>
              <a:gd name="T16" fmla="*/ 2147483647 w 304"/>
              <a:gd name="T17" fmla="*/ 2147483647 h 648"/>
              <a:gd name="T18" fmla="*/ 2147483647 w 304"/>
              <a:gd name="T19" fmla="*/ 2147483647 h 648"/>
              <a:gd name="T20" fmla="*/ 2147483647 w 304"/>
              <a:gd name="T21" fmla="*/ 2147483647 h 648"/>
              <a:gd name="T22" fmla="*/ 2147483647 w 304"/>
              <a:gd name="T23" fmla="*/ 2147483647 h 648"/>
              <a:gd name="T24" fmla="*/ 2147483647 w 304"/>
              <a:gd name="T25" fmla="*/ 2147483647 h 648"/>
              <a:gd name="T26" fmla="*/ 2147483647 w 304"/>
              <a:gd name="T27" fmla="*/ 2147483647 h 648"/>
              <a:gd name="T28" fmla="*/ 2147483647 w 304"/>
              <a:gd name="T29" fmla="*/ 2147483647 h 648"/>
              <a:gd name="T30" fmla="*/ 2147483647 w 304"/>
              <a:gd name="T31" fmla="*/ 2147483647 h 648"/>
              <a:gd name="T32" fmla="*/ 2147483647 w 304"/>
              <a:gd name="T33" fmla="*/ 2147483647 h 648"/>
              <a:gd name="T34" fmla="*/ 2147483647 w 304"/>
              <a:gd name="T35" fmla="*/ 2147483647 h 648"/>
              <a:gd name="T36" fmla="*/ 2147483647 w 304"/>
              <a:gd name="T37" fmla="*/ 2147483647 h 648"/>
              <a:gd name="T38" fmla="*/ 2147483647 w 304"/>
              <a:gd name="T39" fmla="*/ 2147483647 h 648"/>
              <a:gd name="T40" fmla="*/ 2147483647 w 304"/>
              <a:gd name="T41" fmla="*/ 2147483647 h 648"/>
              <a:gd name="T42" fmla="*/ 2147483647 w 304"/>
              <a:gd name="T43" fmla="*/ 2147483647 h 648"/>
              <a:gd name="T44" fmla="*/ 0 w 304"/>
              <a:gd name="T45" fmla="*/ 2147483647 h 648"/>
              <a:gd name="T46" fmla="*/ 2147483647 w 304"/>
              <a:gd name="T47" fmla="*/ 2147483647 h 648"/>
              <a:gd name="T48" fmla="*/ 2147483647 w 304"/>
              <a:gd name="T49" fmla="*/ 2147483647 h 648"/>
              <a:gd name="T50" fmla="*/ 2147483647 w 304"/>
              <a:gd name="T51" fmla="*/ 2147483647 h 648"/>
              <a:gd name="T52" fmla="*/ 2147483647 w 304"/>
              <a:gd name="T53" fmla="*/ 2147483647 h 648"/>
              <a:gd name="T54" fmla="*/ 2147483647 w 304"/>
              <a:gd name="T55" fmla="*/ 2147483647 h 648"/>
              <a:gd name="T56" fmla="*/ 2147483647 w 304"/>
              <a:gd name="T57" fmla="*/ 2147483647 h 648"/>
              <a:gd name="T58" fmla="*/ 2147483647 w 304"/>
              <a:gd name="T59" fmla="*/ 2147483647 h 648"/>
              <a:gd name="T60" fmla="*/ 2147483647 w 304"/>
              <a:gd name="T61" fmla="*/ 2147483647 h 648"/>
              <a:gd name="T62" fmla="*/ 2147483647 w 304"/>
              <a:gd name="T63" fmla="*/ 2147483647 h 648"/>
              <a:gd name="T64" fmla="*/ 2147483647 w 304"/>
              <a:gd name="T65" fmla="*/ 2147483647 h 648"/>
              <a:gd name="T66" fmla="*/ 2147483647 w 304"/>
              <a:gd name="T67" fmla="*/ 2147483647 h 648"/>
              <a:gd name="T68" fmla="*/ 2147483647 w 304"/>
              <a:gd name="T69" fmla="*/ 2147483647 h 648"/>
              <a:gd name="T70" fmla="*/ 2147483647 w 304"/>
              <a:gd name="T71" fmla="*/ 2147483647 h 648"/>
              <a:gd name="T72" fmla="*/ 2147483647 w 304"/>
              <a:gd name="T73" fmla="*/ 2147483647 h 648"/>
              <a:gd name="T74" fmla="*/ 2147483647 w 304"/>
              <a:gd name="T75" fmla="*/ 2147483647 h 648"/>
              <a:gd name="T76" fmla="*/ 2147483647 w 304"/>
              <a:gd name="T77" fmla="*/ 2147483647 h 648"/>
              <a:gd name="T78" fmla="*/ 2147483647 w 304"/>
              <a:gd name="T79" fmla="*/ 2147483647 h 648"/>
              <a:gd name="T80" fmla="*/ 2147483647 w 304"/>
              <a:gd name="T81" fmla="*/ 2147483647 h 648"/>
              <a:gd name="T82" fmla="*/ 2147483647 w 304"/>
              <a:gd name="T83" fmla="*/ 2147483647 h 648"/>
              <a:gd name="T84" fmla="*/ 2147483647 w 304"/>
              <a:gd name="T85" fmla="*/ 2147483647 h 648"/>
              <a:gd name="T86" fmla="*/ 2147483647 w 304"/>
              <a:gd name="T87" fmla="*/ 2147483647 h 648"/>
              <a:gd name="T88" fmla="*/ 2147483647 w 304"/>
              <a:gd name="T89" fmla="*/ 2147483647 h 648"/>
              <a:gd name="T90" fmla="*/ 2147483647 w 304"/>
              <a:gd name="T91" fmla="*/ 2147483647 h 648"/>
              <a:gd name="T92" fmla="*/ 2147483647 w 304"/>
              <a:gd name="T93" fmla="*/ 2147483647 h 648"/>
              <a:gd name="T94" fmla="*/ 2147483647 w 304"/>
              <a:gd name="T95" fmla="*/ 2147483647 h 648"/>
              <a:gd name="T96" fmla="*/ 2147483647 w 304"/>
              <a:gd name="T97" fmla="*/ 2147483647 h 648"/>
              <a:gd name="T98" fmla="*/ 2147483647 w 304"/>
              <a:gd name="T99" fmla="*/ 2147483647 h 648"/>
              <a:gd name="T100" fmla="*/ 2147483647 w 304"/>
              <a:gd name="T101" fmla="*/ 2147483647 h 648"/>
              <a:gd name="T102" fmla="*/ 2147483647 w 304"/>
              <a:gd name="T103" fmla="*/ 2147483647 h 648"/>
              <a:gd name="T104" fmla="*/ 2147483647 w 304"/>
              <a:gd name="T105" fmla="*/ 2147483647 h 648"/>
              <a:gd name="T106" fmla="*/ 2147483647 w 304"/>
              <a:gd name="T107" fmla="*/ 2147483647 h 648"/>
              <a:gd name="T108" fmla="*/ 2147483647 w 304"/>
              <a:gd name="T109" fmla="*/ 2147483647 h 648"/>
              <a:gd name="T110" fmla="*/ 2147483647 w 304"/>
              <a:gd name="T111" fmla="*/ 2147483647 h 648"/>
              <a:gd name="T112" fmla="*/ 2147483647 w 304"/>
              <a:gd name="T113" fmla="*/ 2147483647 h 648"/>
              <a:gd name="T114" fmla="*/ 2147483647 w 304"/>
              <a:gd name="T115" fmla="*/ 2147483647 h 648"/>
              <a:gd name="T116" fmla="*/ 2147483647 w 304"/>
              <a:gd name="T117" fmla="*/ 2147483647 h 648"/>
              <a:gd name="T118" fmla="*/ 2147483647 w 304"/>
              <a:gd name="T119" fmla="*/ 2147483647 h 648"/>
              <a:gd name="T120" fmla="*/ 2147483647 w 304"/>
              <a:gd name="T121" fmla="*/ 2147483647 h 648"/>
              <a:gd name="T122" fmla="*/ 2147483647 w 304"/>
              <a:gd name="T123" fmla="*/ 0 h 648"/>
              <a:gd name="T124" fmla="*/ 2147483647 w 304"/>
              <a:gd name="T125" fmla="*/ 0 h 6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4"/>
              <a:gd name="T190" fmla="*/ 0 h 648"/>
              <a:gd name="T191" fmla="*/ 304 w 304"/>
              <a:gd name="T192" fmla="*/ 648 h 6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4" h="648">
                <a:moveTo>
                  <a:pt x="234" y="0"/>
                </a:moveTo>
                <a:lnTo>
                  <a:pt x="191" y="0"/>
                </a:lnTo>
                <a:lnTo>
                  <a:pt x="178" y="7"/>
                </a:lnTo>
                <a:lnTo>
                  <a:pt x="162" y="18"/>
                </a:lnTo>
                <a:lnTo>
                  <a:pt x="148" y="28"/>
                </a:lnTo>
                <a:lnTo>
                  <a:pt x="132" y="40"/>
                </a:lnTo>
                <a:lnTo>
                  <a:pt x="119" y="52"/>
                </a:lnTo>
                <a:lnTo>
                  <a:pt x="106" y="65"/>
                </a:lnTo>
                <a:lnTo>
                  <a:pt x="92" y="78"/>
                </a:lnTo>
                <a:lnTo>
                  <a:pt x="80" y="94"/>
                </a:lnTo>
                <a:lnTo>
                  <a:pt x="70" y="108"/>
                </a:lnTo>
                <a:lnTo>
                  <a:pt x="58" y="126"/>
                </a:lnTo>
                <a:lnTo>
                  <a:pt x="48" y="141"/>
                </a:lnTo>
                <a:lnTo>
                  <a:pt x="40" y="158"/>
                </a:lnTo>
                <a:lnTo>
                  <a:pt x="31" y="176"/>
                </a:lnTo>
                <a:lnTo>
                  <a:pt x="25" y="193"/>
                </a:lnTo>
                <a:lnTo>
                  <a:pt x="19" y="209"/>
                </a:lnTo>
                <a:lnTo>
                  <a:pt x="12" y="230"/>
                </a:lnTo>
                <a:lnTo>
                  <a:pt x="8" y="249"/>
                </a:lnTo>
                <a:lnTo>
                  <a:pt x="5" y="266"/>
                </a:lnTo>
                <a:lnTo>
                  <a:pt x="3" y="285"/>
                </a:lnTo>
                <a:lnTo>
                  <a:pt x="1" y="306"/>
                </a:lnTo>
                <a:lnTo>
                  <a:pt x="0" y="325"/>
                </a:lnTo>
                <a:lnTo>
                  <a:pt x="1" y="342"/>
                </a:lnTo>
                <a:lnTo>
                  <a:pt x="3" y="360"/>
                </a:lnTo>
                <a:lnTo>
                  <a:pt x="5" y="381"/>
                </a:lnTo>
                <a:lnTo>
                  <a:pt x="8" y="398"/>
                </a:lnTo>
                <a:lnTo>
                  <a:pt x="14" y="418"/>
                </a:lnTo>
                <a:lnTo>
                  <a:pt x="19" y="436"/>
                </a:lnTo>
                <a:lnTo>
                  <a:pt x="25" y="454"/>
                </a:lnTo>
                <a:lnTo>
                  <a:pt x="31" y="471"/>
                </a:lnTo>
                <a:lnTo>
                  <a:pt x="39" y="488"/>
                </a:lnTo>
                <a:lnTo>
                  <a:pt x="48" y="505"/>
                </a:lnTo>
                <a:lnTo>
                  <a:pt x="59" y="522"/>
                </a:lnTo>
                <a:lnTo>
                  <a:pt x="68" y="537"/>
                </a:lnTo>
                <a:lnTo>
                  <a:pt x="82" y="555"/>
                </a:lnTo>
                <a:lnTo>
                  <a:pt x="93" y="567"/>
                </a:lnTo>
                <a:lnTo>
                  <a:pt x="106" y="581"/>
                </a:lnTo>
                <a:lnTo>
                  <a:pt x="119" y="595"/>
                </a:lnTo>
                <a:lnTo>
                  <a:pt x="135" y="608"/>
                </a:lnTo>
                <a:lnTo>
                  <a:pt x="148" y="619"/>
                </a:lnTo>
                <a:lnTo>
                  <a:pt x="166" y="631"/>
                </a:lnTo>
                <a:lnTo>
                  <a:pt x="181" y="640"/>
                </a:lnTo>
                <a:lnTo>
                  <a:pt x="189" y="645"/>
                </a:lnTo>
                <a:lnTo>
                  <a:pt x="263" y="648"/>
                </a:lnTo>
                <a:lnTo>
                  <a:pt x="270" y="625"/>
                </a:lnTo>
                <a:lnTo>
                  <a:pt x="276" y="601"/>
                </a:lnTo>
                <a:lnTo>
                  <a:pt x="283" y="575"/>
                </a:lnTo>
                <a:lnTo>
                  <a:pt x="291" y="548"/>
                </a:lnTo>
                <a:lnTo>
                  <a:pt x="297" y="528"/>
                </a:lnTo>
                <a:lnTo>
                  <a:pt x="303" y="504"/>
                </a:lnTo>
                <a:lnTo>
                  <a:pt x="293" y="501"/>
                </a:lnTo>
                <a:lnTo>
                  <a:pt x="143" y="453"/>
                </a:lnTo>
                <a:lnTo>
                  <a:pt x="147" y="188"/>
                </a:lnTo>
                <a:lnTo>
                  <a:pt x="293" y="146"/>
                </a:lnTo>
                <a:lnTo>
                  <a:pt x="304" y="142"/>
                </a:lnTo>
                <a:lnTo>
                  <a:pt x="298" y="122"/>
                </a:lnTo>
                <a:lnTo>
                  <a:pt x="291" y="96"/>
                </a:lnTo>
                <a:lnTo>
                  <a:pt x="283" y="71"/>
                </a:lnTo>
                <a:lnTo>
                  <a:pt x="276" y="44"/>
                </a:lnTo>
                <a:lnTo>
                  <a:pt x="268" y="17"/>
                </a:lnTo>
                <a:lnTo>
                  <a:pt x="261" y="0"/>
                </a:lnTo>
                <a:lnTo>
                  <a:pt x="234" y="0"/>
                </a:lnTo>
              </a:path>
            </a:pathLst>
          </a:custGeom>
          <a:solidFill>
            <a:srgbClr val="E7EEEF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Freeform 14"/>
          <p:cNvSpPr>
            <a:spLocks/>
          </p:cNvSpPr>
          <p:nvPr/>
        </p:nvSpPr>
        <p:spPr bwMode="auto">
          <a:xfrm>
            <a:off x="7354888" y="969963"/>
            <a:ext cx="1023937" cy="2320925"/>
          </a:xfrm>
          <a:custGeom>
            <a:avLst/>
            <a:gdLst>
              <a:gd name="T0" fmla="*/ 2147483647 w 274"/>
              <a:gd name="T1" fmla="*/ 2147483647 h 621"/>
              <a:gd name="T2" fmla="*/ 2147483647 w 274"/>
              <a:gd name="T3" fmla="*/ 2147483647 h 621"/>
              <a:gd name="T4" fmla="*/ 2147483647 w 274"/>
              <a:gd name="T5" fmla="*/ 2147483647 h 621"/>
              <a:gd name="T6" fmla="*/ 2147483647 w 274"/>
              <a:gd name="T7" fmla="*/ 2147483647 h 621"/>
              <a:gd name="T8" fmla="*/ 2147483647 w 274"/>
              <a:gd name="T9" fmla="*/ 2147483647 h 621"/>
              <a:gd name="T10" fmla="*/ 2147483647 w 274"/>
              <a:gd name="T11" fmla="*/ 2147483647 h 621"/>
              <a:gd name="T12" fmla="*/ 2147483647 w 274"/>
              <a:gd name="T13" fmla="*/ 2147483647 h 621"/>
              <a:gd name="T14" fmla="*/ 2147483647 w 274"/>
              <a:gd name="T15" fmla="*/ 2147483647 h 621"/>
              <a:gd name="T16" fmla="*/ 2147483647 w 274"/>
              <a:gd name="T17" fmla="*/ 2147483647 h 621"/>
              <a:gd name="T18" fmla="*/ 2147483647 w 274"/>
              <a:gd name="T19" fmla="*/ 2147483647 h 621"/>
              <a:gd name="T20" fmla="*/ 2147483647 w 274"/>
              <a:gd name="T21" fmla="*/ 2147483647 h 621"/>
              <a:gd name="T22" fmla="*/ 2147483647 w 274"/>
              <a:gd name="T23" fmla="*/ 2147483647 h 621"/>
              <a:gd name="T24" fmla="*/ 2147483647 w 274"/>
              <a:gd name="T25" fmla="*/ 2147483647 h 621"/>
              <a:gd name="T26" fmla="*/ 2147483647 w 274"/>
              <a:gd name="T27" fmla="*/ 2147483647 h 621"/>
              <a:gd name="T28" fmla="*/ 2147483647 w 274"/>
              <a:gd name="T29" fmla="*/ 2147483647 h 621"/>
              <a:gd name="T30" fmla="*/ 2147483647 w 274"/>
              <a:gd name="T31" fmla="*/ 2147483647 h 621"/>
              <a:gd name="T32" fmla="*/ 2147483647 w 274"/>
              <a:gd name="T33" fmla="*/ 2147483647 h 621"/>
              <a:gd name="T34" fmla="*/ 2147483647 w 274"/>
              <a:gd name="T35" fmla="*/ 2147483647 h 621"/>
              <a:gd name="T36" fmla="*/ 2147483647 w 274"/>
              <a:gd name="T37" fmla="*/ 2147483647 h 621"/>
              <a:gd name="T38" fmla="*/ 0 w 274"/>
              <a:gd name="T39" fmla="*/ 2147483647 h 621"/>
              <a:gd name="T40" fmla="*/ 0 w 274"/>
              <a:gd name="T41" fmla="*/ 2147483647 h 621"/>
              <a:gd name="T42" fmla="*/ 0 w 274"/>
              <a:gd name="T43" fmla="*/ 2147483647 h 621"/>
              <a:gd name="T44" fmla="*/ 2147483647 w 274"/>
              <a:gd name="T45" fmla="*/ 2147483647 h 621"/>
              <a:gd name="T46" fmla="*/ 2147483647 w 274"/>
              <a:gd name="T47" fmla="*/ 2147483647 h 621"/>
              <a:gd name="T48" fmla="*/ 2147483647 w 274"/>
              <a:gd name="T49" fmla="*/ 2147483647 h 621"/>
              <a:gd name="T50" fmla="*/ 2147483647 w 274"/>
              <a:gd name="T51" fmla="*/ 2147483647 h 621"/>
              <a:gd name="T52" fmla="*/ 2147483647 w 274"/>
              <a:gd name="T53" fmla="*/ 2147483647 h 621"/>
              <a:gd name="T54" fmla="*/ 2147483647 w 274"/>
              <a:gd name="T55" fmla="*/ 2147483647 h 621"/>
              <a:gd name="T56" fmla="*/ 2147483647 w 274"/>
              <a:gd name="T57" fmla="*/ 2147483647 h 621"/>
              <a:gd name="T58" fmla="*/ 2147483647 w 274"/>
              <a:gd name="T59" fmla="*/ 2147483647 h 621"/>
              <a:gd name="T60" fmla="*/ 2147483647 w 274"/>
              <a:gd name="T61" fmla="*/ 2147483647 h 621"/>
              <a:gd name="T62" fmla="*/ 2147483647 w 274"/>
              <a:gd name="T63" fmla="*/ 2147483647 h 621"/>
              <a:gd name="T64" fmla="*/ 2147483647 w 274"/>
              <a:gd name="T65" fmla="*/ 2147483647 h 621"/>
              <a:gd name="T66" fmla="*/ 2147483647 w 274"/>
              <a:gd name="T67" fmla="*/ 2147483647 h 621"/>
              <a:gd name="T68" fmla="*/ 2147483647 w 274"/>
              <a:gd name="T69" fmla="*/ 2147483647 h 621"/>
              <a:gd name="T70" fmla="*/ 2147483647 w 274"/>
              <a:gd name="T71" fmla="*/ 2147483647 h 621"/>
              <a:gd name="T72" fmla="*/ 2147483647 w 274"/>
              <a:gd name="T73" fmla="*/ 2147483647 h 621"/>
              <a:gd name="T74" fmla="*/ 2147483647 w 274"/>
              <a:gd name="T75" fmla="*/ 2147483647 h 621"/>
              <a:gd name="T76" fmla="*/ 2147483647 w 274"/>
              <a:gd name="T77" fmla="*/ 2147483647 h 621"/>
              <a:gd name="T78" fmla="*/ 2147483647 w 274"/>
              <a:gd name="T79" fmla="*/ 2147483647 h 621"/>
              <a:gd name="T80" fmla="*/ 2147483647 w 274"/>
              <a:gd name="T81" fmla="*/ 2147483647 h 621"/>
              <a:gd name="T82" fmla="*/ 2147483647 w 274"/>
              <a:gd name="T83" fmla="*/ 2147483647 h 621"/>
              <a:gd name="T84" fmla="*/ 2147483647 w 274"/>
              <a:gd name="T85" fmla="*/ 2147483647 h 621"/>
              <a:gd name="T86" fmla="*/ 2147483647 w 274"/>
              <a:gd name="T87" fmla="*/ 2147483647 h 621"/>
              <a:gd name="T88" fmla="*/ 2147483647 w 274"/>
              <a:gd name="T89" fmla="*/ 2147483647 h 621"/>
              <a:gd name="T90" fmla="*/ 2147483647 w 274"/>
              <a:gd name="T91" fmla="*/ 2147483647 h 621"/>
              <a:gd name="T92" fmla="*/ 2147483647 w 274"/>
              <a:gd name="T93" fmla="*/ 2147483647 h 621"/>
              <a:gd name="T94" fmla="*/ 2147483647 w 274"/>
              <a:gd name="T95" fmla="*/ 2147483647 h 621"/>
              <a:gd name="T96" fmla="*/ 2147483647 w 274"/>
              <a:gd name="T97" fmla="*/ 2147483647 h 621"/>
              <a:gd name="T98" fmla="*/ 2147483647 w 274"/>
              <a:gd name="T99" fmla="*/ 0 h 621"/>
              <a:gd name="T100" fmla="*/ 2147483647 w 274"/>
              <a:gd name="T101" fmla="*/ 0 h 621"/>
              <a:gd name="T102" fmla="*/ 2147483647 w 274"/>
              <a:gd name="T103" fmla="*/ 2147483647 h 6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4"/>
              <a:gd name="T157" fmla="*/ 0 h 621"/>
              <a:gd name="T158" fmla="*/ 274 w 274"/>
              <a:gd name="T159" fmla="*/ 621 h 6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4" h="621">
                <a:moveTo>
                  <a:pt x="172" y="5"/>
                </a:moveTo>
                <a:lnTo>
                  <a:pt x="156" y="14"/>
                </a:lnTo>
                <a:lnTo>
                  <a:pt x="142" y="26"/>
                </a:lnTo>
                <a:lnTo>
                  <a:pt x="127" y="38"/>
                </a:lnTo>
                <a:lnTo>
                  <a:pt x="114" y="49"/>
                </a:lnTo>
                <a:lnTo>
                  <a:pt x="101" y="62"/>
                </a:lnTo>
                <a:lnTo>
                  <a:pt x="89" y="74"/>
                </a:lnTo>
                <a:lnTo>
                  <a:pt x="76" y="89"/>
                </a:lnTo>
                <a:lnTo>
                  <a:pt x="66" y="103"/>
                </a:lnTo>
                <a:lnTo>
                  <a:pt x="55" y="120"/>
                </a:lnTo>
                <a:lnTo>
                  <a:pt x="46" y="133"/>
                </a:lnTo>
                <a:lnTo>
                  <a:pt x="37" y="152"/>
                </a:lnTo>
                <a:lnTo>
                  <a:pt x="30" y="168"/>
                </a:lnTo>
                <a:lnTo>
                  <a:pt x="22" y="186"/>
                </a:lnTo>
                <a:lnTo>
                  <a:pt x="16" y="203"/>
                </a:lnTo>
                <a:lnTo>
                  <a:pt x="12" y="220"/>
                </a:lnTo>
                <a:lnTo>
                  <a:pt x="7" y="240"/>
                </a:lnTo>
                <a:lnTo>
                  <a:pt x="3" y="258"/>
                </a:lnTo>
                <a:lnTo>
                  <a:pt x="2" y="277"/>
                </a:lnTo>
                <a:lnTo>
                  <a:pt x="0" y="295"/>
                </a:lnTo>
                <a:lnTo>
                  <a:pt x="0" y="310"/>
                </a:lnTo>
                <a:lnTo>
                  <a:pt x="0" y="329"/>
                </a:lnTo>
                <a:lnTo>
                  <a:pt x="2" y="345"/>
                </a:lnTo>
                <a:lnTo>
                  <a:pt x="4" y="365"/>
                </a:lnTo>
                <a:lnTo>
                  <a:pt x="8" y="382"/>
                </a:lnTo>
                <a:lnTo>
                  <a:pt x="12" y="403"/>
                </a:lnTo>
                <a:lnTo>
                  <a:pt x="17" y="418"/>
                </a:lnTo>
                <a:lnTo>
                  <a:pt x="24" y="439"/>
                </a:lnTo>
                <a:lnTo>
                  <a:pt x="30" y="453"/>
                </a:lnTo>
                <a:lnTo>
                  <a:pt x="38" y="470"/>
                </a:lnTo>
                <a:lnTo>
                  <a:pt x="46" y="486"/>
                </a:lnTo>
                <a:lnTo>
                  <a:pt x="55" y="503"/>
                </a:lnTo>
                <a:lnTo>
                  <a:pt x="67" y="519"/>
                </a:lnTo>
                <a:lnTo>
                  <a:pt x="77" y="532"/>
                </a:lnTo>
                <a:lnTo>
                  <a:pt x="89" y="545"/>
                </a:lnTo>
                <a:lnTo>
                  <a:pt x="101" y="560"/>
                </a:lnTo>
                <a:lnTo>
                  <a:pt x="114" y="571"/>
                </a:lnTo>
                <a:lnTo>
                  <a:pt x="128" y="585"/>
                </a:lnTo>
                <a:lnTo>
                  <a:pt x="141" y="595"/>
                </a:lnTo>
                <a:lnTo>
                  <a:pt x="158" y="607"/>
                </a:lnTo>
                <a:lnTo>
                  <a:pt x="179" y="620"/>
                </a:lnTo>
                <a:lnTo>
                  <a:pt x="239" y="621"/>
                </a:lnTo>
                <a:lnTo>
                  <a:pt x="273" y="499"/>
                </a:lnTo>
                <a:lnTo>
                  <a:pt x="194" y="430"/>
                </a:lnTo>
                <a:lnTo>
                  <a:pt x="160" y="360"/>
                </a:lnTo>
                <a:lnTo>
                  <a:pt x="158" y="274"/>
                </a:lnTo>
                <a:lnTo>
                  <a:pt x="184" y="206"/>
                </a:lnTo>
                <a:lnTo>
                  <a:pt x="235" y="152"/>
                </a:lnTo>
                <a:lnTo>
                  <a:pt x="274" y="121"/>
                </a:lnTo>
                <a:lnTo>
                  <a:pt x="239" y="0"/>
                </a:lnTo>
                <a:lnTo>
                  <a:pt x="181" y="0"/>
                </a:lnTo>
                <a:lnTo>
                  <a:pt x="172" y="5"/>
                </a:lnTo>
              </a:path>
            </a:pathLst>
          </a:custGeom>
          <a:solidFill>
            <a:srgbClr val="76BD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17"/>
          <p:cNvSpPr>
            <a:spLocks/>
          </p:cNvSpPr>
          <p:nvPr/>
        </p:nvSpPr>
        <p:spPr bwMode="auto">
          <a:xfrm>
            <a:off x="8494713" y="3362325"/>
            <a:ext cx="30162" cy="115888"/>
          </a:xfrm>
          <a:custGeom>
            <a:avLst/>
            <a:gdLst>
              <a:gd name="T0" fmla="*/ 2147483647 w 8"/>
              <a:gd name="T1" fmla="*/ 0 h 31"/>
              <a:gd name="T2" fmla="*/ 0 w 8"/>
              <a:gd name="T3" fmla="*/ 0 h 31"/>
              <a:gd name="T4" fmla="*/ 0 w 8"/>
              <a:gd name="T5" fmla="*/ 2147483647 h 31"/>
              <a:gd name="T6" fmla="*/ 2147483647 w 8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1"/>
              <a:gd name="T14" fmla="*/ 8 w 8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1">
                <a:moveTo>
                  <a:pt x="7" y="0"/>
                </a:moveTo>
                <a:lnTo>
                  <a:pt x="0" y="0"/>
                </a:lnTo>
                <a:lnTo>
                  <a:pt x="0" y="31"/>
                </a:lnTo>
                <a:lnTo>
                  <a:pt x="8" y="31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8"/>
          <p:cNvSpPr>
            <a:spLocks noChangeShapeType="1"/>
          </p:cNvSpPr>
          <p:nvPr/>
        </p:nvSpPr>
        <p:spPr bwMode="auto">
          <a:xfrm>
            <a:off x="8478838" y="3373438"/>
            <a:ext cx="11112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9"/>
          <p:cNvSpPr>
            <a:spLocks noChangeShapeType="1"/>
          </p:cNvSpPr>
          <p:nvPr/>
        </p:nvSpPr>
        <p:spPr bwMode="auto">
          <a:xfrm>
            <a:off x="8475663" y="3459163"/>
            <a:ext cx="14287" cy="15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Freeform 20"/>
          <p:cNvSpPr>
            <a:spLocks/>
          </p:cNvSpPr>
          <p:nvPr/>
        </p:nvSpPr>
        <p:spPr bwMode="auto">
          <a:xfrm>
            <a:off x="8489950" y="3376613"/>
            <a:ext cx="19050" cy="82550"/>
          </a:xfrm>
          <a:custGeom>
            <a:avLst/>
            <a:gdLst>
              <a:gd name="T0" fmla="*/ 2147483647 w 5"/>
              <a:gd name="T1" fmla="*/ 0 h 22"/>
              <a:gd name="T2" fmla="*/ 2147483647 w 5"/>
              <a:gd name="T3" fmla="*/ 0 h 22"/>
              <a:gd name="T4" fmla="*/ 2147483647 w 5"/>
              <a:gd name="T5" fmla="*/ 2147483647 h 22"/>
              <a:gd name="T6" fmla="*/ 0 w 5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2"/>
              <a:gd name="T14" fmla="*/ 5 w 5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2">
                <a:moveTo>
                  <a:pt x="1" y="0"/>
                </a:moveTo>
                <a:lnTo>
                  <a:pt x="5" y="0"/>
                </a:lnTo>
                <a:lnTo>
                  <a:pt x="5" y="2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Rectangle 21"/>
          <p:cNvSpPr>
            <a:spLocks noChangeArrowheads="1"/>
          </p:cNvSpPr>
          <p:nvPr/>
        </p:nvSpPr>
        <p:spPr bwMode="auto">
          <a:xfrm>
            <a:off x="8494713" y="2898775"/>
            <a:ext cx="30162" cy="115888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22"/>
          <p:cNvSpPr>
            <a:spLocks noChangeShapeType="1"/>
          </p:cNvSpPr>
          <p:nvPr/>
        </p:nvSpPr>
        <p:spPr bwMode="auto">
          <a:xfrm>
            <a:off x="8478838" y="2914650"/>
            <a:ext cx="11112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23"/>
          <p:cNvSpPr>
            <a:spLocks noChangeShapeType="1"/>
          </p:cNvSpPr>
          <p:nvPr/>
        </p:nvSpPr>
        <p:spPr bwMode="auto">
          <a:xfrm>
            <a:off x="8475663" y="2997200"/>
            <a:ext cx="14287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Freeform 24"/>
          <p:cNvSpPr>
            <a:spLocks/>
          </p:cNvSpPr>
          <p:nvPr/>
        </p:nvSpPr>
        <p:spPr bwMode="auto">
          <a:xfrm>
            <a:off x="8489950" y="2914650"/>
            <a:ext cx="19050" cy="82550"/>
          </a:xfrm>
          <a:custGeom>
            <a:avLst/>
            <a:gdLst>
              <a:gd name="T0" fmla="*/ 2147483647 w 5"/>
              <a:gd name="T1" fmla="*/ 0 h 22"/>
              <a:gd name="T2" fmla="*/ 2147483647 w 5"/>
              <a:gd name="T3" fmla="*/ 0 h 22"/>
              <a:gd name="T4" fmla="*/ 2147483647 w 5"/>
              <a:gd name="T5" fmla="*/ 2147483647 h 22"/>
              <a:gd name="T6" fmla="*/ 0 w 5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2"/>
              <a:gd name="T14" fmla="*/ 5 w 5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2">
                <a:moveTo>
                  <a:pt x="1" y="0"/>
                </a:moveTo>
                <a:lnTo>
                  <a:pt x="5" y="0"/>
                </a:lnTo>
                <a:lnTo>
                  <a:pt x="5" y="2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5"/>
          <p:cNvSpPr>
            <a:spLocks noChangeShapeType="1"/>
          </p:cNvSpPr>
          <p:nvPr/>
        </p:nvSpPr>
        <p:spPr bwMode="auto">
          <a:xfrm>
            <a:off x="8547100" y="2946400"/>
            <a:ext cx="138113" cy="15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6"/>
          <p:cNvSpPr>
            <a:spLocks noChangeShapeType="1"/>
          </p:cNvSpPr>
          <p:nvPr/>
        </p:nvSpPr>
        <p:spPr bwMode="auto">
          <a:xfrm>
            <a:off x="8547100" y="2974975"/>
            <a:ext cx="13335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7"/>
          <p:cNvSpPr>
            <a:spLocks noChangeShapeType="1"/>
          </p:cNvSpPr>
          <p:nvPr/>
        </p:nvSpPr>
        <p:spPr bwMode="auto">
          <a:xfrm>
            <a:off x="8547100" y="3408363"/>
            <a:ext cx="138113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8"/>
          <p:cNvSpPr>
            <a:spLocks noChangeShapeType="1"/>
          </p:cNvSpPr>
          <p:nvPr/>
        </p:nvSpPr>
        <p:spPr bwMode="auto">
          <a:xfrm>
            <a:off x="8550275" y="3433763"/>
            <a:ext cx="134938" cy="15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Freeform 29"/>
          <p:cNvSpPr>
            <a:spLocks/>
          </p:cNvSpPr>
          <p:nvPr/>
        </p:nvSpPr>
        <p:spPr bwMode="auto">
          <a:xfrm>
            <a:off x="7881938" y="1463675"/>
            <a:ext cx="555625" cy="1335088"/>
          </a:xfrm>
          <a:custGeom>
            <a:avLst/>
            <a:gdLst>
              <a:gd name="T0" fmla="*/ 2147483647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0 60000 65536"/>
              <a:gd name="T7" fmla="*/ 0 60000 65536"/>
              <a:gd name="T8" fmla="*/ 0 60000 65536"/>
              <a:gd name="T9" fmla="*/ 0 w 149"/>
              <a:gd name="T10" fmla="*/ 0 h 357"/>
              <a:gd name="T11" fmla="*/ 149 w 149"/>
              <a:gd name="T12" fmla="*/ 357 h 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357">
                <a:moveTo>
                  <a:pt x="149" y="0"/>
                </a:moveTo>
                <a:cubicBezTo>
                  <a:pt x="51" y="36"/>
                  <a:pt x="0" y="146"/>
                  <a:pt x="37" y="244"/>
                </a:cubicBezTo>
                <a:cubicBezTo>
                  <a:pt x="57" y="298"/>
                  <a:pt x="95" y="337"/>
                  <a:pt x="149" y="357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Freeform 30"/>
          <p:cNvSpPr>
            <a:spLocks/>
          </p:cNvSpPr>
          <p:nvPr/>
        </p:nvSpPr>
        <p:spPr bwMode="auto">
          <a:xfrm>
            <a:off x="7908925" y="1485900"/>
            <a:ext cx="533400" cy="1285875"/>
          </a:xfrm>
          <a:custGeom>
            <a:avLst/>
            <a:gdLst>
              <a:gd name="T0" fmla="*/ 2147483647 w 143"/>
              <a:gd name="T1" fmla="*/ 2147483647 h 344"/>
              <a:gd name="T2" fmla="*/ 2147483647 w 143"/>
              <a:gd name="T3" fmla="*/ 2147483647 h 344"/>
              <a:gd name="T4" fmla="*/ 2147483647 w 143"/>
              <a:gd name="T5" fmla="*/ 0 h 344"/>
              <a:gd name="T6" fmla="*/ 0 60000 65536"/>
              <a:gd name="T7" fmla="*/ 0 60000 65536"/>
              <a:gd name="T8" fmla="*/ 0 60000 65536"/>
              <a:gd name="T9" fmla="*/ 0 w 143"/>
              <a:gd name="T10" fmla="*/ 0 h 344"/>
              <a:gd name="T11" fmla="*/ 143 w 143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344">
                <a:moveTo>
                  <a:pt x="143" y="344"/>
                </a:moveTo>
                <a:cubicBezTo>
                  <a:pt x="48" y="308"/>
                  <a:pt x="0" y="202"/>
                  <a:pt x="36" y="107"/>
                </a:cubicBezTo>
                <a:cubicBezTo>
                  <a:pt x="55" y="56"/>
                  <a:pt x="91" y="20"/>
                  <a:pt x="142" y="0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Freeform 31"/>
          <p:cNvSpPr>
            <a:spLocks/>
          </p:cNvSpPr>
          <p:nvPr/>
        </p:nvSpPr>
        <p:spPr bwMode="auto">
          <a:xfrm>
            <a:off x="7081838" y="896938"/>
            <a:ext cx="1355725" cy="2614612"/>
          </a:xfrm>
          <a:custGeom>
            <a:avLst/>
            <a:gdLst>
              <a:gd name="T0" fmla="*/ 2147483647 w 363"/>
              <a:gd name="T1" fmla="*/ 0 h 700"/>
              <a:gd name="T2" fmla="*/ 2147483647 w 363"/>
              <a:gd name="T3" fmla="*/ 2147483647 h 700"/>
              <a:gd name="T4" fmla="*/ 2147483647 w 363"/>
              <a:gd name="T5" fmla="*/ 2147483647 h 700"/>
              <a:gd name="T6" fmla="*/ 0 60000 65536"/>
              <a:gd name="T7" fmla="*/ 0 60000 65536"/>
              <a:gd name="T8" fmla="*/ 0 60000 65536"/>
              <a:gd name="T9" fmla="*/ 0 w 363"/>
              <a:gd name="T10" fmla="*/ 0 h 700"/>
              <a:gd name="T11" fmla="*/ 363 w 363"/>
              <a:gd name="T12" fmla="*/ 700 h 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700">
                <a:moveTo>
                  <a:pt x="249" y="0"/>
                </a:moveTo>
                <a:cubicBezTo>
                  <a:pt x="67" y="99"/>
                  <a:pt x="0" y="328"/>
                  <a:pt x="99" y="510"/>
                </a:cubicBezTo>
                <a:cubicBezTo>
                  <a:pt x="156" y="614"/>
                  <a:pt x="247" y="679"/>
                  <a:pt x="363" y="700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Freeform 32"/>
          <p:cNvSpPr>
            <a:spLocks/>
          </p:cNvSpPr>
          <p:nvPr/>
        </p:nvSpPr>
        <p:spPr bwMode="auto">
          <a:xfrm>
            <a:off x="7156450" y="896938"/>
            <a:ext cx="1281113" cy="2625725"/>
          </a:xfrm>
          <a:custGeom>
            <a:avLst/>
            <a:gdLst>
              <a:gd name="T0" fmla="*/ 2147483647 w 343"/>
              <a:gd name="T1" fmla="*/ 2147483647 h 703"/>
              <a:gd name="T2" fmla="*/ 2147483647 w 343"/>
              <a:gd name="T3" fmla="*/ 2147483647 h 703"/>
              <a:gd name="T4" fmla="*/ 2147483647 w 343"/>
              <a:gd name="T5" fmla="*/ 0 h 703"/>
              <a:gd name="T6" fmla="*/ 0 60000 65536"/>
              <a:gd name="T7" fmla="*/ 0 60000 65536"/>
              <a:gd name="T8" fmla="*/ 0 60000 65536"/>
              <a:gd name="T9" fmla="*/ 0 w 343"/>
              <a:gd name="T10" fmla="*/ 0 h 703"/>
              <a:gd name="T11" fmla="*/ 343 w 343"/>
              <a:gd name="T12" fmla="*/ 703 h 7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" h="703">
                <a:moveTo>
                  <a:pt x="343" y="703"/>
                </a:moveTo>
                <a:cubicBezTo>
                  <a:pt x="137" y="667"/>
                  <a:pt x="0" y="469"/>
                  <a:pt x="37" y="263"/>
                </a:cubicBezTo>
                <a:cubicBezTo>
                  <a:pt x="57" y="148"/>
                  <a:pt x="121" y="58"/>
                  <a:pt x="223" y="0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Freeform 33"/>
          <p:cNvSpPr>
            <a:spLocks/>
          </p:cNvSpPr>
          <p:nvPr/>
        </p:nvSpPr>
        <p:spPr bwMode="auto">
          <a:xfrm>
            <a:off x="7015163" y="836613"/>
            <a:ext cx="1504950" cy="2749550"/>
          </a:xfrm>
          <a:custGeom>
            <a:avLst/>
            <a:gdLst>
              <a:gd name="T0" fmla="*/ 2147483647 w 403"/>
              <a:gd name="T1" fmla="*/ 0 h 736"/>
              <a:gd name="T2" fmla="*/ 2147483647 w 403"/>
              <a:gd name="T3" fmla="*/ 2147483647 h 736"/>
              <a:gd name="T4" fmla="*/ 2147483647 w 403"/>
              <a:gd name="T5" fmla="*/ 2147483647 h 736"/>
              <a:gd name="T6" fmla="*/ 0 60000 65536"/>
              <a:gd name="T7" fmla="*/ 0 60000 65536"/>
              <a:gd name="T8" fmla="*/ 0 60000 65536"/>
              <a:gd name="T9" fmla="*/ 0 w 403"/>
              <a:gd name="T10" fmla="*/ 0 h 736"/>
              <a:gd name="T11" fmla="*/ 403 w 403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736">
                <a:moveTo>
                  <a:pt x="264" y="0"/>
                </a:moveTo>
                <a:cubicBezTo>
                  <a:pt x="72" y="101"/>
                  <a:pt x="0" y="339"/>
                  <a:pt x="101" y="530"/>
                </a:cubicBezTo>
                <a:cubicBezTo>
                  <a:pt x="164" y="648"/>
                  <a:pt x="271" y="720"/>
                  <a:pt x="403" y="736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34"/>
          <p:cNvSpPr>
            <a:spLocks/>
          </p:cNvSpPr>
          <p:nvPr/>
        </p:nvSpPr>
        <p:spPr bwMode="auto">
          <a:xfrm>
            <a:off x="7931150" y="1482725"/>
            <a:ext cx="593725" cy="1300163"/>
          </a:xfrm>
          <a:custGeom>
            <a:avLst/>
            <a:gdLst>
              <a:gd name="T0" fmla="*/ 2147483647 w 159"/>
              <a:gd name="T1" fmla="*/ 0 h 348"/>
              <a:gd name="T2" fmla="*/ 2147483647 w 159"/>
              <a:gd name="T3" fmla="*/ 2147483647 h 348"/>
              <a:gd name="T4" fmla="*/ 2147483647 w 159"/>
              <a:gd name="T5" fmla="*/ 2147483647 h 348"/>
              <a:gd name="T6" fmla="*/ 0 60000 65536"/>
              <a:gd name="T7" fmla="*/ 0 60000 65536"/>
              <a:gd name="T8" fmla="*/ 0 60000 65536"/>
              <a:gd name="T9" fmla="*/ 0 w 159"/>
              <a:gd name="T10" fmla="*/ 0 h 348"/>
              <a:gd name="T11" fmla="*/ 159 w 159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348">
                <a:moveTo>
                  <a:pt x="149" y="0"/>
                </a:moveTo>
                <a:cubicBezTo>
                  <a:pt x="54" y="29"/>
                  <a:pt x="0" y="130"/>
                  <a:pt x="29" y="226"/>
                </a:cubicBezTo>
                <a:cubicBezTo>
                  <a:pt x="48" y="288"/>
                  <a:pt x="95" y="333"/>
                  <a:pt x="159" y="348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Freeform 35"/>
          <p:cNvSpPr>
            <a:spLocks/>
          </p:cNvSpPr>
          <p:nvPr/>
        </p:nvSpPr>
        <p:spPr bwMode="auto">
          <a:xfrm>
            <a:off x="7031038" y="836613"/>
            <a:ext cx="1493837" cy="2738437"/>
          </a:xfrm>
          <a:custGeom>
            <a:avLst/>
            <a:gdLst>
              <a:gd name="T0" fmla="*/ 2147483647 w 400"/>
              <a:gd name="T1" fmla="*/ 0 h 733"/>
              <a:gd name="T2" fmla="*/ 2147483647 w 400"/>
              <a:gd name="T3" fmla="*/ 2147483647 h 733"/>
              <a:gd name="T4" fmla="*/ 2147483647 w 400"/>
              <a:gd name="T5" fmla="*/ 2147483647 h 733"/>
              <a:gd name="T6" fmla="*/ 0 60000 65536"/>
              <a:gd name="T7" fmla="*/ 0 60000 65536"/>
              <a:gd name="T8" fmla="*/ 0 60000 65536"/>
              <a:gd name="T9" fmla="*/ 0 w 400"/>
              <a:gd name="T10" fmla="*/ 0 h 733"/>
              <a:gd name="T11" fmla="*/ 400 w 400"/>
              <a:gd name="T12" fmla="*/ 733 h 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733">
                <a:moveTo>
                  <a:pt x="267" y="0"/>
                </a:moveTo>
                <a:cubicBezTo>
                  <a:pt x="76" y="97"/>
                  <a:pt x="0" y="331"/>
                  <a:pt x="97" y="523"/>
                </a:cubicBezTo>
                <a:cubicBezTo>
                  <a:pt x="158" y="643"/>
                  <a:pt x="266" y="718"/>
                  <a:pt x="400" y="733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4" name="Line 37"/>
          <p:cNvSpPr>
            <a:spLocks noChangeShapeType="1"/>
          </p:cNvSpPr>
          <p:nvPr/>
        </p:nvSpPr>
        <p:spPr bwMode="auto">
          <a:xfrm>
            <a:off x="8367713" y="1495425"/>
            <a:ext cx="11112" cy="1746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5" name="Line 38"/>
          <p:cNvSpPr>
            <a:spLocks noChangeShapeType="1"/>
          </p:cNvSpPr>
          <p:nvPr/>
        </p:nvSpPr>
        <p:spPr bwMode="auto">
          <a:xfrm>
            <a:off x="8397875" y="1482725"/>
            <a:ext cx="6350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6" name="Line 39"/>
          <p:cNvSpPr>
            <a:spLocks noChangeShapeType="1"/>
          </p:cNvSpPr>
          <p:nvPr/>
        </p:nvSpPr>
        <p:spPr bwMode="auto">
          <a:xfrm>
            <a:off x="8426450" y="1468438"/>
            <a:ext cx="4763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7" name="Line 40"/>
          <p:cNvSpPr>
            <a:spLocks noChangeShapeType="1"/>
          </p:cNvSpPr>
          <p:nvPr/>
        </p:nvSpPr>
        <p:spPr bwMode="auto">
          <a:xfrm flipV="1">
            <a:off x="7978775" y="2225675"/>
            <a:ext cx="25400" cy="476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8" name="Line 41"/>
          <p:cNvSpPr>
            <a:spLocks noChangeShapeType="1"/>
          </p:cNvSpPr>
          <p:nvPr/>
        </p:nvSpPr>
        <p:spPr bwMode="auto">
          <a:xfrm flipV="1">
            <a:off x="7994650" y="2289175"/>
            <a:ext cx="22225" cy="476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9" name="Line 42"/>
          <p:cNvSpPr>
            <a:spLocks noChangeShapeType="1"/>
          </p:cNvSpPr>
          <p:nvPr/>
        </p:nvSpPr>
        <p:spPr bwMode="auto">
          <a:xfrm flipV="1">
            <a:off x="8013700" y="2349500"/>
            <a:ext cx="22225" cy="793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Line 43"/>
          <p:cNvSpPr>
            <a:spLocks noChangeShapeType="1"/>
          </p:cNvSpPr>
          <p:nvPr/>
        </p:nvSpPr>
        <p:spPr bwMode="auto">
          <a:xfrm flipV="1">
            <a:off x="8035925" y="2406650"/>
            <a:ext cx="22225" cy="1111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1" name="Line 44"/>
          <p:cNvSpPr>
            <a:spLocks noChangeShapeType="1"/>
          </p:cNvSpPr>
          <p:nvPr/>
        </p:nvSpPr>
        <p:spPr bwMode="auto">
          <a:xfrm flipV="1">
            <a:off x="8064500" y="2462213"/>
            <a:ext cx="19050" cy="142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2" name="Line 45"/>
          <p:cNvSpPr>
            <a:spLocks noChangeShapeType="1"/>
          </p:cNvSpPr>
          <p:nvPr/>
        </p:nvSpPr>
        <p:spPr bwMode="auto">
          <a:xfrm flipV="1">
            <a:off x="8097838" y="2517775"/>
            <a:ext cx="19050" cy="142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Line 46"/>
          <p:cNvSpPr>
            <a:spLocks noChangeShapeType="1"/>
          </p:cNvSpPr>
          <p:nvPr/>
        </p:nvSpPr>
        <p:spPr bwMode="auto">
          <a:xfrm flipV="1">
            <a:off x="8139113" y="2566988"/>
            <a:ext cx="1587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4" name="Line 47"/>
          <p:cNvSpPr>
            <a:spLocks noChangeShapeType="1"/>
          </p:cNvSpPr>
          <p:nvPr/>
        </p:nvSpPr>
        <p:spPr bwMode="auto">
          <a:xfrm flipV="1">
            <a:off x="8183563" y="2614613"/>
            <a:ext cx="1587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5" name="Line 48"/>
          <p:cNvSpPr>
            <a:spLocks noChangeShapeType="1"/>
          </p:cNvSpPr>
          <p:nvPr/>
        </p:nvSpPr>
        <p:spPr bwMode="auto">
          <a:xfrm flipV="1">
            <a:off x="8232775" y="2659063"/>
            <a:ext cx="11113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6" name="Line 49"/>
          <p:cNvSpPr>
            <a:spLocks noChangeShapeType="1"/>
          </p:cNvSpPr>
          <p:nvPr/>
        </p:nvSpPr>
        <p:spPr bwMode="auto">
          <a:xfrm flipV="1">
            <a:off x="8285163" y="2697163"/>
            <a:ext cx="11112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7" name="Line 50"/>
          <p:cNvSpPr>
            <a:spLocks noChangeShapeType="1"/>
          </p:cNvSpPr>
          <p:nvPr/>
        </p:nvSpPr>
        <p:spPr bwMode="auto">
          <a:xfrm flipV="1">
            <a:off x="8345488" y="2730500"/>
            <a:ext cx="11112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8" name="Line 51"/>
          <p:cNvSpPr>
            <a:spLocks noChangeShapeType="1"/>
          </p:cNvSpPr>
          <p:nvPr/>
        </p:nvSpPr>
        <p:spPr bwMode="auto">
          <a:xfrm flipV="1">
            <a:off x="8401050" y="2757488"/>
            <a:ext cx="11113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9" name="Line 52"/>
          <p:cNvSpPr>
            <a:spLocks noChangeShapeType="1"/>
          </p:cNvSpPr>
          <p:nvPr/>
        </p:nvSpPr>
        <p:spPr bwMode="auto">
          <a:xfrm flipV="1">
            <a:off x="8023225" y="2376488"/>
            <a:ext cx="19050" cy="1111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0" name="Line 53"/>
          <p:cNvSpPr>
            <a:spLocks noChangeShapeType="1"/>
          </p:cNvSpPr>
          <p:nvPr/>
        </p:nvSpPr>
        <p:spPr bwMode="auto">
          <a:xfrm flipV="1">
            <a:off x="8050213" y="2435225"/>
            <a:ext cx="17462" cy="1111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1" name="Line 54"/>
          <p:cNvSpPr>
            <a:spLocks noChangeShapeType="1"/>
          </p:cNvSpPr>
          <p:nvPr/>
        </p:nvSpPr>
        <p:spPr bwMode="auto">
          <a:xfrm flipV="1">
            <a:off x="8080375" y="2487613"/>
            <a:ext cx="17463" cy="158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2" name="Line 55"/>
          <p:cNvSpPr>
            <a:spLocks noChangeShapeType="1"/>
          </p:cNvSpPr>
          <p:nvPr/>
        </p:nvSpPr>
        <p:spPr bwMode="auto">
          <a:xfrm flipV="1">
            <a:off x="8116888" y="2544763"/>
            <a:ext cx="19050" cy="142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Line 56"/>
          <p:cNvSpPr>
            <a:spLocks noChangeShapeType="1"/>
          </p:cNvSpPr>
          <p:nvPr/>
        </p:nvSpPr>
        <p:spPr bwMode="auto">
          <a:xfrm flipV="1">
            <a:off x="8161338" y="2592388"/>
            <a:ext cx="1587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4" name="Line 57"/>
          <p:cNvSpPr>
            <a:spLocks noChangeShapeType="1"/>
          </p:cNvSpPr>
          <p:nvPr/>
        </p:nvSpPr>
        <p:spPr bwMode="auto">
          <a:xfrm flipV="1">
            <a:off x="8205788" y="2633663"/>
            <a:ext cx="15875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5" name="Line 58"/>
          <p:cNvSpPr>
            <a:spLocks noChangeShapeType="1"/>
          </p:cNvSpPr>
          <p:nvPr/>
        </p:nvSpPr>
        <p:spPr bwMode="auto">
          <a:xfrm flipV="1">
            <a:off x="8259763" y="2678113"/>
            <a:ext cx="952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6" name="Line 59"/>
          <p:cNvSpPr>
            <a:spLocks noChangeShapeType="1"/>
          </p:cNvSpPr>
          <p:nvPr/>
        </p:nvSpPr>
        <p:spPr bwMode="auto">
          <a:xfrm flipV="1">
            <a:off x="8315325" y="2716213"/>
            <a:ext cx="11113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7" name="Line 60"/>
          <p:cNvSpPr>
            <a:spLocks noChangeShapeType="1"/>
          </p:cNvSpPr>
          <p:nvPr/>
        </p:nvSpPr>
        <p:spPr bwMode="auto">
          <a:xfrm flipV="1">
            <a:off x="8370888" y="2746375"/>
            <a:ext cx="11112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8" name="Line 61"/>
          <p:cNvSpPr>
            <a:spLocks noChangeShapeType="1"/>
          </p:cNvSpPr>
          <p:nvPr/>
        </p:nvSpPr>
        <p:spPr bwMode="auto">
          <a:xfrm flipV="1">
            <a:off x="8426450" y="2768600"/>
            <a:ext cx="7938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9" name="Line 62"/>
          <p:cNvSpPr>
            <a:spLocks noChangeShapeType="1"/>
          </p:cNvSpPr>
          <p:nvPr/>
        </p:nvSpPr>
        <p:spPr bwMode="auto">
          <a:xfrm flipV="1">
            <a:off x="7986713" y="2260600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0" name="Line 63"/>
          <p:cNvSpPr>
            <a:spLocks noChangeShapeType="1"/>
          </p:cNvSpPr>
          <p:nvPr/>
        </p:nvSpPr>
        <p:spPr bwMode="auto">
          <a:xfrm flipV="1">
            <a:off x="8001000" y="2320925"/>
            <a:ext cx="22225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1" name="Line 64"/>
          <p:cNvSpPr>
            <a:spLocks noChangeShapeType="1"/>
          </p:cNvSpPr>
          <p:nvPr/>
        </p:nvSpPr>
        <p:spPr bwMode="auto">
          <a:xfrm>
            <a:off x="8013700" y="1897063"/>
            <a:ext cx="22225" cy="793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2" name="Line 65"/>
          <p:cNvSpPr>
            <a:spLocks noChangeShapeType="1"/>
          </p:cNvSpPr>
          <p:nvPr/>
        </p:nvSpPr>
        <p:spPr bwMode="auto">
          <a:xfrm>
            <a:off x="8039100" y="1838325"/>
            <a:ext cx="19050" cy="793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3" name="Line 66"/>
          <p:cNvSpPr>
            <a:spLocks noChangeShapeType="1"/>
          </p:cNvSpPr>
          <p:nvPr/>
        </p:nvSpPr>
        <p:spPr bwMode="auto">
          <a:xfrm>
            <a:off x="8067675" y="1778000"/>
            <a:ext cx="19050" cy="1111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4" name="Line 67"/>
          <p:cNvSpPr>
            <a:spLocks noChangeShapeType="1"/>
          </p:cNvSpPr>
          <p:nvPr/>
        </p:nvSpPr>
        <p:spPr bwMode="auto">
          <a:xfrm>
            <a:off x="8102600" y="1722438"/>
            <a:ext cx="17463" cy="142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5" name="Line 68"/>
          <p:cNvSpPr>
            <a:spLocks noChangeShapeType="1"/>
          </p:cNvSpPr>
          <p:nvPr/>
        </p:nvSpPr>
        <p:spPr bwMode="auto">
          <a:xfrm>
            <a:off x="8142288" y="1670050"/>
            <a:ext cx="15875" cy="1746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6" name="Line 69"/>
          <p:cNvSpPr>
            <a:spLocks noChangeShapeType="1"/>
          </p:cNvSpPr>
          <p:nvPr/>
        </p:nvSpPr>
        <p:spPr bwMode="auto">
          <a:xfrm>
            <a:off x="8183563" y="1620838"/>
            <a:ext cx="19050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7" name="Line 70"/>
          <p:cNvSpPr>
            <a:spLocks noChangeShapeType="1"/>
          </p:cNvSpPr>
          <p:nvPr/>
        </p:nvSpPr>
        <p:spPr bwMode="auto">
          <a:xfrm>
            <a:off x="8232775" y="1581150"/>
            <a:ext cx="14288" cy="1746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8" name="Line 71"/>
          <p:cNvSpPr>
            <a:spLocks noChangeShapeType="1"/>
          </p:cNvSpPr>
          <p:nvPr/>
        </p:nvSpPr>
        <p:spPr bwMode="auto">
          <a:xfrm>
            <a:off x="8288338" y="1539875"/>
            <a:ext cx="12700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9" name="Line 72"/>
          <p:cNvSpPr>
            <a:spLocks noChangeShapeType="1"/>
          </p:cNvSpPr>
          <p:nvPr/>
        </p:nvSpPr>
        <p:spPr bwMode="auto">
          <a:xfrm>
            <a:off x="8259763" y="1562100"/>
            <a:ext cx="14287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0" name="Line 73"/>
          <p:cNvSpPr>
            <a:spLocks noChangeShapeType="1"/>
          </p:cNvSpPr>
          <p:nvPr/>
        </p:nvSpPr>
        <p:spPr bwMode="auto">
          <a:xfrm>
            <a:off x="8210550" y="1603375"/>
            <a:ext cx="14288" cy="1746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1" name="Line 74"/>
          <p:cNvSpPr>
            <a:spLocks noChangeShapeType="1"/>
          </p:cNvSpPr>
          <p:nvPr/>
        </p:nvSpPr>
        <p:spPr bwMode="auto">
          <a:xfrm>
            <a:off x="8161338" y="1647825"/>
            <a:ext cx="19050" cy="142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2" name="Line 75"/>
          <p:cNvSpPr>
            <a:spLocks noChangeShapeType="1"/>
          </p:cNvSpPr>
          <p:nvPr/>
        </p:nvSpPr>
        <p:spPr bwMode="auto">
          <a:xfrm>
            <a:off x="8120063" y="1695450"/>
            <a:ext cx="19050" cy="158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3" name="Line 76"/>
          <p:cNvSpPr>
            <a:spLocks noChangeShapeType="1"/>
          </p:cNvSpPr>
          <p:nvPr/>
        </p:nvSpPr>
        <p:spPr bwMode="auto">
          <a:xfrm>
            <a:off x="8083550" y="1747838"/>
            <a:ext cx="22225" cy="158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4" name="Line 77"/>
          <p:cNvSpPr>
            <a:spLocks noChangeShapeType="1"/>
          </p:cNvSpPr>
          <p:nvPr/>
        </p:nvSpPr>
        <p:spPr bwMode="auto">
          <a:xfrm>
            <a:off x="8053388" y="1808163"/>
            <a:ext cx="19050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5" name="Line 78"/>
          <p:cNvSpPr>
            <a:spLocks noChangeShapeType="1"/>
          </p:cNvSpPr>
          <p:nvPr/>
        </p:nvSpPr>
        <p:spPr bwMode="auto">
          <a:xfrm>
            <a:off x="8023225" y="1868488"/>
            <a:ext cx="22225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6" name="Line 79"/>
          <p:cNvSpPr>
            <a:spLocks noChangeShapeType="1"/>
          </p:cNvSpPr>
          <p:nvPr/>
        </p:nvSpPr>
        <p:spPr bwMode="auto">
          <a:xfrm>
            <a:off x="7994650" y="1965325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7" name="Line 80"/>
          <p:cNvSpPr>
            <a:spLocks noChangeShapeType="1"/>
          </p:cNvSpPr>
          <p:nvPr/>
        </p:nvSpPr>
        <p:spPr bwMode="auto">
          <a:xfrm>
            <a:off x="7981950" y="2028825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8" name="Line 81"/>
          <p:cNvSpPr>
            <a:spLocks noChangeShapeType="1"/>
          </p:cNvSpPr>
          <p:nvPr/>
        </p:nvSpPr>
        <p:spPr bwMode="auto">
          <a:xfrm>
            <a:off x="7986713" y="1995488"/>
            <a:ext cx="26987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79" name="Line 82"/>
          <p:cNvSpPr>
            <a:spLocks noChangeShapeType="1"/>
          </p:cNvSpPr>
          <p:nvPr/>
        </p:nvSpPr>
        <p:spPr bwMode="auto">
          <a:xfrm>
            <a:off x="8004175" y="1927225"/>
            <a:ext cx="19050" cy="793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0" name="Line 83"/>
          <p:cNvSpPr>
            <a:spLocks noChangeShapeType="1"/>
          </p:cNvSpPr>
          <p:nvPr/>
        </p:nvSpPr>
        <p:spPr bwMode="auto">
          <a:xfrm>
            <a:off x="7978775" y="2062163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1" name="Line 84"/>
          <p:cNvSpPr>
            <a:spLocks noChangeShapeType="1"/>
          </p:cNvSpPr>
          <p:nvPr/>
        </p:nvSpPr>
        <p:spPr bwMode="auto">
          <a:xfrm>
            <a:off x="7975600" y="2095500"/>
            <a:ext cx="25400" cy="15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2" name="Line 85"/>
          <p:cNvSpPr>
            <a:spLocks noChangeShapeType="1"/>
          </p:cNvSpPr>
          <p:nvPr/>
        </p:nvSpPr>
        <p:spPr bwMode="auto">
          <a:xfrm>
            <a:off x="8315325" y="1524000"/>
            <a:ext cx="11113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3" name="Line 86"/>
          <p:cNvSpPr>
            <a:spLocks noChangeShapeType="1"/>
          </p:cNvSpPr>
          <p:nvPr/>
        </p:nvSpPr>
        <p:spPr bwMode="auto">
          <a:xfrm>
            <a:off x="7975600" y="2130425"/>
            <a:ext cx="22225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4" name="Line 87"/>
          <p:cNvSpPr>
            <a:spLocks noChangeShapeType="1"/>
          </p:cNvSpPr>
          <p:nvPr/>
        </p:nvSpPr>
        <p:spPr bwMode="auto">
          <a:xfrm>
            <a:off x="7975600" y="2162175"/>
            <a:ext cx="22225" cy="15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5" name="Line 88"/>
          <p:cNvSpPr>
            <a:spLocks noChangeShapeType="1"/>
          </p:cNvSpPr>
          <p:nvPr/>
        </p:nvSpPr>
        <p:spPr bwMode="auto">
          <a:xfrm>
            <a:off x="7978775" y="2197100"/>
            <a:ext cx="22225" cy="15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86" name="Freeform 90"/>
          <p:cNvSpPr>
            <a:spLocks/>
          </p:cNvSpPr>
          <p:nvPr/>
        </p:nvSpPr>
        <p:spPr bwMode="auto">
          <a:xfrm>
            <a:off x="7721600" y="1093788"/>
            <a:ext cx="80963" cy="82550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4" y="0"/>
                </a:moveTo>
                <a:lnTo>
                  <a:pt x="22" y="10"/>
                </a:lnTo>
                <a:lnTo>
                  <a:pt x="9" y="22"/>
                </a:lnTo>
                <a:lnTo>
                  <a:pt x="0" y="13"/>
                </a:lnTo>
                <a:lnTo>
                  <a:pt x="14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7" name="Freeform 91"/>
          <p:cNvSpPr>
            <a:spLocks/>
          </p:cNvSpPr>
          <p:nvPr/>
        </p:nvSpPr>
        <p:spPr bwMode="auto">
          <a:xfrm>
            <a:off x="7624763" y="1195388"/>
            <a:ext cx="80962" cy="82550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2" y="0"/>
                </a:moveTo>
                <a:lnTo>
                  <a:pt x="22" y="8"/>
                </a:lnTo>
                <a:lnTo>
                  <a:pt x="10" y="22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8" name="Freeform 92"/>
          <p:cNvSpPr>
            <a:spLocks/>
          </p:cNvSpPr>
          <p:nvPr/>
        </p:nvSpPr>
        <p:spPr bwMode="auto">
          <a:xfrm>
            <a:off x="7542213" y="1303338"/>
            <a:ext cx="77787" cy="82550"/>
          </a:xfrm>
          <a:custGeom>
            <a:avLst/>
            <a:gdLst>
              <a:gd name="T0" fmla="*/ 2147483647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0 w 21"/>
              <a:gd name="T7" fmla="*/ 2147483647 h 22"/>
              <a:gd name="T8" fmla="*/ 2147483647 w 21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0" y="0"/>
                </a:moveTo>
                <a:lnTo>
                  <a:pt x="21" y="7"/>
                </a:lnTo>
                <a:lnTo>
                  <a:pt x="10" y="22"/>
                </a:lnTo>
                <a:lnTo>
                  <a:pt x="0" y="15"/>
                </a:lnTo>
                <a:lnTo>
                  <a:pt x="10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89" name="Freeform 94"/>
          <p:cNvSpPr>
            <a:spLocks/>
          </p:cNvSpPr>
          <p:nvPr/>
        </p:nvSpPr>
        <p:spPr bwMode="auto">
          <a:xfrm>
            <a:off x="7407275" y="1546225"/>
            <a:ext cx="71438" cy="82550"/>
          </a:xfrm>
          <a:custGeom>
            <a:avLst/>
            <a:gdLst>
              <a:gd name="T0" fmla="*/ 2147483647 w 19"/>
              <a:gd name="T1" fmla="*/ 0 h 22"/>
              <a:gd name="T2" fmla="*/ 2147483647 w 19"/>
              <a:gd name="T3" fmla="*/ 2147483647 h 22"/>
              <a:gd name="T4" fmla="*/ 2147483647 w 19"/>
              <a:gd name="T5" fmla="*/ 2147483647 h 22"/>
              <a:gd name="T6" fmla="*/ 0 w 19"/>
              <a:gd name="T7" fmla="*/ 2147483647 h 22"/>
              <a:gd name="T8" fmla="*/ 2147483647 w 19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7" y="0"/>
                </a:moveTo>
                <a:lnTo>
                  <a:pt x="19" y="5"/>
                </a:lnTo>
                <a:lnTo>
                  <a:pt x="12" y="22"/>
                </a:lnTo>
                <a:lnTo>
                  <a:pt x="0" y="17"/>
                </a:lnTo>
                <a:lnTo>
                  <a:pt x="7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0" name="Freeform 95"/>
          <p:cNvSpPr>
            <a:spLocks/>
          </p:cNvSpPr>
          <p:nvPr/>
        </p:nvSpPr>
        <p:spPr bwMode="auto">
          <a:xfrm>
            <a:off x="7467600" y="1422400"/>
            <a:ext cx="74613" cy="82550"/>
          </a:xfrm>
          <a:custGeom>
            <a:avLst/>
            <a:gdLst>
              <a:gd name="T0" fmla="*/ 2147483647 w 20"/>
              <a:gd name="T1" fmla="*/ 0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0 w 20"/>
              <a:gd name="T7" fmla="*/ 2147483647 h 22"/>
              <a:gd name="T8" fmla="*/ 2147483647 w 20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2"/>
              <a:gd name="T17" fmla="*/ 20 w 20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2">
                <a:moveTo>
                  <a:pt x="9" y="0"/>
                </a:moveTo>
                <a:lnTo>
                  <a:pt x="20" y="6"/>
                </a:lnTo>
                <a:lnTo>
                  <a:pt x="11" y="22"/>
                </a:lnTo>
                <a:lnTo>
                  <a:pt x="0" y="16"/>
                </a:lnTo>
                <a:lnTo>
                  <a:pt x="9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1" name="Freeform 96"/>
          <p:cNvSpPr>
            <a:spLocks/>
          </p:cNvSpPr>
          <p:nvPr/>
        </p:nvSpPr>
        <p:spPr bwMode="auto">
          <a:xfrm>
            <a:off x="7327900" y="1814513"/>
            <a:ext cx="60325" cy="79375"/>
          </a:xfrm>
          <a:custGeom>
            <a:avLst/>
            <a:gdLst>
              <a:gd name="T0" fmla="*/ 2147483647 w 16"/>
              <a:gd name="T1" fmla="*/ 0 h 21"/>
              <a:gd name="T2" fmla="*/ 2147483647 w 16"/>
              <a:gd name="T3" fmla="*/ 2147483647 h 21"/>
              <a:gd name="T4" fmla="*/ 2147483647 w 16"/>
              <a:gd name="T5" fmla="*/ 2147483647 h 21"/>
              <a:gd name="T6" fmla="*/ 0 w 16"/>
              <a:gd name="T7" fmla="*/ 2147483647 h 21"/>
              <a:gd name="T8" fmla="*/ 2147483647 w 16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1"/>
              <a:gd name="T17" fmla="*/ 16 w 16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1">
                <a:moveTo>
                  <a:pt x="4" y="0"/>
                </a:moveTo>
                <a:lnTo>
                  <a:pt x="16" y="3"/>
                </a:lnTo>
                <a:lnTo>
                  <a:pt x="12" y="21"/>
                </a:lnTo>
                <a:lnTo>
                  <a:pt x="0" y="18"/>
                </a:lnTo>
                <a:lnTo>
                  <a:pt x="4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2" name="Freeform 97"/>
          <p:cNvSpPr>
            <a:spLocks/>
          </p:cNvSpPr>
          <p:nvPr/>
        </p:nvSpPr>
        <p:spPr bwMode="auto">
          <a:xfrm>
            <a:off x="7362825" y="1681163"/>
            <a:ext cx="63500" cy="79375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3" name="Freeform 98"/>
          <p:cNvSpPr>
            <a:spLocks/>
          </p:cNvSpPr>
          <p:nvPr/>
        </p:nvSpPr>
        <p:spPr bwMode="auto">
          <a:xfrm>
            <a:off x="7310438" y="1957388"/>
            <a:ext cx="55562" cy="71437"/>
          </a:xfrm>
          <a:custGeom>
            <a:avLst/>
            <a:gdLst>
              <a:gd name="T0" fmla="*/ 2147483647 w 15"/>
              <a:gd name="T1" fmla="*/ 0 h 19"/>
              <a:gd name="T2" fmla="*/ 2147483647 w 15"/>
              <a:gd name="T3" fmla="*/ 2147483647 h 19"/>
              <a:gd name="T4" fmla="*/ 2147483647 w 15"/>
              <a:gd name="T5" fmla="*/ 2147483647 h 19"/>
              <a:gd name="T6" fmla="*/ 0 w 15"/>
              <a:gd name="T7" fmla="*/ 2147483647 h 19"/>
              <a:gd name="T8" fmla="*/ 2147483647 w 15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9"/>
              <a:gd name="T17" fmla="*/ 15 w 1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9">
                <a:moveTo>
                  <a:pt x="2" y="0"/>
                </a:moveTo>
                <a:lnTo>
                  <a:pt x="15" y="1"/>
                </a:lnTo>
                <a:lnTo>
                  <a:pt x="13" y="19"/>
                </a:lnTo>
                <a:lnTo>
                  <a:pt x="0" y="18"/>
                </a:lnTo>
                <a:lnTo>
                  <a:pt x="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4" name="Rectangle 99"/>
          <p:cNvSpPr>
            <a:spLocks noChangeArrowheads="1"/>
          </p:cNvSpPr>
          <p:nvPr/>
        </p:nvSpPr>
        <p:spPr bwMode="auto">
          <a:xfrm>
            <a:off x="7305675" y="2095500"/>
            <a:ext cx="49213" cy="6667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5" name="Freeform 100"/>
          <p:cNvSpPr>
            <a:spLocks/>
          </p:cNvSpPr>
          <p:nvPr/>
        </p:nvSpPr>
        <p:spPr bwMode="auto">
          <a:xfrm>
            <a:off x="7310438" y="2230438"/>
            <a:ext cx="55562" cy="74612"/>
          </a:xfrm>
          <a:custGeom>
            <a:avLst/>
            <a:gdLst>
              <a:gd name="T0" fmla="*/ 2147483647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0 h 20"/>
              <a:gd name="T6" fmla="*/ 0 w 15"/>
              <a:gd name="T7" fmla="*/ 2147483647 h 20"/>
              <a:gd name="T8" fmla="*/ 2147483647 w 15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0"/>
              <a:gd name="T17" fmla="*/ 15 w 15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0">
                <a:moveTo>
                  <a:pt x="2" y="20"/>
                </a:moveTo>
                <a:lnTo>
                  <a:pt x="15" y="18"/>
                </a:lnTo>
                <a:lnTo>
                  <a:pt x="13" y="0"/>
                </a:lnTo>
                <a:lnTo>
                  <a:pt x="0" y="2"/>
                </a:lnTo>
                <a:lnTo>
                  <a:pt x="2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6" name="Freeform 101"/>
          <p:cNvSpPr>
            <a:spLocks/>
          </p:cNvSpPr>
          <p:nvPr/>
        </p:nvSpPr>
        <p:spPr bwMode="auto">
          <a:xfrm>
            <a:off x="7327900" y="2368550"/>
            <a:ext cx="63500" cy="74613"/>
          </a:xfrm>
          <a:custGeom>
            <a:avLst/>
            <a:gdLst>
              <a:gd name="T0" fmla="*/ 2147483647 w 17"/>
              <a:gd name="T1" fmla="*/ 2147483647 h 20"/>
              <a:gd name="T2" fmla="*/ 2147483647 w 17"/>
              <a:gd name="T3" fmla="*/ 2147483647 h 20"/>
              <a:gd name="T4" fmla="*/ 2147483647 w 17"/>
              <a:gd name="T5" fmla="*/ 0 h 20"/>
              <a:gd name="T6" fmla="*/ 0 w 17"/>
              <a:gd name="T7" fmla="*/ 2147483647 h 20"/>
              <a:gd name="T8" fmla="*/ 2147483647 w 17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0"/>
              <a:gd name="T17" fmla="*/ 17 w 1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0">
                <a:moveTo>
                  <a:pt x="4" y="20"/>
                </a:moveTo>
                <a:lnTo>
                  <a:pt x="17" y="17"/>
                </a:lnTo>
                <a:lnTo>
                  <a:pt x="13" y="0"/>
                </a:lnTo>
                <a:lnTo>
                  <a:pt x="0" y="2"/>
                </a:lnTo>
                <a:lnTo>
                  <a:pt x="4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7" name="Freeform 102"/>
          <p:cNvSpPr>
            <a:spLocks/>
          </p:cNvSpPr>
          <p:nvPr/>
        </p:nvSpPr>
        <p:spPr bwMode="auto">
          <a:xfrm>
            <a:off x="7362825" y="2503488"/>
            <a:ext cx="66675" cy="77787"/>
          </a:xfrm>
          <a:custGeom>
            <a:avLst/>
            <a:gdLst>
              <a:gd name="T0" fmla="*/ 2147483647 w 18"/>
              <a:gd name="T1" fmla="*/ 2147483647 h 21"/>
              <a:gd name="T2" fmla="*/ 2147483647 w 18"/>
              <a:gd name="T3" fmla="*/ 2147483647 h 21"/>
              <a:gd name="T4" fmla="*/ 2147483647 w 18"/>
              <a:gd name="T5" fmla="*/ 0 h 21"/>
              <a:gd name="T6" fmla="*/ 0 w 18"/>
              <a:gd name="T7" fmla="*/ 2147483647 h 21"/>
              <a:gd name="T8" fmla="*/ 2147483647 w 1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6" y="21"/>
                </a:moveTo>
                <a:lnTo>
                  <a:pt x="18" y="17"/>
                </a:lnTo>
                <a:lnTo>
                  <a:pt x="12" y="0"/>
                </a:lnTo>
                <a:lnTo>
                  <a:pt x="0" y="3"/>
                </a:lnTo>
                <a:lnTo>
                  <a:pt x="6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8" name="Freeform 103"/>
          <p:cNvSpPr>
            <a:spLocks/>
          </p:cNvSpPr>
          <p:nvPr/>
        </p:nvSpPr>
        <p:spPr bwMode="auto">
          <a:xfrm>
            <a:off x="7407275" y="2630488"/>
            <a:ext cx="71438" cy="82550"/>
          </a:xfrm>
          <a:custGeom>
            <a:avLst/>
            <a:gdLst>
              <a:gd name="T0" fmla="*/ 2147483647 w 19"/>
              <a:gd name="T1" fmla="*/ 2147483647 h 22"/>
              <a:gd name="T2" fmla="*/ 2147483647 w 19"/>
              <a:gd name="T3" fmla="*/ 2147483647 h 22"/>
              <a:gd name="T4" fmla="*/ 2147483647 w 19"/>
              <a:gd name="T5" fmla="*/ 0 h 22"/>
              <a:gd name="T6" fmla="*/ 0 w 19"/>
              <a:gd name="T7" fmla="*/ 2147483647 h 22"/>
              <a:gd name="T8" fmla="*/ 2147483647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8" y="22"/>
                </a:moveTo>
                <a:lnTo>
                  <a:pt x="19" y="17"/>
                </a:lnTo>
                <a:lnTo>
                  <a:pt x="12" y="0"/>
                </a:lnTo>
                <a:lnTo>
                  <a:pt x="0" y="6"/>
                </a:lnTo>
                <a:lnTo>
                  <a:pt x="8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9" name="Freeform 104"/>
          <p:cNvSpPr>
            <a:spLocks/>
          </p:cNvSpPr>
          <p:nvPr/>
        </p:nvSpPr>
        <p:spPr bwMode="auto">
          <a:xfrm>
            <a:off x="7470775" y="2757488"/>
            <a:ext cx="71438" cy="80962"/>
          </a:xfrm>
          <a:custGeom>
            <a:avLst/>
            <a:gdLst>
              <a:gd name="T0" fmla="*/ 2147483647 w 19"/>
              <a:gd name="T1" fmla="*/ 2147483647 h 22"/>
              <a:gd name="T2" fmla="*/ 2147483647 w 19"/>
              <a:gd name="T3" fmla="*/ 2147483647 h 22"/>
              <a:gd name="T4" fmla="*/ 2147483647 w 19"/>
              <a:gd name="T5" fmla="*/ 0 h 22"/>
              <a:gd name="T6" fmla="*/ 0 w 19"/>
              <a:gd name="T7" fmla="*/ 2147483647 h 22"/>
              <a:gd name="T8" fmla="*/ 2147483647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8" y="22"/>
                </a:moveTo>
                <a:lnTo>
                  <a:pt x="19" y="15"/>
                </a:lnTo>
                <a:lnTo>
                  <a:pt x="11" y="0"/>
                </a:lnTo>
                <a:lnTo>
                  <a:pt x="0" y="6"/>
                </a:lnTo>
                <a:lnTo>
                  <a:pt x="8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0" name="Freeform 105"/>
          <p:cNvSpPr>
            <a:spLocks/>
          </p:cNvSpPr>
          <p:nvPr/>
        </p:nvSpPr>
        <p:spPr bwMode="auto">
          <a:xfrm>
            <a:off x="7542213" y="2873375"/>
            <a:ext cx="77787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1" y="22"/>
                </a:moveTo>
                <a:lnTo>
                  <a:pt x="21" y="15"/>
                </a:lnTo>
                <a:lnTo>
                  <a:pt x="11" y="0"/>
                </a:lnTo>
                <a:lnTo>
                  <a:pt x="0" y="8"/>
                </a:lnTo>
                <a:lnTo>
                  <a:pt x="11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1" name="Freeform 106"/>
          <p:cNvSpPr>
            <a:spLocks/>
          </p:cNvSpPr>
          <p:nvPr/>
        </p:nvSpPr>
        <p:spPr bwMode="auto">
          <a:xfrm>
            <a:off x="7627938" y="2981325"/>
            <a:ext cx="77787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2" y="22"/>
                </a:moveTo>
                <a:lnTo>
                  <a:pt x="21" y="14"/>
                </a:lnTo>
                <a:lnTo>
                  <a:pt x="9" y="0"/>
                </a:lnTo>
                <a:lnTo>
                  <a:pt x="0" y="9"/>
                </a:lnTo>
                <a:lnTo>
                  <a:pt x="12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2" name="Freeform 107"/>
          <p:cNvSpPr>
            <a:spLocks/>
          </p:cNvSpPr>
          <p:nvPr/>
        </p:nvSpPr>
        <p:spPr bwMode="auto">
          <a:xfrm>
            <a:off x="7724775" y="3082925"/>
            <a:ext cx="82550" cy="80963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0 h 22"/>
              <a:gd name="T6" fmla="*/ 0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3" y="22"/>
                </a:moveTo>
                <a:lnTo>
                  <a:pt x="22" y="13"/>
                </a:lnTo>
                <a:lnTo>
                  <a:pt x="9" y="0"/>
                </a:lnTo>
                <a:lnTo>
                  <a:pt x="0" y="10"/>
                </a:lnTo>
                <a:lnTo>
                  <a:pt x="13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3" name="Freeform 108"/>
          <p:cNvSpPr>
            <a:spLocks/>
          </p:cNvSpPr>
          <p:nvPr/>
        </p:nvSpPr>
        <p:spPr bwMode="auto">
          <a:xfrm>
            <a:off x="7829550" y="3175000"/>
            <a:ext cx="82550" cy="79375"/>
          </a:xfrm>
          <a:custGeom>
            <a:avLst/>
            <a:gdLst>
              <a:gd name="T0" fmla="*/ 2147483647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0 h 21"/>
              <a:gd name="T6" fmla="*/ 0 w 22"/>
              <a:gd name="T7" fmla="*/ 2147483647 h 21"/>
              <a:gd name="T8" fmla="*/ 2147483647 w 22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1"/>
              <a:gd name="T17" fmla="*/ 22 w 2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1">
                <a:moveTo>
                  <a:pt x="15" y="21"/>
                </a:moveTo>
                <a:lnTo>
                  <a:pt x="22" y="10"/>
                </a:lnTo>
                <a:lnTo>
                  <a:pt x="8" y="0"/>
                </a:lnTo>
                <a:lnTo>
                  <a:pt x="0" y="10"/>
                </a:lnTo>
                <a:lnTo>
                  <a:pt x="15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4" name="Freeform 109"/>
          <p:cNvSpPr>
            <a:spLocks/>
          </p:cNvSpPr>
          <p:nvPr/>
        </p:nvSpPr>
        <p:spPr bwMode="auto">
          <a:xfrm>
            <a:off x="7945438" y="3254375"/>
            <a:ext cx="80962" cy="74613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0 h 20"/>
              <a:gd name="T6" fmla="*/ 0 w 22"/>
              <a:gd name="T7" fmla="*/ 2147483647 h 20"/>
              <a:gd name="T8" fmla="*/ 2147483647 w 2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16" y="20"/>
                </a:moveTo>
                <a:lnTo>
                  <a:pt x="22" y="9"/>
                </a:lnTo>
                <a:lnTo>
                  <a:pt x="7" y="0"/>
                </a:lnTo>
                <a:lnTo>
                  <a:pt x="0" y="11"/>
                </a:lnTo>
                <a:lnTo>
                  <a:pt x="16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05" name="Line 110"/>
          <p:cNvSpPr>
            <a:spLocks noChangeShapeType="1"/>
          </p:cNvSpPr>
          <p:nvPr/>
        </p:nvSpPr>
        <p:spPr bwMode="auto">
          <a:xfrm>
            <a:off x="8342313" y="1504950"/>
            <a:ext cx="9525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" name="Freeform 111"/>
          <p:cNvSpPr>
            <a:spLocks/>
          </p:cNvSpPr>
          <p:nvPr/>
        </p:nvSpPr>
        <p:spPr bwMode="auto">
          <a:xfrm>
            <a:off x="8453438" y="1473200"/>
            <a:ext cx="33337" cy="22225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60000 65536"/>
              <a:gd name="T7" fmla="*/ 0 60000 65536"/>
              <a:gd name="T8" fmla="*/ 0 60000 65536"/>
              <a:gd name="T9" fmla="*/ 0 w 9"/>
              <a:gd name="T10" fmla="*/ 0 h 6"/>
              <a:gd name="T11" fmla="*/ 9 w 9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">
                <a:moveTo>
                  <a:pt x="0" y="6"/>
                </a:moveTo>
                <a:lnTo>
                  <a:pt x="2" y="2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" name="Freeform 112"/>
          <p:cNvSpPr>
            <a:spLocks/>
          </p:cNvSpPr>
          <p:nvPr/>
        </p:nvSpPr>
        <p:spPr bwMode="auto">
          <a:xfrm>
            <a:off x="8486775" y="836613"/>
            <a:ext cx="11113" cy="646112"/>
          </a:xfrm>
          <a:custGeom>
            <a:avLst/>
            <a:gdLst>
              <a:gd name="T0" fmla="*/ 0 w 3"/>
              <a:gd name="T1" fmla="*/ 0 h 173"/>
              <a:gd name="T2" fmla="*/ 0 w 3"/>
              <a:gd name="T3" fmla="*/ 2147483647 h 173"/>
              <a:gd name="T4" fmla="*/ 2147483647 w 3"/>
              <a:gd name="T5" fmla="*/ 2147483647 h 173"/>
              <a:gd name="T6" fmla="*/ 2147483647 w 3"/>
              <a:gd name="T7" fmla="*/ 0 h 173"/>
              <a:gd name="T8" fmla="*/ 0 w 3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73"/>
              <a:gd name="T17" fmla="*/ 3 w 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73">
                <a:moveTo>
                  <a:pt x="0" y="0"/>
                </a:moveTo>
                <a:lnTo>
                  <a:pt x="0" y="173"/>
                </a:lnTo>
                <a:lnTo>
                  <a:pt x="3" y="172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" name="Freeform 114"/>
          <p:cNvSpPr>
            <a:spLocks/>
          </p:cNvSpPr>
          <p:nvPr/>
        </p:nvSpPr>
        <p:spPr bwMode="auto">
          <a:xfrm>
            <a:off x="8437563" y="896938"/>
            <a:ext cx="12700" cy="588962"/>
          </a:xfrm>
          <a:custGeom>
            <a:avLst/>
            <a:gdLst>
              <a:gd name="T0" fmla="*/ 0 w 3"/>
              <a:gd name="T1" fmla="*/ 0 h 158"/>
              <a:gd name="T2" fmla="*/ 0 w 3"/>
              <a:gd name="T3" fmla="*/ 2147483647 h 158"/>
              <a:gd name="T4" fmla="*/ 2147483647 w 3"/>
              <a:gd name="T5" fmla="*/ 2147483647 h 158"/>
              <a:gd name="T6" fmla="*/ 2147483647 w 3"/>
              <a:gd name="T7" fmla="*/ 0 h 158"/>
              <a:gd name="T8" fmla="*/ 0 w 3"/>
              <a:gd name="T9" fmla="*/ 0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58"/>
              <a:gd name="T17" fmla="*/ 3 w 3"/>
              <a:gd name="T18" fmla="*/ 158 h 1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58">
                <a:moveTo>
                  <a:pt x="0" y="0"/>
                </a:moveTo>
                <a:lnTo>
                  <a:pt x="0" y="158"/>
                </a:lnTo>
                <a:lnTo>
                  <a:pt x="3" y="157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9" name="Freeform 115"/>
          <p:cNvSpPr>
            <a:spLocks/>
          </p:cNvSpPr>
          <p:nvPr/>
        </p:nvSpPr>
        <p:spPr bwMode="auto">
          <a:xfrm>
            <a:off x="8475663" y="2771775"/>
            <a:ext cx="49212" cy="26988"/>
          </a:xfrm>
          <a:custGeom>
            <a:avLst/>
            <a:gdLst>
              <a:gd name="T0" fmla="*/ 0 w 13"/>
              <a:gd name="T1" fmla="*/ 0 h 7"/>
              <a:gd name="T2" fmla="*/ 2147483647 w 13"/>
              <a:gd name="T3" fmla="*/ 2147483647 h 7"/>
              <a:gd name="T4" fmla="*/ 2147483647 w 13"/>
              <a:gd name="T5" fmla="*/ 2147483647 h 7"/>
              <a:gd name="T6" fmla="*/ 0 60000 65536"/>
              <a:gd name="T7" fmla="*/ 0 60000 65536"/>
              <a:gd name="T8" fmla="*/ 0 60000 65536"/>
              <a:gd name="T9" fmla="*/ 0 w 13"/>
              <a:gd name="T10" fmla="*/ 0 h 7"/>
              <a:gd name="T11" fmla="*/ 13 w 13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7">
                <a:moveTo>
                  <a:pt x="0" y="0"/>
                </a:moveTo>
                <a:lnTo>
                  <a:pt x="3" y="4"/>
                </a:lnTo>
                <a:lnTo>
                  <a:pt x="13" y="7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0" name="Freeform 117"/>
          <p:cNvSpPr>
            <a:spLocks/>
          </p:cNvSpPr>
          <p:nvPr/>
        </p:nvSpPr>
        <p:spPr bwMode="auto">
          <a:xfrm>
            <a:off x="7908925" y="3335338"/>
            <a:ext cx="114300" cy="82550"/>
          </a:xfrm>
          <a:custGeom>
            <a:avLst/>
            <a:gdLst>
              <a:gd name="T0" fmla="*/ 0 w 31"/>
              <a:gd name="T1" fmla="*/ 2147483647 h 22"/>
              <a:gd name="T2" fmla="*/ 2147483647 w 31"/>
              <a:gd name="T3" fmla="*/ 0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22"/>
              <a:gd name="T14" fmla="*/ 31 w 31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22">
                <a:moveTo>
                  <a:pt x="0" y="5"/>
                </a:moveTo>
                <a:lnTo>
                  <a:pt x="3" y="0"/>
                </a:lnTo>
                <a:lnTo>
                  <a:pt x="31" y="16"/>
                </a:lnTo>
                <a:lnTo>
                  <a:pt x="29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1" name="Line 118"/>
          <p:cNvSpPr>
            <a:spLocks noChangeShapeType="1"/>
          </p:cNvSpPr>
          <p:nvPr/>
        </p:nvSpPr>
        <p:spPr bwMode="auto">
          <a:xfrm flipH="1">
            <a:off x="7934325" y="3332163"/>
            <a:ext cx="6350" cy="1270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2" name="Line 119"/>
          <p:cNvSpPr>
            <a:spLocks noChangeShapeType="1"/>
          </p:cNvSpPr>
          <p:nvPr/>
        </p:nvSpPr>
        <p:spPr bwMode="auto">
          <a:xfrm flipH="1">
            <a:off x="8013700" y="3376613"/>
            <a:ext cx="3175" cy="1270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3" name="Freeform 120"/>
          <p:cNvSpPr>
            <a:spLocks/>
          </p:cNvSpPr>
          <p:nvPr/>
        </p:nvSpPr>
        <p:spPr bwMode="auto">
          <a:xfrm>
            <a:off x="7931150" y="3344863"/>
            <a:ext cx="82550" cy="58737"/>
          </a:xfrm>
          <a:custGeom>
            <a:avLst/>
            <a:gdLst>
              <a:gd name="T0" fmla="*/ 2147483647 w 22"/>
              <a:gd name="T1" fmla="*/ 0 h 16"/>
              <a:gd name="T2" fmla="*/ 0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6"/>
              <a:gd name="T14" fmla="*/ 22 w 22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6">
                <a:moveTo>
                  <a:pt x="1" y="0"/>
                </a:moveTo>
                <a:lnTo>
                  <a:pt x="0" y="4"/>
                </a:lnTo>
                <a:lnTo>
                  <a:pt x="20" y="16"/>
                </a:lnTo>
                <a:lnTo>
                  <a:pt x="22" y="1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4" name="Freeform 121"/>
          <p:cNvSpPr>
            <a:spLocks/>
          </p:cNvSpPr>
          <p:nvPr/>
        </p:nvSpPr>
        <p:spPr bwMode="auto">
          <a:xfrm>
            <a:off x="7134225" y="2130425"/>
            <a:ext cx="88900" cy="1728788"/>
          </a:xfrm>
          <a:custGeom>
            <a:avLst/>
            <a:gdLst>
              <a:gd name="T0" fmla="*/ 2147483647 w 24"/>
              <a:gd name="T1" fmla="*/ 0 h 463"/>
              <a:gd name="T2" fmla="*/ 2147483647 w 24"/>
              <a:gd name="T3" fmla="*/ 0 h 463"/>
              <a:gd name="T4" fmla="*/ 0 w 24"/>
              <a:gd name="T5" fmla="*/ 2147483647 h 463"/>
              <a:gd name="T6" fmla="*/ 0 w 24"/>
              <a:gd name="T7" fmla="*/ 2147483647 h 463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63"/>
              <a:gd name="T14" fmla="*/ 24 w 24"/>
              <a:gd name="T15" fmla="*/ 463 h 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63">
                <a:moveTo>
                  <a:pt x="24" y="0"/>
                </a:moveTo>
                <a:lnTo>
                  <a:pt x="13" y="0"/>
                </a:lnTo>
                <a:lnTo>
                  <a:pt x="0" y="13"/>
                </a:lnTo>
                <a:lnTo>
                  <a:pt x="0" y="463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5" name="Line 122"/>
          <p:cNvSpPr>
            <a:spLocks noChangeShapeType="1"/>
          </p:cNvSpPr>
          <p:nvPr/>
        </p:nvSpPr>
        <p:spPr bwMode="auto">
          <a:xfrm>
            <a:off x="7981950" y="3414713"/>
            <a:ext cx="1588" cy="44450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6" name="Freeform 123"/>
          <p:cNvSpPr>
            <a:spLocks/>
          </p:cNvSpPr>
          <p:nvPr/>
        </p:nvSpPr>
        <p:spPr bwMode="auto">
          <a:xfrm>
            <a:off x="7485063" y="2928938"/>
            <a:ext cx="82550" cy="109537"/>
          </a:xfrm>
          <a:custGeom>
            <a:avLst/>
            <a:gdLst>
              <a:gd name="T0" fmla="*/ 0 w 22"/>
              <a:gd name="T1" fmla="*/ 2147483647 h 29"/>
              <a:gd name="T2" fmla="*/ 2147483647 w 22"/>
              <a:gd name="T3" fmla="*/ 0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9"/>
              <a:gd name="T14" fmla="*/ 22 w 22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9">
                <a:moveTo>
                  <a:pt x="0" y="3"/>
                </a:moveTo>
                <a:lnTo>
                  <a:pt x="5" y="0"/>
                </a:lnTo>
                <a:lnTo>
                  <a:pt x="22" y="24"/>
                </a:lnTo>
                <a:lnTo>
                  <a:pt x="18" y="29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7" name="Line 124"/>
          <p:cNvSpPr>
            <a:spLocks noChangeShapeType="1"/>
          </p:cNvSpPr>
          <p:nvPr/>
        </p:nvSpPr>
        <p:spPr bwMode="auto">
          <a:xfrm flipH="1">
            <a:off x="7515225" y="2936875"/>
            <a:ext cx="7938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8" name="Line 125"/>
          <p:cNvSpPr>
            <a:spLocks noChangeShapeType="1"/>
          </p:cNvSpPr>
          <p:nvPr/>
        </p:nvSpPr>
        <p:spPr bwMode="auto">
          <a:xfrm flipH="1">
            <a:off x="7561263" y="2997200"/>
            <a:ext cx="6350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9" name="Freeform 126"/>
          <p:cNvSpPr>
            <a:spLocks/>
          </p:cNvSpPr>
          <p:nvPr/>
        </p:nvSpPr>
        <p:spPr bwMode="auto">
          <a:xfrm>
            <a:off x="7504113" y="2943225"/>
            <a:ext cx="57150" cy="71438"/>
          </a:xfrm>
          <a:custGeom>
            <a:avLst/>
            <a:gdLst>
              <a:gd name="T0" fmla="*/ 2147483647 w 15"/>
              <a:gd name="T1" fmla="*/ 0 h 19"/>
              <a:gd name="T2" fmla="*/ 0 w 15"/>
              <a:gd name="T3" fmla="*/ 2147483647 h 19"/>
              <a:gd name="T4" fmla="*/ 2147483647 w 15"/>
              <a:gd name="T5" fmla="*/ 2147483647 h 19"/>
              <a:gd name="T6" fmla="*/ 2147483647 w 15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19"/>
              <a:gd name="T14" fmla="*/ 15 w 15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19">
                <a:moveTo>
                  <a:pt x="3" y="0"/>
                </a:moveTo>
                <a:lnTo>
                  <a:pt x="0" y="2"/>
                </a:lnTo>
                <a:lnTo>
                  <a:pt x="12" y="19"/>
                </a:lnTo>
                <a:lnTo>
                  <a:pt x="15" y="17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0" name="Line 127"/>
          <p:cNvSpPr>
            <a:spLocks noChangeShapeType="1"/>
          </p:cNvSpPr>
          <p:nvPr/>
        </p:nvSpPr>
        <p:spPr bwMode="auto">
          <a:xfrm>
            <a:off x="7500938" y="2992438"/>
            <a:ext cx="0" cy="8667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1" name="Line 128"/>
          <p:cNvSpPr>
            <a:spLocks noChangeShapeType="1"/>
          </p:cNvSpPr>
          <p:nvPr/>
        </p:nvSpPr>
        <p:spPr bwMode="auto">
          <a:xfrm>
            <a:off x="7523163" y="3019425"/>
            <a:ext cx="1587" cy="8397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2" name="Line 129"/>
          <p:cNvSpPr>
            <a:spLocks noChangeShapeType="1"/>
          </p:cNvSpPr>
          <p:nvPr/>
        </p:nvSpPr>
        <p:spPr bwMode="auto">
          <a:xfrm>
            <a:off x="7956550" y="3398838"/>
            <a:ext cx="1588" cy="4603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3" name="Line 134"/>
          <p:cNvSpPr>
            <a:spLocks noChangeShapeType="1"/>
          </p:cNvSpPr>
          <p:nvPr/>
        </p:nvSpPr>
        <p:spPr bwMode="auto">
          <a:xfrm flipH="1" flipV="1">
            <a:off x="8020050" y="974725"/>
            <a:ext cx="665163" cy="115570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4" name="Line 135"/>
          <p:cNvSpPr>
            <a:spLocks noChangeShapeType="1"/>
          </p:cNvSpPr>
          <p:nvPr/>
        </p:nvSpPr>
        <p:spPr bwMode="auto">
          <a:xfrm flipH="1">
            <a:off x="8020050" y="2130425"/>
            <a:ext cx="665163" cy="115411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5" name="Line 137"/>
          <p:cNvSpPr>
            <a:spLocks noChangeShapeType="1"/>
          </p:cNvSpPr>
          <p:nvPr/>
        </p:nvSpPr>
        <p:spPr bwMode="auto">
          <a:xfrm flipH="1">
            <a:off x="8450263" y="1203325"/>
            <a:ext cx="14287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6" name="Freeform 138"/>
          <p:cNvSpPr>
            <a:spLocks/>
          </p:cNvSpPr>
          <p:nvPr/>
        </p:nvSpPr>
        <p:spPr bwMode="auto">
          <a:xfrm>
            <a:off x="8464550" y="1116013"/>
            <a:ext cx="11113" cy="87312"/>
          </a:xfrm>
          <a:custGeom>
            <a:avLst/>
            <a:gdLst>
              <a:gd name="T0" fmla="*/ 0 w 3"/>
              <a:gd name="T1" fmla="*/ 2147483647 h 23"/>
              <a:gd name="T2" fmla="*/ 2147483647 w 3"/>
              <a:gd name="T3" fmla="*/ 0 h 23"/>
              <a:gd name="T4" fmla="*/ 2147483647 w 3"/>
              <a:gd name="T5" fmla="*/ 2147483647 h 23"/>
              <a:gd name="T6" fmla="*/ 0 w 3"/>
              <a:gd name="T7" fmla="*/ 2147483647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3"/>
              <a:gd name="T14" fmla="*/ 3 w 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3">
                <a:moveTo>
                  <a:pt x="0" y="1"/>
                </a:moveTo>
                <a:lnTo>
                  <a:pt x="3" y="0"/>
                </a:lnTo>
                <a:lnTo>
                  <a:pt x="3" y="23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7" name="Rectangle 139"/>
          <p:cNvSpPr>
            <a:spLocks noChangeArrowheads="1"/>
          </p:cNvSpPr>
          <p:nvPr/>
        </p:nvSpPr>
        <p:spPr bwMode="auto">
          <a:xfrm>
            <a:off x="8464550" y="1101725"/>
            <a:ext cx="22225" cy="119063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8" name="Rectangle 163"/>
          <p:cNvSpPr>
            <a:spLocks noChangeArrowheads="1"/>
          </p:cNvSpPr>
          <p:nvPr/>
        </p:nvSpPr>
        <p:spPr bwMode="auto">
          <a:xfrm>
            <a:off x="7037388" y="3863975"/>
            <a:ext cx="1778000" cy="66675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9" name="Freeform 164"/>
          <p:cNvSpPr>
            <a:spLocks/>
          </p:cNvSpPr>
          <p:nvPr/>
        </p:nvSpPr>
        <p:spPr bwMode="auto">
          <a:xfrm>
            <a:off x="8524875" y="2782888"/>
            <a:ext cx="22225" cy="803275"/>
          </a:xfrm>
          <a:custGeom>
            <a:avLst/>
            <a:gdLst>
              <a:gd name="T0" fmla="*/ 0 w 6"/>
              <a:gd name="T1" fmla="*/ 0 h 215"/>
              <a:gd name="T2" fmla="*/ 2147483647 w 6"/>
              <a:gd name="T3" fmla="*/ 2147483647 h 215"/>
              <a:gd name="T4" fmla="*/ 2147483647 w 6"/>
              <a:gd name="T5" fmla="*/ 2147483647 h 215"/>
              <a:gd name="T6" fmla="*/ 0 w 6"/>
              <a:gd name="T7" fmla="*/ 2147483647 h 215"/>
              <a:gd name="T8" fmla="*/ 0 w 6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15"/>
              <a:gd name="T17" fmla="*/ 6 w 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15">
                <a:moveTo>
                  <a:pt x="0" y="0"/>
                </a:moveTo>
                <a:lnTo>
                  <a:pt x="6" y="2"/>
                </a:lnTo>
                <a:lnTo>
                  <a:pt x="6" y="21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0" name="Freeform 165"/>
          <p:cNvSpPr>
            <a:spLocks/>
          </p:cNvSpPr>
          <p:nvPr/>
        </p:nvSpPr>
        <p:spPr bwMode="auto">
          <a:xfrm>
            <a:off x="8437563" y="2771775"/>
            <a:ext cx="38100" cy="758825"/>
          </a:xfrm>
          <a:custGeom>
            <a:avLst/>
            <a:gdLst>
              <a:gd name="T0" fmla="*/ 0 w 10"/>
              <a:gd name="T1" fmla="*/ 0 h 203"/>
              <a:gd name="T2" fmla="*/ 2147483647 w 10"/>
              <a:gd name="T3" fmla="*/ 2147483647 h 203"/>
              <a:gd name="T4" fmla="*/ 2147483647 w 10"/>
              <a:gd name="T5" fmla="*/ 2147483647 h 203"/>
              <a:gd name="T6" fmla="*/ 0 w 10"/>
              <a:gd name="T7" fmla="*/ 2147483647 h 203"/>
              <a:gd name="T8" fmla="*/ 0 w 10"/>
              <a:gd name="T9" fmla="*/ 0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203"/>
              <a:gd name="T17" fmla="*/ 10 w 10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203">
                <a:moveTo>
                  <a:pt x="0" y="0"/>
                </a:moveTo>
                <a:lnTo>
                  <a:pt x="10" y="3"/>
                </a:lnTo>
                <a:lnTo>
                  <a:pt x="10" y="203"/>
                </a:lnTo>
                <a:lnTo>
                  <a:pt x="0" y="20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1" name="Freeform 166"/>
          <p:cNvSpPr>
            <a:spLocks/>
          </p:cNvSpPr>
          <p:nvPr/>
        </p:nvSpPr>
        <p:spPr bwMode="auto">
          <a:xfrm>
            <a:off x="8285163" y="3503613"/>
            <a:ext cx="119062" cy="49212"/>
          </a:xfrm>
          <a:custGeom>
            <a:avLst/>
            <a:gdLst>
              <a:gd name="T0" fmla="*/ 0 w 32"/>
              <a:gd name="T1" fmla="*/ 2147483647 h 13"/>
              <a:gd name="T2" fmla="*/ 2147483647 w 32"/>
              <a:gd name="T3" fmla="*/ 0 h 13"/>
              <a:gd name="T4" fmla="*/ 2147483647 w 32"/>
              <a:gd name="T5" fmla="*/ 2147483647 h 13"/>
              <a:gd name="T6" fmla="*/ 2147483647 w 32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3"/>
              <a:gd name="T14" fmla="*/ 32 w 32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3">
                <a:moveTo>
                  <a:pt x="0" y="6"/>
                </a:moveTo>
                <a:lnTo>
                  <a:pt x="1" y="0"/>
                </a:lnTo>
                <a:lnTo>
                  <a:pt x="32" y="7"/>
                </a:lnTo>
                <a:lnTo>
                  <a:pt x="31" y="13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2" name="Line 167"/>
          <p:cNvSpPr>
            <a:spLocks noChangeShapeType="1"/>
          </p:cNvSpPr>
          <p:nvPr/>
        </p:nvSpPr>
        <p:spPr bwMode="auto">
          <a:xfrm flipH="1">
            <a:off x="8304213" y="3494088"/>
            <a:ext cx="3175" cy="142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3" name="Line 168"/>
          <p:cNvSpPr>
            <a:spLocks noChangeShapeType="1"/>
          </p:cNvSpPr>
          <p:nvPr/>
        </p:nvSpPr>
        <p:spPr bwMode="auto">
          <a:xfrm flipH="1">
            <a:off x="8393113" y="3516313"/>
            <a:ext cx="4762" cy="142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4" name="Freeform 169"/>
          <p:cNvSpPr>
            <a:spLocks/>
          </p:cNvSpPr>
          <p:nvPr/>
        </p:nvSpPr>
        <p:spPr bwMode="auto">
          <a:xfrm>
            <a:off x="8301038" y="3508375"/>
            <a:ext cx="92075" cy="33338"/>
          </a:xfrm>
          <a:custGeom>
            <a:avLst/>
            <a:gdLst>
              <a:gd name="T0" fmla="*/ 2147483647 w 25"/>
              <a:gd name="T1" fmla="*/ 0 h 9"/>
              <a:gd name="T2" fmla="*/ 0 w 25"/>
              <a:gd name="T3" fmla="*/ 2147483647 h 9"/>
              <a:gd name="T4" fmla="*/ 2147483647 w 25"/>
              <a:gd name="T5" fmla="*/ 2147483647 h 9"/>
              <a:gd name="T6" fmla="*/ 2147483647 w 25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9"/>
              <a:gd name="T14" fmla="*/ 25 w 25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9">
                <a:moveTo>
                  <a:pt x="1" y="0"/>
                </a:moveTo>
                <a:lnTo>
                  <a:pt x="0" y="3"/>
                </a:lnTo>
                <a:lnTo>
                  <a:pt x="25" y="9"/>
                </a:lnTo>
                <a:lnTo>
                  <a:pt x="25" y="6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5" name="Line 170"/>
          <p:cNvSpPr>
            <a:spLocks noChangeShapeType="1"/>
          </p:cNvSpPr>
          <p:nvPr/>
        </p:nvSpPr>
        <p:spPr bwMode="auto">
          <a:xfrm>
            <a:off x="8326438" y="3549650"/>
            <a:ext cx="1587" cy="30956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6" name="Line 171"/>
          <p:cNvSpPr>
            <a:spLocks noChangeShapeType="1"/>
          </p:cNvSpPr>
          <p:nvPr/>
        </p:nvSpPr>
        <p:spPr bwMode="auto">
          <a:xfrm>
            <a:off x="8351838" y="3552825"/>
            <a:ext cx="1587" cy="3111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7" name="Rectangle 173"/>
          <p:cNvSpPr>
            <a:spLocks noChangeArrowheads="1"/>
          </p:cNvSpPr>
          <p:nvPr/>
        </p:nvSpPr>
        <p:spPr bwMode="auto">
          <a:xfrm>
            <a:off x="8685213" y="2857500"/>
            <a:ext cx="25400" cy="1006475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8" name="Freeform 174"/>
          <p:cNvSpPr>
            <a:spLocks/>
          </p:cNvSpPr>
          <p:nvPr/>
        </p:nvSpPr>
        <p:spPr bwMode="auto">
          <a:xfrm>
            <a:off x="8547100" y="2794000"/>
            <a:ext cx="138113" cy="66675"/>
          </a:xfrm>
          <a:custGeom>
            <a:avLst/>
            <a:gdLst>
              <a:gd name="T0" fmla="*/ 0 w 37"/>
              <a:gd name="T1" fmla="*/ 0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0" y="0"/>
                </a:moveTo>
                <a:lnTo>
                  <a:pt x="11" y="2"/>
                </a:lnTo>
                <a:lnTo>
                  <a:pt x="22" y="3"/>
                </a:lnTo>
                <a:lnTo>
                  <a:pt x="25" y="3"/>
                </a:lnTo>
                <a:lnTo>
                  <a:pt x="37" y="18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9" name="Freeform 175"/>
          <p:cNvSpPr>
            <a:spLocks/>
          </p:cNvSpPr>
          <p:nvPr/>
        </p:nvSpPr>
        <p:spPr bwMode="auto">
          <a:xfrm>
            <a:off x="8255000" y="1457325"/>
            <a:ext cx="82550" cy="74613"/>
          </a:xfrm>
          <a:custGeom>
            <a:avLst/>
            <a:gdLst>
              <a:gd name="T0" fmla="*/ 2147483647 w 22"/>
              <a:gd name="T1" fmla="*/ 0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0 w 22"/>
              <a:gd name="T7" fmla="*/ 2147483647 h 20"/>
              <a:gd name="T8" fmla="*/ 2147483647 w 2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16" y="0"/>
                </a:moveTo>
                <a:lnTo>
                  <a:pt x="22" y="11"/>
                </a:lnTo>
                <a:lnTo>
                  <a:pt x="6" y="20"/>
                </a:lnTo>
                <a:lnTo>
                  <a:pt x="0" y="9"/>
                </a:lnTo>
                <a:lnTo>
                  <a:pt x="16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0" name="Freeform 176"/>
          <p:cNvSpPr>
            <a:spLocks/>
          </p:cNvSpPr>
          <p:nvPr/>
        </p:nvSpPr>
        <p:spPr bwMode="auto">
          <a:xfrm>
            <a:off x="8199438" y="1490663"/>
            <a:ext cx="82550" cy="77787"/>
          </a:xfrm>
          <a:custGeom>
            <a:avLst/>
            <a:gdLst>
              <a:gd name="T0" fmla="*/ 2147483647 w 22"/>
              <a:gd name="T1" fmla="*/ 0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2147483647 w 2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1"/>
              <a:gd name="T17" fmla="*/ 22 w 2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1">
                <a:moveTo>
                  <a:pt x="15" y="0"/>
                </a:moveTo>
                <a:lnTo>
                  <a:pt x="22" y="11"/>
                </a:lnTo>
                <a:lnTo>
                  <a:pt x="8" y="21"/>
                </a:lnTo>
                <a:lnTo>
                  <a:pt x="0" y="11"/>
                </a:lnTo>
                <a:lnTo>
                  <a:pt x="1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1" name="Freeform 177"/>
          <p:cNvSpPr>
            <a:spLocks/>
          </p:cNvSpPr>
          <p:nvPr/>
        </p:nvSpPr>
        <p:spPr bwMode="auto">
          <a:xfrm>
            <a:off x="8147050" y="1535113"/>
            <a:ext cx="80963" cy="79375"/>
          </a:xfrm>
          <a:custGeom>
            <a:avLst/>
            <a:gdLst>
              <a:gd name="T0" fmla="*/ 2147483647 w 22"/>
              <a:gd name="T1" fmla="*/ 0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2147483647 w 2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1"/>
              <a:gd name="T17" fmla="*/ 22 w 2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1">
                <a:moveTo>
                  <a:pt x="13" y="0"/>
                </a:moveTo>
                <a:lnTo>
                  <a:pt x="22" y="9"/>
                </a:lnTo>
                <a:lnTo>
                  <a:pt x="8" y="21"/>
                </a:lnTo>
                <a:lnTo>
                  <a:pt x="0" y="11"/>
                </a:lnTo>
                <a:lnTo>
                  <a:pt x="13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2" name="Freeform 178"/>
          <p:cNvSpPr>
            <a:spLocks/>
          </p:cNvSpPr>
          <p:nvPr/>
        </p:nvSpPr>
        <p:spPr bwMode="auto">
          <a:xfrm>
            <a:off x="8097838" y="1581150"/>
            <a:ext cx="82550" cy="80963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2" y="0"/>
                </a:moveTo>
                <a:lnTo>
                  <a:pt x="22" y="9"/>
                </a:lnTo>
                <a:lnTo>
                  <a:pt x="9" y="22"/>
                </a:lnTo>
                <a:lnTo>
                  <a:pt x="0" y="13"/>
                </a:lnTo>
                <a:lnTo>
                  <a:pt x="1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3" name="Freeform 179"/>
          <p:cNvSpPr>
            <a:spLocks/>
          </p:cNvSpPr>
          <p:nvPr/>
        </p:nvSpPr>
        <p:spPr bwMode="auto">
          <a:xfrm>
            <a:off x="8053388" y="1631950"/>
            <a:ext cx="82550" cy="82550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2" y="0"/>
                </a:moveTo>
                <a:lnTo>
                  <a:pt x="22" y="8"/>
                </a:lnTo>
                <a:lnTo>
                  <a:pt x="10" y="22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4" name="Freeform 180"/>
          <p:cNvSpPr>
            <a:spLocks/>
          </p:cNvSpPr>
          <p:nvPr/>
        </p:nvSpPr>
        <p:spPr bwMode="auto">
          <a:xfrm>
            <a:off x="8016875" y="1687513"/>
            <a:ext cx="77788" cy="82550"/>
          </a:xfrm>
          <a:custGeom>
            <a:avLst/>
            <a:gdLst>
              <a:gd name="T0" fmla="*/ 2147483647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0 w 21"/>
              <a:gd name="T7" fmla="*/ 2147483647 h 22"/>
              <a:gd name="T8" fmla="*/ 2147483647 w 21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0" y="0"/>
                </a:moveTo>
                <a:lnTo>
                  <a:pt x="21" y="7"/>
                </a:lnTo>
                <a:lnTo>
                  <a:pt x="11" y="22"/>
                </a:lnTo>
                <a:lnTo>
                  <a:pt x="0" y="15"/>
                </a:lnTo>
                <a:lnTo>
                  <a:pt x="10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5" name="Freeform 181"/>
          <p:cNvSpPr>
            <a:spLocks/>
          </p:cNvSpPr>
          <p:nvPr/>
        </p:nvSpPr>
        <p:spPr bwMode="auto">
          <a:xfrm>
            <a:off x="7981950" y="1751013"/>
            <a:ext cx="76200" cy="79375"/>
          </a:xfrm>
          <a:custGeom>
            <a:avLst/>
            <a:gdLst>
              <a:gd name="T0" fmla="*/ 2147483647 w 20"/>
              <a:gd name="T1" fmla="*/ 0 h 21"/>
              <a:gd name="T2" fmla="*/ 2147483647 w 20"/>
              <a:gd name="T3" fmla="*/ 2147483647 h 21"/>
              <a:gd name="T4" fmla="*/ 2147483647 w 20"/>
              <a:gd name="T5" fmla="*/ 2147483647 h 21"/>
              <a:gd name="T6" fmla="*/ 0 w 20"/>
              <a:gd name="T7" fmla="*/ 2147483647 h 21"/>
              <a:gd name="T8" fmla="*/ 2147483647 w 20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1"/>
              <a:gd name="T17" fmla="*/ 20 w 2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1">
                <a:moveTo>
                  <a:pt x="8" y="0"/>
                </a:moveTo>
                <a:lnTo>
                  <a:pt x="20" y="5"/>
                </a:lnTo>
                <a:lnTo>
                  <a:pt x="12" y="21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6" name="Freeform 182"/>
          <p:cNvSpPr>
            <a:spLocks/>
          </p:cNvSpPr>
          <p:nvPr/>
        </p:nvSpPr>
        <p:spPr bwMode="auto">
          <a:xfrm>
            <a:off x="7956550" y="1814513"/>
            <a:ext cx="69850" cy="79375"/>
          </a:xfrm>
          <a:custGeom>
            <a:avLst/>
            <a:gdLst>
              <a:gd name="T0" fmla="*/ 2147483647 w 19"/>
              <a:gd name="T1" fmla="*/ 0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0 w 19"/>
              <a:gd name="T7" fmla="*/ 2147483647 h 21"/>
              <a:gd name="T8" fmla="*/ 2147483647 w 19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"/>
              <a:gd name="T17" fmla="*/ 19 w 19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">
                <a:moveTo>
                  <a:pt x="7" y="0"/>
                </a:moveTo>
                <a:lnTo>
                  <a:pt x="19" y="4"/>
                </a:lnTo>
                <a:lnTo>
                  <a:pt x="12" y="21"/>
                </a:lnTo>
                <a:lnTo>
                  <a:pt x="0" y="17"/>
                </a:lnTo>
                <a:lnTo>
                  <a:pt x="7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7" name="Freeform 183"/>
          <p:cNvSpPr>
            <a:spLocks/>
          </p:cNvSpPr>
          <p:nvPr/>
        </p:nvSpPr>
        <p:spPr bwMode="auto">
          <a:xfrm>
            <a:off x="7921625" y="1951038"/>
            <a:ext cx="60325" cy="73025"/>
          </a:xfrm>
          <a:custGeom>
            <a:avLst/>
            <a:gdLst>
              <a:gd name="T0" fmla="*/ 2147483647 w 16"/>
              <a:gd name="T1" fmla="*/ 0 h 20"/>
              <a:gd name="T2" fmla="*/ 2147483647 w 16"/>
              <a:gd name="T3" fmla="*/ 2147483647 h 20"/>
              <a:gd name="T4" fmla="*/ 2147483647 w 16"/>
              <a:gd name="T5" fmla="*/ 2147483647 h 20"/>
              <a:gd name="T6" fmla="*/ 0 w 16"/>
              <a:gd name="T7" fmla="*/ 2147483647 h 20"/>
              <a:gd name="T8" fmla="*/ 2147483647 w 16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0"/>
              <a:gd name="T17" fmla="*/ 16 w 16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0">
                <a:moveTo>
                  <a:pt x="3" y="0"/>
                </a:moveTo>
                <a:lnTo>
                  <a:pt x="16" y="2"/>
                </a:lnTo>
                <a:lnTo>
                  <a:pt x="13" y="20"/>
                </a:lnTo>
                <a:lnTo>
                  <a:pt x="0" y="18"/>
                </a:lnTo>
                <a:lnTo>
                  <a:pt x="3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8" name="Freeform 184"/>
          <p:cNvSpPr>
            <a:spLocks/>
          </p:cNvSpPr>
          <p:nvPr/>
        </p:nvSpPr>
        <p:spPr bwMode="auto">
          <a:xfrm>
            <a:off x="7937500" y="1882775"/>
            <a:ext cx="63500" cy="77788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3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9" name="Freeform 185"/>
          <p:cNvSpPr>
            <a:spLocks/>
          </p:cNvSpPr>
          <p:nvPr/>
        </p:nvSpPr>
        <p:spPr bwMode="auto">
          <a:xfrm>
            <a:off x="7915275" y="2020888"/>
            <a:ext cx="57150" cy="71437"/>
          </a:xfrm>
          <a:custGeom>
            <a:avLst/>
            <a:gdLst>
              <a:gd name="T0" fmla="*/ 2147483647 w 15"/>
              <a:gd name="T1" fmla="*/ 0 h 19"/>
              <a:gd name="T2" fmla="*/ 2147483647 w 15"/>
              <a:gd name="T3" fmla="*/ 2147483647 h 19"/>
              <a:gd name="T4" fmla="*/ 2147483647 w 15"/>
              <a:gd name="T5" fmla="*/ 2147483647 h 19"/>
              <a:gd name="T6" fmla="*/ 0 w 15"/>
              <a:gd name="T7" fmla="*/ 2147483647 h 19"/>
              <a:gd name="T8" fmla="*/ 2147483647 w 15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9"/>
              <a:gd name="T17" fmla="*/ 15 w 1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9">
                <a:moveTo>
                  <a:pt x="2" y="0"/>
                </a:moveTo>
                <a:lnTo>
                  <a:pt x="15" y="1"/>
                </a:lnTo>
                <a:lnTo>
                  <a:pt x="13" y="19"/>
                </a:lnTo>
                <a:lnTo>
                  <a:pt x="0" y="18"/>
                </a:lnTo>
                <a:lnTo>
                  <a:pt x="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0" name="Freeform 186"/>
          <p:cNvSpPr>
            <a:spLocks/>
          </p:cNvSpPr>
          <p:nvPr/>
        </p:nvSpPr>
        <p:spPr bwMode="auto">
          <a:xfrm>
            <a:off x="8315325" y="1422400"/>
            <a:ext cx="82550" cy="76200"/>
          </a:xfrm>
          <a:custGeom>
            <a:avLst/>
            <a:gdLst>
              <a:gd name="T0" fmla="*/ 0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0 h 20"/>
              <a:gd name="T8" fmla="*/ 0 w 2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0" y="8"/>
                </a:moveTo>
                <a:lnTo>
                  <a:pt x="6" y="20"/>
                </a:lnTo>
                <a:lnTo>
                  <a:pt x="22" y="12"/>
                </a:lnTo>
                <a:lnTo>
                  <a:pt x="17" y="0"/>
                </a:lnTo>
                <a:lnTo>
                  <a:pt x="0" y="8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1" name="Freeform 187"/>
          <p:cNvSpPr>
            <a:spLocks/>
          </p:cNvSpPr>
          <p:nvPr/>
        </p:nvSpPr>
        <p:spPr bwMode="auto">
          <a:xfrm>
            <a:off x="8329613" y="1250950"/>
            <a:ext cx="68262" cy="79375"/>
          </a:xfrm>
          <a:custGeom>
            <a:avLst/>
            <a:gdLst>
              <a:gd name="T0" fmla="*/ 0 w 18"/>
              <a:gd name="T1" fmla="*/ 2147483647 h 21"/>
              <a:gd name="T2" fmla="*/ 2147483647 w 18"/>
              <a:gd name="T3" fmla="*/ 0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0 w 1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0" y="4"/>
                </a:moveTo>
                <a:lnTo>
                  <a:pt x="13" y="0"/>
                </a:lnTo>
                <a:lnTo>
                  <a:pt x="18" y="17"/>
                </a:lnTo>
                <a:lnTo>
                  <a:pt x="6" y="21"/>
                </a:lnTo>
                <a:lnTo>
                  <a:pt x="0" y="4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2" name="Freeform 188"/>
          <p:cNvSpPr>
            <a:spLocks/>
          </p:cNvSpPr>
          <p:nvPr/>
        </p:nvSpPr>
        <p:spPr bwMode="auto">
          <a:xfrm>
            <a:off x="8304213" y="1150938"/>
            <a:ext cx="66675" cy="77787"/>
          </a:xfrm>
          <a:custGeom>
            <a:avLst/>
            <a:gdLst>
              <a:gd name="T0" fmla="*/ 0 w 18"/>
              <a:gd name="T1" fmla="*/ 2147483647 h 21"/>
              <a:gd name="T2" fmla="*/ 2147483647 w 18"/>
              <a:gd name="T3" fmla="*/ 0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0 w 1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0" y="4"/>
                </a:moveTo>
                <a:lnTo>
                  <a:pt x="12" y="0"/>
                </a:lnTo>
                <a:lnTo>
                  <a:pt x="18" y="17"/>
                </a:lnTo>
                <a:lnTo>
                  <a:pt x="5" y="21"/>
                </a:lnTo>
                <a:lnTo>
                  <a:pt x="0" y="4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3" name="Freeform 191"/>
          <p:cNvSpPr>
            <a:spLocks/>
          </p:cNvSpPr>
          <p:nvPr/>
        </p:nvSpPr>
        <p:spPr bwMode="auto">
          <a:xfrm>
            <a:off x="8359775" y="1344613"/>
            <a:ext cx="63500" cy="77787"/>
          </a:xfrm>
          <a:custGeom>
            <a:avLst/>
            <a:gdLst>
              <a:gd name="T0" fmla="*/ 0 w 17"/>
              <a:gd name="T1" fmla="*/ 2147483647 h 21"/>
              <a:gd name="T2" fmla="*/ 2147483647 w 17"/>
              <a:gd name="T3" fmla="*/ 0 h 21"/>
              <a:gd name="T4" fmla="*/ 2147483647 w 17"/>
              <a:gd name="T5" fmla="*/ 2147483647 h 21"/>
              <a:gd name="T6" fmla="*/ 2147483647 w 17"/>
              <a:gd name="T7" fmla="*/ 2147483647 h 21"/>
              <a:gd name="T8" fmla="*/ 0 w 17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0" y="4"/>
                </a:moveTo>
                <a:lnTo>
                  <a:pt x="12" y="0"/>
                </a:lnTo>
                <a:lnTo>
                  <a:pt x="17" y="17"/>
                </a:lnTo>
                <a:lnTo>
                  <a:pt x="5" y="21"/>
                </a:lnTo>
                <a:lnTo>
                  <a:pt x="0" y="4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4" name="Rectangle 194"/>
          <p:cNvSpPr>
            <a:spLocks noChangeArrowheads="1"/>
          </p:cNvSpPr>
          <p:nvPr/>
        </p:nvSpPr>
        <p:spPr bwMode="auto">
          <a:xfrm>
            <a:off x="7915275" y="2095500"/>
            <a:ext cx="47625" cy="6667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5" name="Freeform 195"/>
          <p:cNvSpPr>
            <a:spLocks/>
          </p:cNvSpPr>
          <p:nvPr/>
        </p:nvSpPr>
        <p:spPr bwMode="auto">
          <a:xfrm>
            <a:off x="7915275" y="2162175"/>
            <a:ext cx="52388" cy="73025"/>
          </a:xfrm>
          <a:custGeom>
            <a:avLst/>
            <a:gdLst>
              <a:gd name="T0" fmla="*/ 2147483647 w 14"/>
              <a:gd name="T1" fmla="*/ 2147483647 h 19"/>
              <a:gd name="T2" fmla="*/ 2147483647 w 14"/>
              <a:gd name="T3" fmla="*/ 2147483647 h 19"/>
              <a:gd name="T4" fmla="*/ 2147483647 w 14"/>
              <a:gd name="T5" fmla="*/ 0 h 19"/>
              <a:gd name="T6" fmla="*/ 0 w 14"/>
              <a:gd name="T7" fmla="*/ 2147483647 h 19"/>
              <a:gd name="T8" fmla="*/ 2147483647 w 14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9"/>
              <a:gd name="T17" fmla="*/ 14 w 14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9">
                <a:moveTo>
                  <a:pt x="1" y="19"/>
                </a:moveTo>
                <a:lnTo>
                  <a:pt x="14" y="18"/>
                </a:lnTo>
                <a:lnTo>
                  <a:pt x="13" y="0"/>
                </a:lnTo>
                <a:lnTo>
                  <a:pt x="0" y="1"/>
                </a:lnTo>
                <a:lnTo>
                  <a:pt x="1" y="19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6" name="Freeform 196"/>
          <p:cNvSpPr>
            <a:spLocks/>
          </p:cNvSpPr>
          <p:nvPr/>
        </p:nvSpPr>
        <p:spPr bwMode="auto">
          <a:xfrm>
            <a:off x="7934325" y="2298700"/>
            <a:ext cx="63500" cy="77788"/>
          </a:xfrm>
          <a:custGeom>
            <a:avLst/>
            <a:gdLst>
              <a:gd name="T0" fmla="*/ 2147483647 w 17"/>
              <a:gd name="T1" fmla="*/ 2147483647 h 21"/>
              <a:gd name="T2" fmla="*/ 2147483647 w 17"/>
              <a:gd name="T3" fmla="*/ 2147483647 h 21"/>
              <a:gd name="T4" fmla="*/ 2147483647 w 17"/>
              <a:gd name="T5" fmla="*/ 0 h 21"/>
              <a:gd name="T6" fmla="*/ 0 w 17"/>
              <a:gd name="T7" fmla="*/ 2147483647 h 21"/>
              <a:gd name="T8" fmla="*/ 2147483647 w 17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21"/>
                </a:moveTo>
                <a:lnTo>
                  <a:pt x="17" y="17"/>
                </a:lnTo>
                <a:lnTo>
                  <a:pt x="12" y="0"/>
                </a:lnTo>
                <a:lnTo>
                  <a:pt x="0" y="4"/>
                </a:lnTo>
                <a:lnTo>
                  <a:pt x="5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7" name="Freeform 197"/>
          <p:cNvSpPr>
            <a:spLocks/>
          </p:cNvSpPr>
          <p:nvPr/>
        </p:nvSpPr>
        <p:spPr bwMode="auto">
          <a:xfrm>
            <a:off x="7921625" y="2230438"/>
            <a:ext cx="57150" cy="74612"/>
          </a:xfrm>
          <a:custGeom>
            <a:avLst/>
            <a:gdLst>
              <a:gd name="T0" fmla="*/ 2147483647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0 h 20"/>
              <a:gd name="T6" fmla="*/ 0 w 15"/>
              <a:gd name="T7" fmla="*/ 2147483647 h 20"/>
              <a:gd name="T8" fmla="*/ 2147483647 w 15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0"/>
              <a:gd name="T17" fmla="*/ 15 w 15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0">
                <a:moveTo>
                  <a:pt x="3" y="20"/>
                </a:moveTo>
                <a:lnTo>
                  <a:pt x="15" y="18"/>
                </a:lnTo>
                <a:lnTo>
                  <a:pt x="12" y="0"/>
                </a:lnTo>
                <a:lnTo>
                  <a:pt x="0" y="2"/>
                </a:lnTo>
                <a:lnTo>
                  <a:pt x="3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8" name="Freeform 198"/>
          <p:cNvSpPr>
            <a:spLocks/>
          </p:cNvSpPr>
          <p:nvPr/>
        </p:nvSpPr>
        <p:spPr bwMode="auto">
          <a:xfrm>
            <a:off x="7978775" y="2424113"/>
            <a:ext cx="74613" cy="82550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0 h 22"/>
              <a:gd name="T6" fmla="*/ 0 w 20"/>
              <a:gd name="T7" fmla="*/ 2147483647 h 22"/>
              <a:gd name="T8" fmla="*/ 2147483647 w 20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2"/>
              <a:gd name="T17" fmla="*/ 20 w 20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2">
                <a:moveTo>
                  <a:pt x="9" y="22"/>
                </a:moveTo>
                <a:lnTo>
                  <a:pt x="20" y="16"/>
                </a:lnTo>
                <a:lnTo>
                  <a:pt x="12" y="0"/>
                </a:lnTo>
                <a:lnTo>
                  <a:pt x="0" y="6"/>
                </a:lnTo>
                <a:lnTo>
                  <a:pt x="9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59" name="Freeform 199"/>
          <p:cNvSpPr>
            <a:spLocks/>
          </p:cNvSpPr>
          <p:nvPr/>
        </p:nvSpPr>
        <p:spPr bwMode="auto">
          <a:xfrm>
            <a:off x="7956550" y="2360613"/>
            <a:ext cx="66675" cy="82550"/>
          </a:xfrm>
          <a:custGeom>
            <a:avLst/>
            <a:gdLst>
              <a:gd name="T0" fmla="*/ 2147483647 w 18"/>
              <a:gd name="T1" fmla="*/ 2147483647 h 22"/>
              <a:gd name="T2" fmla="*/ 2147483647 w 18"/>
              <a:gd name="T3" fmla="*/ 2147483647 h 22"/>
              <a:gd name="T4" fmla="*/ 2147483647 w 18"/>
              <a:gd name="T5" fmla="*/ 0 h 22"/>
              <a:gd name="T6" fmla="*/ 0 w 18"/>
              <a:gd name="T7" fmla="*/ 2147483647 h 22"/>
              <a:gd name="T8" fmla="*/ 2147483647 w 18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2"/>
              <a:gd name="T17" fmla="*/ 18 w 18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2">
                <a:moveTo>
                  <a:pt x="6" y="22"/>
                </a:moveTo>
                <a:lnTo>
                  <a:pt x="18" y="17"/>
                </a:lnTo>
                <a:lnTo>
                  <a:pt x="12" y="0"/>
                </a:lnTo>
                <a:lnTo>
                  <a:pt x="0" y="5"/>
                </a:lnTo>
                <a:lnTo>
                  <a:pt x="6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0" name="Freeform 200"/>
          <p:cNvSpPr>
            <a:spLocks/>
          </p:cNvSpPr>
          <p:nvPr/>
        </p:nvSpPr>
        <p:spPr bwMode="auto">
          <a:xfrm>
            <a:off x="8013700" y="2484438"/>
            <a:ext cx="77788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0" y="22"/>
                </a:moveTo>
                <a:lnTo>
                  <a:pt x="21" y="15"/>
                </a:lnTo>
                <a:lnTo>
                  <a:pt x="11" y="0"/>
                </a:lnTo>
                <a:lnTo>
                  <a:pt x="0" y="7"/>
                </a:lnTo>
                <a:lnTo>
                  <a:pt x="10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1" name="Freeform 201"/>
          <p:cNvSpPr>
            <a:spLocks/>
          </p:cNvSpPr>
          <p:nvPr/>
        </p:nvSpPr>
        <p:spPr bwMode="auto">
          <a:xfrm>
            <a:off x="8050213" y="2540000"/>
            <a:ext cx="77787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1" y="22"/>
                </a:moveTo>
                <a:lnTo>
                  <a:pt x="21" y="14"/>
                </a:lnTo>
                <a:lnTo>
                  <a:pt x="10" y="0"/>
                </a:lnTo>
                <a:lnTo>
                  <a:pt x="0" y="7"/>
                </a:lnTo>
                <a:lnTo>
                  <a:pt x="11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2" name="Freeform 202"/>
          <p:cNvSpPr>
            <a:spLocks/>
          </p:cNvSpPr>
          <p:nvPr/>
        </p:nvSpPr>
        <p:spPr bwMode="auto">
          <a:xfrm>
            <a:off x="8094663" y="2592388"/>
            <a:ext cx="82550" cy="82550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0 h 22"/>
              <a:gd name="T6" fmla="*/ 0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3" y="22"/>
                </a:moveTo>
                <a:lnTo>
                  <a:pt x="22" y="13"/>
                </a:lnTo>
                <a:lnTo>
                  <a:pt x="9" y="0"/>
                </a:lnTo>
                <a:lnTo>
                  <a:pt x="0" y="9"/>
                </a:lnTo>
                <a:lnTo>
                  <a:pt x="13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3" name="Freeform 203"/>
          <p:cNvSpPr>
            <a:spLocks/>
          </p:cNvSpPr>
          <p:nvPr/>
        </p:nvSpPr>
        <p:spPr bwMode="auto">
          <a:xfrm>
            <a:off x="8196263" y="2686050"/>
            <a:ext cx="85725" cy="77788"/>
          </a:xfrm>
          <a:custGeom>
            <a:avLst/>
            <a:gdLst>
              <a:gd name="T0" fmla="*/ 2147483647 w 23"/>
              <a:gd name="T1" fmla="*/ 2147483647 h 21"/>
              <a:gd name="T2" fmla="*/ 2147483647 w 23"/>
              <a:gd name="T3" fmla="*/ 2147483647 h 21"/>
              <a:gd name="T4" fmla="*/ 2147483647 w 23"/>
              <a:gd name="T5" fmla="*/ 0 h 21"/>
              <a:gd name="T6" fmla="*/ 0 w 23"/>
              <a:gd name="T7" fmla="*/ 2147483647 h 21"/>
              <a:gd name="T8" fmla="*/ 2147483647 w 23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1"/>
              <a:gd name="T17" fmla="*/ 23 w 2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1">
                <a:moveTo>
                  <a:pt x="15" y="21"/>
                </a:moveTo>
                <a:lnTo>
                  <a:pt x="23" y="11"/>
                </a:lnTo>
                <a:lnTo>
                  <a:pt x="8" y="0"/>
                </a:lnTo>
                <a:lnTo>
                  <a:pt x="0" y="11"/>
                </a:lnTo>
                <a:lnTo>
                  <a:pt x="15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4" name="Freeform 204"/>
          <p:cNvSpPr>
            <a:spLocks/>
          </p:cNvSpPr>
          <p:nvPr/>
        </p:nvSpPr>
        <p:spPr bwMode="auto">
          <a:xfrm>
            <a:off x="8142288" y="2641600"/>
            <a:ext cx="82550" cy="80963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0 h 22"/>
              <a:gd name="T6" fmla="*/ 0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4" y="22"/>
                </a:moveTo>
                <a:lnTo>
                  <a:pt x="22" y="12"/>
                </a:lnTo>
                <a:lnTo>
                  <a:pt x="9" y="0"/>
                </a:lnTo>
                <a:lnTo>
                  <a:pt x="0" y="10"/>
                </a:lnTo>
                <a:lnTo>
                  <a:pt x="14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5" name="Freeform 205"/>
          <p:cNvSpPr>
            <a:spLocks/>
          </p:cNvSpPr>
          <p:nvPr/>
        </p:nvSpPr>
        <p:spPr bwMode="auto">
          <a:xfrm>
            <a:off x="8255000" y="2727325"/>
            <a:ext cx="82550" cy="74613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0 h 20"/>
              <a:gd name="T6" fmla="*/ 0 w 22"/>
              <a:gd name="T7" fmla="*/ 2147483647 h 20"/>
              <a:gd name="T8" fmla="*/ 2147483647 w 2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16" y="20"/>
                </a:moveTo>
                <a:lnTo>
                  <a:pt x="22" y="9"/>
                </a:lnTo>
                <a:lnTo>
                  <a:pt x="6" y="0"/>
                </a:lnTo>
                <a:lnTo>
                  <a:pt x="0" y="11"/>
                </a:lnTo>
                <a:lnTo>
                  <a:pt x="16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6" name="Freeform 206"/>
          <p:cNvSpPr>
            <a:spLocks/>
          </p:cNvSpPr>
          <p:nvPr/>
        </p:nvSpPr>
        <p:spPr bwMode="auto">
          <a:xfrm>
            <a:off x="8315325" y="2763838"/>
            <a:ext cx="82550" cy="71437"/>
          </a:xfrm>
          <a:custGeom>
            <a:avLst/>
            <a:gdLst>
              <a:gd name="T0" fmla="*/ 0 w 22"/>
              <a:gd name="T1" fmla="*/ 2147483647 h 19"/>
              <a:gd name="T2" fmla="*/ 2147483647 w 22"/>
              <a:gd name="T3" fmla="*/ 0 h 19"/>
              <a:gd name="T4" fmla="*/ 2147483647 w 22"/>
              <a:gd name="T5" fmla="*/ 2147483647 h 19"/>
              <a:gd name="T6" fmla="*/ 2147483647 w 22"/>
              <a:gd name="T7" fmla="*/ 2147483647 h 19"/>
              <a:gd name="T8" fmla="*/ 0 w 22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9"/>
              <a:gd name="T17" fmla="*/ 22 w 2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9">
                <a:moveTo>
                  <a:pt x="0" y="11"/>
                </a:moveTo>
                <a:lnTo>
                  <a:pt x="6" y="0"/>
                </a:lnTo>
                <a:lnTo>
                  <a:pt x="22" y="7"/>
                </a:lnTo>
                <a:lnTo>
                  <a:pt x="17" y="19"/>
                </a:lnTo>
                <a:lnTo>
                  <a:pt x="0" y="1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7" name="Freeform 207"/>
          <p:cNvSpPr>
            <a:spLocks/>
          </p:cNvSpPr>
          <p:nvPr/>
        </p:nvSpPr>
        <p:spPr bwMode="auto">
          <a:xfrm>
            <a:off x="8359775" y="2835275"/>
            <a:ext cx="63500" cy="79375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8" name="Freeform 208"/>
          <p:cNvSpPr>
            <a:spLocks/>
          </p:cNvSpPr>
          <p:nvPr/>
        </p:nvSpPr>
        <p:spPr bwMode="auto">
          <a:xfrm>
            <a:off x="8329613" y="2928938"/>
            <a:ext cx="68262" cy="77787"/>
          </a:xfrm>
          <a:custGeom>
            <a:avLst/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0 w 18"/>
              <a:gd name="T7" fmla="*/ 2147483647 h 21"/>
              <a:gd name="T8" fmla="*/ 2147483647 w 1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6" y="0"/>
                </a:moveTo>
                <a:lnTo>
                  <a:pt x="18" y="3"/>
                </a:lnTo>
                <a:lnTo>
                  <a:pt x="13" y="21"/>
                </a:lnTo>
                <a:lnTo>
                  <a:pt x="0" y="17"/>
                </a:lnTo>
                <a:lnTo>
                  <a:pt x="6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69" name="Freeform 209"/>
          <p:cNvSpPr>
            <a:spLocks/>
          </p:cNvSpPr>
          <p:nvPr/>
        </p:nvSpPr>
        <p:spPr bwMode="auto">
          <a:xfrm>
            <a:off x="8304213" y="3025775"/>
            <a:ext cx="66675" cy="79375"/>
          </a:xfrm>
          <a:custGeom>
            <a:avLst/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0 w 18"/>
              <a:gd name="T7" fmla="*/ 2147483647 h 21"/>
              <a:gd name="T8" fmla="*/ 2147483647 w 1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5" y="0"/>
                </a:moveTo>
                <a:lnTo>
                  <a:pt x="18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70" name="Freeform 210"/>
          <p:cNvSpPr>
            <a:spLocks/>
          </p:cNvSpPr>
          <p:nvPr/>
        </p:nvSpPr>
        <p:spPr bwMode="auto">
          <a:xfrm>
            <a:off x="8278813" y="3119438"/>
            <a:ext cx="63500" cy="77787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4"/>
                </a:lnTo>
                <a:lnTo>
                  <a:pt x="12" y="21"/>
                </a:lnTo>
                <a:lnTo>
                  <a:pt x="0" y="18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71" name="Freeform 211"/>
          <p:cNvSpPr>
            <a:spLocks/>
          </p:cNvSpPr>
          <p:nvPr/>
        </p:nvSpPr>
        <p:spPr bwMode="auto">
          <a:xfrm>
            <a:off x="8247063" y="3221038"/>
            <a:ext cx="68262" cy="77787"/>
          </a:xfrm>
          <a:custGeom>
            <a:avLst/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0 w 18"/>
              <a:gd name="T7" fmla="*/ 2147483647 h 21"/>
              <a:gd name="T8" fmla="*/ 2147483647 w 1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5" y="0"/>
                </a:moveTo>
                <a:lnTo>
                  <a:pt x="18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72" name="Rectangle 212"/>
          <p:cNvSpPr>
            <a:spLocks noChangeArrowheads="1"/>
          </p:cNvSpPr>
          <p:nvPr/>
        </p:nvSpPr>
        <p:spPr bwMode="auto">
          <a:xfrm>
            <a:off x="8154988" y="3287713"/>
            <a:ext cx="66675" cy="4762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73" name="Rectangle 213"/>
          <p:cNvSpPr>
            <a:spLocks noChangeArrowheads="1"/>
          </p:cNvSpPr>
          <p:nvPr/>
        </p:nvSpPr>
        <p:spPr bwMode="auto">
          <a:xfrm>
            <a:off x="8058150" y="3287713"/>
            <a:ext cx="66675" cy="4762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74" name="Rectangle 214"/>
          <p:cNvSpPr>
            <a:spLocks noChangeArrowheads="1"/>
          </p:cNvSpPr>
          <p:nvPr/>
        </p:nvSpPr>
        <p:spPr bwMode="auto">
          <a:xfrm>
            <a:off x="7515225" y="1814513"/>
            <a:ext cx="3984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>
                <a:solidFill>
                  <a:srgbClr val="242729"/>
                </a:solidFill>
                <a:latin typeface="Arial" charset="0"/>
              </a:rPr>
              <a:t>Liq. Xe</a:t>
            </a:r>
            <a:endParaRPr lang="en-US" sz="2000">
              <a:latin typeface="Arial" charset="0"/>
            </a:endParaRPr>
          </a:p>
        </p:txBody>
      </p:sp>
      <p:sp>
        <p:nvSpPr>
          <p:cNvPr id="47275" name="Rectangle 220"/>
          <p:cNvSpPr>
            <a:spLocks noChangeArrowheads="1"/>
          </p:cNvSpPr>
          <p:nvPr/>
        </p:nvSpPr>
        <p:spPr bwMode="auto">
          <a:xfrm>
            <a:off x="7561263" y="2417763"/>
            <a:ext cx="2428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>
                <a:solidFill>
                  <a:srgbClr val="242729"/>
                </a:solidFill>
                <a:latin typeface="Arial" charset="0"/>
              </a:rPr>
              <a:t>PMT</a:t>
            </a:r>
            <a:endParaRPr lang="en-US" sz="2000">
              <a:latin typeface="Arial" charset="0"/>
            </a:endParaRPr>
          </a:p>
        </p:txBody>
      </p:sp>
      <p:sp>
        <p:nvSpPr>
          <p:cNvPr id="47276" name="Line 227"/>
          <p:cNvSpPr>
            <a:spLocks noChangeShapeType="1"/>
          </p:cNvSpPr>
          <p:nvPr/>
        </p:nvSpPr>
        <p:spPr bwMode="auto">
          <a:xfrm>
            <a:off x="7754938" y="2468563"/>
            <a:ext cx="276225" cy="682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77" name="Line 228"/>
          <p:cNvSpPr>
            <a:spLocks noChangeShapeType="1"/>
          </p:cNvSpPr>
          <p:nvPr/>
        </p:nvSpPr>
        <p:spPr bwMode="auto">
          <a:xfrm>
            <a:off x="8915400" y="21717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78" name="Text Box 229"/>
          <p:cNvSpPr txBox="1">
            <a:spLocks noChangeArrowheads="1"/>
          </p:cNvSpPr>
          <p:nvPr/>
        </p:nvSpPr>
        <p:spPr bwMode="auto">
          <a:xfrm>
            <a:off x="8859838" y="3019425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1.5m</a:t>
            </a:r>
          </a:p>
        </p:txBody>
      </p:sp>
      <p:sp>
        <p:nvSpPr>
          <p:cNvPr id="47279" name="Oval 230"/>
          <p:cNvSpPr>
            <a:spLocks noChangeArrowheads="1"/>
          </p:cNvSpPr>
          <p:nvPr/>
        </p:nvSpPr>
        <p:spPr bwMode="auto">
          <a:xfrm>
            <a:off x="8518525" y="2058988"/>
            <a:ext cx="287338" cy="1428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80" name="Text Box 231"/>
          <p:cNvSpPr txBox="1">
            <a:spLocks noChangeArrowheads="1"/>
          </p:cNvSpPr>
          <p:nvPr/>
        </p:nvSpPr>
        <p:spPr bwMode="auto">
          <a:xfrm>
            <a:off x="7664450" y="1122363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kumimoji="1" lang="en-US" altLang="ja-JP" sz="1800" b="1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47281" name="Freeform 232"/>
          <p:cNvSpPr>
            <a:spLocks/>
          </p:cNvSpPr>
          <p:nvPr/>
        </p:nvSpPr>
        <p:spPr bwMode="auto">
          <a:xfrm rot="-8275315">
            <a:off x="7726363" y="1638300"/>
            <a:ext cx="1008062" cy="276225"/>
          </a:xfrm>
          <a:custGeom>
            <a:avLst/>
            <a:gdLst>
              <a:gd name="T0" fmla="*/ 0 w 1815"/>
              <a:gd name="T1" fmla="*/ 2147483647 h 491"/>
              <a:gd name="T2" fmla="*/ 2147483647 w 1815"/>
              <a:gd name="T3" fmla="*/ 2147483647 h 491"/>
              <a:gd name="T4" fmla="*/ 2147483647 w 1815"/>
              <a:gd name="T5" fmla="*/ 2147483647 h 491"/>
              <a:gd name="T6" fmla="*/ 2147483647 w 1815"/>
              <a:gd name="T7" fmla="*/ 2147483647 h 491"/>
              <a:gd name="T8" fmla="*/ 2147483647 w 1815"/>
              <a:gd name="T9" fmla="*/ 2147483647 h 491"/>
              <a:gd name="T10" fmla="*/ 2147483647 w 1815"/>
              <a:gd name="T11" fmla="*/ 2147483647 h 491"/>
              <a:gd name="T12" fmla="*/ 2147483647 w 1815"/>
              <a:gd name="T13" fmla="*/ 2147483647 h 491"/>
              <a:gd name="T14" fmla="*/ 2147483647 w 1815"/>
              <a:gd name="T15" fmla="*/ 2147483647 h 491"/>
              <a:gd name="T16" fmla="*/ 2147483647 w 1815"/>
              <a:gd name="T17" fmla="*/ 2147483647 h 4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5"/>
              <a:gd name="T28" fmla="*/ 0 h 491"/>
              <a:gd name="T29" fmla="*/ 1815 w 1815"/>
              <a:gd name="T30" fmla="*/ 491 h 4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5" h="491">
                <a:moveTo>
                  <a:pt x="0" y="264"/>
                </a:moveTo>
                <a:cubicBezTo>
                  <a:pt x="38" y="264"/>
                  <a:pt x="151" y="302"/>
                  <a:pt x="227" y="264"/>
                </a:cubicBezTo>
                <a:cubicBezTo>
                  <a:pt x="303" y="226"/>
                  <a:pt x="379" y="0"/>
                  <a:pt x="454" y="38"/>
                </a:cubicBezTo>
                <a:cubicBezTo>
                  <a:pt x="529" y="76"/>
                  <a:pt x="606" y="491"/>
                  <a:pt x="681" y="491"/>
                </a:cubicBezTo>
                <a:cubicBezTo>
                  <a:pt x="756" y="491"/>
                  <a:pt x="832" y="38"/>
                  <a:pt x="907" y="38"/>
                </a:cubicBezTo>
                <a:cubicBezTo>
                  <a:pt x="982" y="38"/>
                  <a:pt x="1058" y="491"/>
                  <a:pt x="1134" y="491"/>
                </a:cubicBezTo>
                <a:cubicBezTo>
                  <a:pt x="1210" y="491"/>
                  <a:pt x="1286" y="76"/>
                  <a:pt x="1361" y="38"/>
                </a:cubicBezTo>
                <a:cubicBezTo>
                  <a:pt x="1436" y="0"/>
                  <a:pt x="1512" y="226"/>
                  <a:pt x="1588" y="264"/>
                </a:cubicBezTo>
                <a:cubicBezTo>
                  <a:pt x="1664" y="302"/>
                  <a:pt x="1768" y="264"/>
                  <a:pt x="1815" y="26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209" name="Text Box 233"/>
          <p:cNvSpPr txBox="1">
            <a:spLocks noChangeArrowheads="1"/>
          </p:cNvSpPr>
          <p:nvPr/>
        </p:nvSpPr>
        <p:spPr bwMode="auto">
          <a:xfrm>
            <a:off x="107950" y="4581525"/>
            <a:ext cx="1582738" cy="1938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Symbol" charset="2"/>
                <a:ea typeface="ヒラギノ角ゴ Pro W3" charset="-128"/>
                <a:cs typeface="ヒラギノ角ゴ Pro W3" charset="-128"/>
              </a:rPr>
              <a:t>m</a:t>
            </a:r>
            <a:r>
              <a:rPr lang="en-US" sz="2000" baseline="30000" dirty="0">
                <a:ea typeface="ヒラギノ角ゴ Pro W3" charset="-128"/>
                <a:cs typeface="ヒラギノ角ゴ Pro W3" charset="-128"/>
              </a:rPr>
              <a:t>+</a:t>
            </a:r>
            <a:r>
              <a:rPr lang="en-US" sz="2000" dirty="0">
                <a:ea typeface="ヒラギノ角ゴ Pro W3" charset="-128"/>
                <a:cs typeface="ヒラギノ角ゴ Pro W3" charset="-128"/>
                <a:sym typeface="Symbol" charset="2"/>
              </a:rPr>
              <a:t></a:t>
            </a:r>
            <a:r>
              <a:rPr lang="en-US" sz="2000" dirty="0" err="1">
                <a:ea typeface="ヒラギノ角ゴ Pro W3" charset="-128"/>
                <a:cs typeface="ヒラギノ角ゴ Pro W3" charset="-128"/>
                <a:sym typeface="Symbol" charset="2"/>
              </a:rPr>
              <a:t>e</a:t>
            </a:r>
            <a:r>
              <a:rPr lang="en-US" sz="2000" baseline="30000" dirty="0" err="1">
                <a:ea typeface="ヒラギノ角ゴ Pro W3" charset="-128"/>
                <a:cs typeface="ヒラギノ角ゴ Pro W3" charset="-128"/>
                <a:sym typeface="Symbol" charset="2"/>
              </a:rPr>
              <a:t>+</a:t>
            </a:r>
            <a:r>
              <a:rPr lang="en-US" sz="2400" dirty="0" err="1">
                <a:latin typeface="Symbol" charset="2"/>
                <a:ea typeface="ヒラギノ角ゴ Pro W3" charset="-128"/>
                <a:cs typeface="ヒラギノ角ゴ Pro W3" charset="-128"/>
                <a:sym typeface="Symbol" charset="2"/>
              </a:rPr>
              <a:t>g</a:t>
            </a:r>
            <a:endParaRPr lang="en-US" sz="2400" dirty="0">
              <a:latin typeface="Symbol" charset="2"/>
              <a:ea typeface="ヒラギノ角ゴ Pro W3" charset="-128"/>
              <a:cs typeface="ヒラギノ角ゴ Pro W3" charset="-128"/>
              <a:sym typeface="Symbol" charset="2"/>
            </a:endParaRPr>
          </a:p>
          <a:p>
            <a:pPr algn="ctr"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  <a:sym typeface="Symbol" charset="2"/>
              </a:rPr>
              <a:t>At 10</a:t>
            </a:r>
            <a:r>
              <a:rPr lang="en-US" sz="1600" baseline="30000" dirty="0">
                <a:ea typeface="ヒラギノ角ゴ Pro W3" charset="-128"/>
                <a:cs typeface="ヒラギノ角ゴ Pro W3" charset="-128"/>
                <a:sym typeface="Symbol" charset="2"/>
              </a:rPr>
              <a:t>-13</a:t>
            </a:r>
            <a:r>
              <a:rPr lang="en-US" sz="1600" dirty="0">
                <a:ea typeface="ヒラギノ角ゴ Pro W3" charset="-128"/>
                <a:cs typeface="ヒラギノ角ゴ Pro W3" charset="-128"/>
                <a:sym typeface="Symbol" charset="2"/>
              </a:rPr>
              <a:t> level</a:t>
            </a:r>
          </a:p>
          <a:p>
            <a:pPr algn="ctr">
              <a:defRPr/>
            </a:pPr>
            <a:endParaRPr lang="en-US" sz="1600" dirty="0">
              <a:ea typeface="ヒラギノ角ゴ Pro W3" charset="-128"/>
              <a:cs typeface="ヒラギノ角ゴ Pro W3" charset="-128"/>
              <a:sym typeface="Symbol" charset="2"/>
            </a:endParaRPr>
          </a:p>
          <a:p>
            <a:pPr algn="ctr"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  <a:sym typeface="Symbol" charset="2"/>
              </a:rPr>
              <a:t>3000 Channels</a:t>
            </a:r>
          </a:p>
          <a:p>
            <a:pPr algn="ctr"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  <a:sym typeface="Symbol" charset="2"/>
              </a:rPr>
              <a:t>Digitized with </a:t>
            </a:r>
            <a:br>
              <a:rPr lang="en-US" sz="1600" dirty="0">
                <a:ea typeface="ヒラギノ角ゴ Pro W3" charset="-128"/>
                <a:cs typeface="ヒラギノ角ゴ Pro W3" charset="-128"/>
                <a:sym typeface="Symbol" charset="2"/>
              </a:rPr>
            </a:br>
            <a:r>
              <a:rPr lang="en-US" sz="1600" b="1" dirty="0">
                <a:ea typeface="ヒラギノ角ゴ Pro W3" charset="-128"/>
                <a:cs typeface="ヒラギノ角ゴ Pro W3" charset="-128"/>
                <a:sym typeface="Symbol" charset="2"/>
              </a:rPr>
              <a:t>DRS4 chips </a:t>
            </a:r>
            <a:r>
              <a:rPr lang="en-US" sz="1600" dirty="0">
                <a:ea typeface="ヒラギノ角ゴ Pro W3" charset="-128"/>
                <a:cs typeface="ヒラギノ角ゴ Pro W3" charset="-128"/>
                <a:sym typeface="Symbol" charset="2"/>
              </a:rPr>
              <a:t>at</a:t>
            </a:r>
          </a:p>
          <a:p>
            <a:pPr algn="ctr"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  <a:sym typeface="Symbol" charset="2"/>
              </a:rPr>
              <a:t>1.6 GSPS</a:t>
            </a:r>
          </a:p>
        </p:txBody>
      </p:sp>
      <p:sp>
        <p:nvSpPr>
          <p:cNvPr id="47283" name="Text Box 234"/>
          <p:cNvSpPr txBox="1">
            <a:spLocks noChangeArrowheads="1"/>
          </p:cNvSpPr>
          <p:nvPr/>
        </p:nvSpPr>
        <p:spPr bwMode="auto">
          <a:xfrm>
            <a:off x="8518525" y="1841500"/>
            <a:ext cx="331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latin typeface="Symbol" charset="0"/>
              </a:rPr>
              <a:t>m</a:t>
            </a:r>
          </a:p>
        </p:txBody>
      </p:sp>
      <p:sp>
        <p:nvSpPr>
          <p:cNvPr id="127211" name="Text Box 235"/>
          <p:cNvSpPr txBox="1">
            <a:spLocks noChangeArrowheads="1"/>
          </p:cNvSpPr>
          <p:nvPr/>
        </p:nvSpPr>
        <p:spPr bwMode="auto">
          <a:xfrm>
            <a:off x="1911350" y="6081713"/>
            <a:ext cx="3103563" cy="369887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ヒラギノ角ゴ Pro W3" charset="-128"/>
                <a:cs typeface="ヒラギノ角ゴ Pro W3" charset="-128"/>
              </a:rPr>
              <a:t>Drawback: 400 TB data/year</a:t>
            </a:r>
          </a:p>
        </p:txBody>
      </p:sp>
      <p:pic>
        <p:nvPicPr>
          <p:cNvPr id="472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154781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4915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Pulse shape discrimination</a:t>
            </a:r>
          </a:p>
        </p:txBody>
      </p:sp>
      <p:pic>
        <p:nvPicPr>
          <p:cNvPr id="491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3131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3408362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91075"/>
            <a:ext cx="33543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Freeform 19"/>
          <p:cNvSpPr>
            <a:spLocks/>
          </p:cNvSpPr>
          <p:nvPr/>
        </p:nvSpPr>
        <p:spPr bwMode="auto">
          <a:xfrm>
            <a:off x="1474788" y="1498600"/>
            <a:ext cx="1135062" cy="2422525"/>
          </a:xfrm>
          <a:custGeom>
            <a:avLst/>
            <a:gdLst>
              <a:gd name="T0" fmla="*/ 2147483647 w 304"/>
              <a:gd name="T1" fmla="*/ 0 h 648"/>
              <a:gd name="T2" fmla="*/ 2147483647 w 304"/>
              <a:gd name="T3" fmla="*/ 0 h 648"/>
              <a:gd name="T4" fmla="*/ 2147483647 w 304"/>
              <a:gd name="T5" fmla="*/ 2147483647 h 648"/>
              <a:gd name="T6" fmla="*/ 2147483647 w 304"/>
              <a:gd name="T7" fmla="*/ 2147483647 h 648"/>
              <a:gd name="T8" fmla="*/ 2147483647 w 304"/>
              <a:gd name="T9" fmla="*/ 2147483647 h 648"/>
              <a:gd name="T10" fmla="*/ 2147483647 w 304"/>
              <a:gd name="T11" fmla="*/ 2147483647 h 648"/>
              <a:gd name="T12" fmla="*/ 2147483647 w 304"/>
              <a:gd name="T13" fmla="*/ 2147483647 h 648"/>
              <a:gd name="T14" fmla="*/ 2147483647 w 304"/>
              <a:gd name="T15" fmla="*/ 2147483647 h 648"/>
              <a:gd name="T16" fmla="*/ 2147483647 w 304"/>
              <a:gd name="T17" fmla="*/ 2147483647 h 648"/>
              <a:gd name="T18" fmla="*/ 2147483647 w 304"/>
              <a:gd name="T19" fmla="*/ 2147483647 h 648"/>
              <a:gd name="T20" fmla="*/ 2147483647 w 304"/>
              <a:gd name="T21" fmla="*/ 2147483647 h 648"/>
              <a:gd name="T22" fmla="*/ 2147483647 w 304"/>
              <a:gd name="T23" fmla="*/ 2147483647 h 648"/>
              <a:gd name="T24" fmla="*/ 2147483647 w 304"/>
              <a:gd name="T25" fmla="*/ 2147483647 h 648"/>
              <a:gd name="T26" fmla="*/ 2147483647 w 304"/>
              <a:gd name="T27" fmla="*/ 2147483647 h 648"/>
              <a:gd name="T28" fmla="*/ 2147483647 w 304"/>
              <a:gd name="T29" fmla="*/ 2147483647 h 648"/>
              <a:gd name="T30" fmla="*/ 2147483647 w 304"/>
              <a:gd name="T31" fmla="*/ 2147483647 h 648"/>
              <a:gd name="T32" fmla="*/ 2147483647 w 304"/>
              <a:gd name="T33" fmla="*/ 2147483647 h 648"/>
              <a:gd name="T34" fmla="*/ 2147483647 w 304"/>
              <a:gd name="T35" fmla="*/ 2147483647 h 648"/>
              <a:gd name="T36" fmla="*/ 2147483647 w 304"/>
              <a:gd name="T37" fmla="*/ 2147483647 h 648"/>
              <a:gd name="T38" fmla="*/ 2147483647 w 304"/>
              <a:gd name="T39" fmla="*/ 2147483647 h 648"/>
              <a:gd name="T40" fmla="*/ 2147483647 w 304"/>
              <a:gd name="T41" fmla="*/ 2147483647 h 648"/>
              <a:gd name="T42" fmla="*/ 2147483647 w 304"/>
              <a:gd name="T43" fmla="*/ 2147483647 h 648"/>
              <a:gd name="T44" fmla="*/ 0 w 304"/>
              <a:gd name="T45" fmla="*/ 2147483647 h 648"/>
              <a:gd name="T46" fmla="*/ 2147483647 w 304"/>
              <a:gd name="T47" fmla="*/ 2147483647 h 648"/>
              <a:gd name="T48" fmla="*/ 2147483647 w 304"/>
              <a:gd name="T49" fmla="*/ 2147483647 h 648"/>
              <a:gd name="T50" fmla="*/ 2147483647 w 304"/>
              <a:gd name="T51" fmla="*/ 2147483647 h 648"/>
              <a:gd name="T52" fmla="*/ 2147483647 w 304"/>
              <a:gd name="T53" fmla="*/ 2147483647 h 648"/>
              <a:gd name="T54" fmla="*/ 2147483647 w 304"/>
              <a:gd name="T55" fmla="*/ 2147483647 h 648"/>
              <a:gd name="T56" fmla="*/ 2147483647 w 304"/>
              <a:gd name="T57" fmla="*/ 2147483647 h 648"/>
              <a:gd name="T58" fmla="*/ 2147483647 w 304"/>
              <a:gd name="T59" fmla="*/ 2147483647 h 648"/>
              <a:gd name="T60" fmla="*/ 2147483647 w 304"/>
              <a:gd name="T61" fmla="*/ 2147483647 h 648"/>
              <a:gd name="T62" fmla="*/ 2147483647 w 304"/>
              <a:gd name="T63" fmla="*/ 2147483647 h 648"/>
              <a:gd name="T64" fmla="*/ 2147483647 w 304"/>
              <a:gd name="T65" fmla="*/ 2147483647 h 648"/>
              <a:gd name="T66" fmla="*/ 2147483647 w 304"/>
              <a:gd name="T67" fmla="*/ 2147483647 h 648"/>
              <a:gd name="T68" fmla="*/ 2147483647 w 304"/>
              <a:gd name="T69" fmla="*/ 2147483647 h 648"/>
              <a:gd name="T70" fmla="*/ 2147483647 w 304"/>
              <a:gd name="T71" fmla="*/ 2147483647 h 648"/>
              <a:gd name="T72" fmla="*/ 2147483647 w 304"/>
              <a:gd name="T73" fmla="*/ 2147483647 h 648"/>
              <a:gd name="T74" fmla="*/ 2147483647 w 304"/>
              <a:gd name="T75" fmla="*/ 2147483647 h 648"/>
              <a:gd name="T76" fmla="*/ 2147483647 w 304"/>
              <a:gd name="T77" fmla="*/ 2147483647 h 648"/>
              <a:gd name="T78" fmla="*/ 2147483647 w 304"/>
              <a:gd name="T79" fmla="*/ 2147483647 h 648"/>
              <a:gd name="T80" fmla="*/ 2147483647 w 304"/>
              <a:gd name="T81" fmla="*/ 2147483647 h 648"/>
              <a:gd name="T82" fmla="*/ 2147483647 w 304"/>
              <a:gd name="T83" fmla="*/ 2147483647 h 648"/>
              <a:gd name="T84" fmla="*/ 2147483647 w 304"/>
              <a:gd name="T85" fmla="*/ 2147483647 h 648"/>
              <a:gd name="T86" fmla="*/ 2147483647 w 304"/>
              <a:gd name="T87" fmla="*/ 2147483647 h 648"/>
              <a:gd name="T88" fmla="*/ 2147483647 w 304"/>
              <a:gd name="T89" fmla="*/ 2147483647 h 648"/>
              <a:gd name="T90" fmla="*/ 2147483647 w 304"/>
              <a:gd name="T91" fmla="*/ 2147483647 h 648"/>
              <a:gd name="T92" fmla="*/ 2147483647 w 304"/>
              <a:gd name="T93" fmla="*/ 2147483647 h 648"/>
              <a:gd name="T94" fmla="*/ 2147483647 w 304"/>
              <a:gd name="T95" fmla="*/ 2147483647 h 648"/>
              <a:gd name="T96" fmla="*/ 2147483647 w 304"/>
              <a:gd name="T97" fmla="*/ 2147483647 h 648"/>
              <a:gd name="T98" fmla="*/ 2147483647 w 304"/>
              <a:gd name="T99" fmla="*/ 2147483647 h 648"/>
              <a:gd name="T100" fmla="*/ 2147483647 w 304"/>
              <a:gd name="T101" fmla="*/ 2147483647 h 648"/>
              <a:gd name="T102" fmla="*/ 2147483647 w 304"/>
              <a:gd name="T103" fmla="*/ 2147483647 h 648"/>
              <a:gd name="T104" fmla="*/ 2147483647 w 304"/>
              <a:gd name="T105" fmla="*/ 2147483647 h 648"/>
              <a:gd name="T106" fmla="*/ 2147483647 w 304"/>
              <a:gd name="T107" fmla="*/ 2147483647 h 648"/>
              <a:gd name="T108" fmla="*/ 2147483647 w 304"/>
              <a:gd name="T109" fmla="*/ 2147483647 h 648"/>
              <a:gd name="T110" fmla="*/ 2147483647 w 304"/>
              <a:gd name="T111" fmla="*/ 2147483647 h 648"/>
              <a:gd name="T112" fmla="*/ 2147483647 w 304"/>
              <a:gd name="T113" fmla="*/ 2147483647 h 648"/>
              <a:gd name="T114" fmla="*/ 2147483647 w 304"/>
              <a:gd name="T115" fmla="*/ 2147483647 h 648"/>
              <a:gd name="T116" fmla="*/ 2147483647 w 304"/>
              <a:gd name="T117" fmla="*/ 2147483647 h 648"/>
              <a:gd name="T118" fmla="*/ 2147483647 w 304"/>
              <a:gd name="T119" fmla="*/ 2147483647 h 648"/>
              <a:gd name="T120" fmla="*/ 2147483647 w 304"/>
              <a:gd name="T121" fmla="*/ 2147483647 h 648"/>
              <a:gd name="T122" fmla="*/ 2147483647 w 304"/>
              <a:gd name="T123" fmla="*/ 0 h 648"/>
              <a:gd name="T124" fmla="*/ 2147483647 w 304"/>
              <a:gd name="T125" fmla="*/ 0 h 6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4"/>
              <a:gd name="T190" fmla="*/ 0 h 648"/>
              <a:gd name="T191" fmla="*/ 304 w 304"/>
              <a:gd name="T192" fmla="*/ 648 h 6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4" h="648">
                <a:moveTo>
                  <a:pt x="234" y="0"/>
                </a:moveTo>
                <a:lnTo>
                  <a:pt x="191" y="0"/>
                </a:lnTo>
                <a:lnTo>
                  <a:pt x="178" y="7"/>
                </a:lnTo>
                <a:lnTo>
                  <a:pt x="162" y="18"/>
                </a:lnTo>
                <a:lnTo>
                  <a:pt x="148" y="28"/>
                </a:lnTo>
                <a:lnTo>
                  <a:pt x="132" y="40"/>
                </a:lnTo>
                <a:lnTo>
                  <a:pt x="119" y="52"/>
                </a:lnTo>
                <a:lnTo>
                  <a:pt x="106" y="65"/>
                </a:lnTo>
                <a:lnTo>
                  <a:pt x="92" y="78"/>
                </a:lnTo>
                <a:lnTo>
                  <a:pt x="80" y="94"/>
                </a:lnTo>
                <a:lnTo>
                  <a:pt x="70" y="108"/>
                </a:lnTo>
                <a:lnTo>
                  <a:pt x="58" y="126"/>
                </a:lnTo>
                <a:lnTo>
                  <a:pt x="48" y="141"/>
                </a:lnTo>
                <a:lnTo>
                  <a:pt x="40" y="158"/>
                </a:lnTo>
                <a:lnTo>
                  <a:pt x="31" y="176"/>
                </a:lnTo>
                <a:lnTo>
                  <a:pt x="25" y="193"/>
                </a:lnTo>
                <a:lnTo>
                  <a:pt x="19" y="209"/>
                </a:lnTo>
                <a:lnTo>
                  <a:pt x="12" y="230"/>
                </a:lnTo>
                <a:lnTo>
                  <a:pt x="8" y="249"/>
                </a:lnTo>
                <a:lnTo>
                  <a:pt x="5" y="266"/>
                </a:lnTo>
                <a:lnTo>
                  <a:pt x="3" y="285"/>
                </a:lnTo>
                <a:lnTo>
                  <a:pt x="1" y="306"/>
                </a:lnTo>
                <a:lnTo>
                  <a:pt x="0" y="325"/>
                </a:lnTo>
                <a:lnTo>
                  <a:pt x="1" y="342"/>
                </a:lnTo>
                <a:lnTo>
                  <a:pt x="3" y="360"/>
                </a:lnTo>
                <a:lnTo>
                  <a:pt x="5" y="381"/>
                </a:lnTo>
                <a:lnTo>
                  <a:pt x="8" y="398"/>
                </a:lnTo>
                <a:lnTo>
                  <a:pt x="14" y="418"/>
                </a:lnTo>
                <a:lnTo>
                  <a:pt x="19" y="436"/>
                </a:lnTo>
                <a:lnTo>
                  <a:pt x="25" y="454"/>
                </a:lnTo>
                <a:lnTo>
                  <a:pt x="31" y="471"/>
                </a:lnTo>
                <a:lnTo>
                  <a:pt x="39" y="488"/>
                </a:lnTo>
                <a:lnTo>
                  <a:pt x="48" y="505"/>
                </a:lnTo>
                <a:lnTo>
                  <a:pt x="59" y="522"/>
                </a:lnTo>
                <a:lnTo>
                  <a:pt x="68" y="537"/>
                </a:lnTo>
                <a:lnTo>
                  <a:pt x="82" y="555"/>
                </a:lnTo>
                <a:lnTo>
                  <a:pt x="93" y="567"/>
                </a:lnTo>
                <a:lnTo>
                  <a:pt x="106" y="581"/>
                </a:lnTo>
                <a:lnTo>
                  <a:pt x="119" y="595"/>
                </a:lnTo>
                <a:lnTo>
                  <a:pt x="135" y="608"/>
                </a:lnTo>
                <a:lnTo>
                  <a:pt x="148" y="619"/>
                </a:lnTo>
                <a:lnTo>
                  <a:pt x="166" y="631"/>
                </a:lnTo>
                <a:lnTo>
                  <a:pt x="181" y="640"/>
                </a:lnTo>
                <a:lnTo>
                  <a:pt x="189" y="645"/>
                </a:lnTo>
                <a:lnTo>
                  <a:pt x="263" y="648"/>
                </a:lnTo>
                <a:lnTo>
                  <a:pt x="270" y="625"/>
                </a:lnTo>
                <a:lnTo>
                  <a:pt x="276" y="601"/>
                </a:lnTo>
                <a:lnTo>
                  <a:pt x="283" y="575"/>
                </a:lnTo>
                <a:lnTo>
                  <a:pt x="291" y="548"/>
                </a:lnTo>
                <a:lnTo>
                  <a:pt x="297" y="528"/>
                </a:lnTo>
                <a:lnTo>
                  <a:pt x="303" y="504"/>
                </a:lnTo>
                <a:lnTo>
                  <a:pt x="293" y="501"/>
                </a:lnTo>
                <a:lnTo>
                  <a:pt x="143" y="453"/>
                </a:lnTo>
                <a:lnTo>
                  <a:pt x="147" y="188"/>
                </a:lnTo>
                <a:lnTo>
                  <a:pt x="293" y="146"/>
                </a:lnTo>
                <a:lnTo>
                  <a:pt x="304" y="142"/>
                </a:lnTo>
                <a:lnTo>
                  <a:pt x="298" y="122"/>
                </a:lnTo>
                <a:lnTo>
                  <a:pt x="291" y="96"/>
                </a:lnTo>
                <a:lnTo>
                  <a:pt x="283" y="71"/>
                </a:lnTo>
                <a:lnTo>
                  <a:pt x="276" y="44"/>
                </a:lnTo>
                <a:lnTo>
                  <a:pt x="268" y="17"/>
                </a:lnTo>
                <a:lnTo>
                  <a:pt x="261" y="0"/>
                </a:lnTo>
                <a:lnTo>
                  <a:pt x="234" y="0"/>
                </a:lnTo>
              </a:path>
            </a:pathLst>
          </a:custGeom>
          <a:solidFill>
            <a:srgbClr val="E7EEEF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Freeform 20"/>
          <p:cNvSpPr>
            <a:spLocks/>
          </p:cNvSpPr>
          <p:nvPr/>
        </p:nvSpPr>
        <p:spPr bwMode="auto">
          <a:xfrm>
            <a:off x="1527175" y="1546225"/>
            <a:ext cx="1023938" cy="2320925"/>
          </a:xfrm>
          <a:custGeom>
            <a:avLst/>
            <a:gdLst>
              <a:gd name="T0" fmla="*/ 2147483647 w 274"/>
              <a:gd name="T1" fmla="*/ 2147483647 h 621"/>
              <a:gd name="T2" fmla="*/ 2147483647 w 274"/>
              <a:gd name="T3" fmla="*/ 2147483647 h 621"/>
              <a:gd name="T4" fmla="*/ 2147483647 w 274"/>
              <a:gd name="T5" fmla="*/ 2147483647 h 621"/>
              <a:gd name="T6" fmla="*/ 2147483647 w 274"/>
              <a:gd name="T7" fmla="*/ 2147483647 h 621"/>
              <a:gd name="T8" fmla="*/ 2147483647 w 274"/>
              <a:gd name="T9" fmla="*/ 2147483647 h 621"/>
              <a:gd name="T10" fmla="*/ 2147483647 w 274"/>
              <a:gd name="T11" fmla="*/ 2147483647 h 621"/>
              <a:gd name="T12" fmla="*/ 2147483647 w 274"/>
              <a:gd name="T13" fmla="*/ 2147483647 h 621"/>
              <a:gd name="T14" fmla="*/ 2147483647 w 274"/>
              <a:gd name="T15" fmla="*/ 2147483647 h 621"/>
              <a:gd name="T16" fmla="*/ 2147483647 w 274"/>
              <a:gd name="T17" fmla="*/ 2147483647 h 621"/>
              <a:gd name="T18" fmla="*/ 2147483647 w 274"/>
              <a:gd name="T19" fmla="*/ 2147483647 h 621"/>
              <a:gd name="T20" fmla="*/ 2147483647 w 274"/>
              <a:gd name="T21" fmla="*/ 2147483647 h 621"/>
              <a:gd name="T22" fmla="*/ 2147483647 w 274"/>
              <a:gd name="T23" fmla="*/ 2147483647 h 621"/>
              <a:gd name="T24" fmla="*/ 2147483647 w 274"/>
              <a:gd name="T25" fmla="*/ 2147483647 h 621"/>
              <a:gd name="T26" fmla="*/ 2147483647 w 274"/>
              <a:gd name="T27" fmla="*/ 2147483647 h 621"/>
              <a:gd name="T28" fmla="*/ 2147483647 w 274"/>
              <a:gd name="T29" fmla="*/ 2147483647 h 621"/>
              <a:gd name="T30" fmla="*/ 2147483647 w 274"/>
              <a:gd name="T31" fmla="*/ 2147483647 h 621"/>
              <a:gd name="T32" fmla="*/ 2147483647 w 274"/>
              <a:gd name="T33" fmla="*/ 2147483647 h 621"/>
              <a:gd name="T34" fmla="*/ 2147483647 w 274"/>
              <a:gd name="T35" fmla="*/ 2147483647 h 621"/>
              <a:gd name="T36" fmla="*/ 2147483647 w 274"/>
              <a:gd name="T37" fmla="*/ 2147483647 h 621"/>
              <a:gd name="T38" fmla="*/ 0 w 274"/>
              <a:gd name="T39" fmla="*/ 2147483647 h 621"/>
              <a:gd name="T40" fmla="*/ 0 w 274"/>
              <a:gd name="T41" fmla="*/ 2147483647 h 621"/>
              <a:gd name="T42" fmla="*/ 0 w 274"/>
              <a:gd name="T43" fmla="*/ 2147483647 h 621"/>
              <a:gd name="T44" fmla="*/ 2147483647 w 274"/>
              <a:gd name="T45" fmla="*/ 2147483647 h 621"/>
              <a:gd name="T46" fmla="*/ 2147483647 w 274"/>
              <a:gd name="T47" fmla="*/ 2147483647 h 621"/>
              <a:gd name="T48" fmla="*/ 2147483647 w 274"/>
              <a:gd name="T49" fmla="*/ 2147483647 h 621"/>
              <a:gd name="T50" fmla="*/ 2147483647 w 274"/>
              <a:gd name="T51" fmla="*/ 2147483647 h 621"/>
              <a:gd name="T52" fmla="*/ 2147483647 w 274"/>
              <a:gd name="T53" fmla="*/ 2147483647 h 621"/>
              <a:gd name="T54" fmla="*/ 2147483647 w 274"/>
              <a:gd name="T55" fmla="*/ 2147483647 h 621"/>
              <a:gd name="T56" fmla="*/ 2147483647 w 274"/>
              <a:gd name="T57" fmla="*/ 2147483647 h 621"/>
              <a:gd name="T58" fmla="*/ 2147483647 w 274"/>
              <a:gd name="T59" fmla="*/ 2147483647 h 621"/>
              <a:gd name="T60" fmla="*/ 2147483647 w 274"/>
              <a:gd name="T61" fmla="*/ 2147483647 h 621"/>
              <a:gd name="T62" fmla="*/ 2147483647 w 274"/>
              <a:gd name="T63" fmla="*/ 2147483647 h 621"/>
              <a:gd name="T64" fmla="*/ 2147483647 w 274"/>
              <a:gd name="T65" fmla="*/ 2147483647 h 621"/>
              <a:gd name="T66" fmla="*/ 2147483647 w 274"/>
              <a:gd name="T67" fmla="*/ 2147483647 h 621"/>
              <a:gd name="T68" fmla="*/ 2147483647 w 274"/>
              <a:gd name="T69" fmla="*/ 2147483647 h 621"/>
              <a:gd name="T70" fmla="*/ 2147483647 w 274"/>
              <a:gd name="T71" fmla="*/ 2147483647 h 621"/>
              <a:gd name="T72" fmla="*/ 2147483647 w 274"/>
              <a:gd name="T73" fmla="*/ 2147483647 h 621"/>
              <a:gd name="T74" fmla="*/ 2147483647 w 274"/>
              <a:gd name="T75" fmla="*/ 2147483647 h 621"/>
              <a:gd name="T76" fmla="*/ 2147483647 w 274"/>
              <a:gd name="T77" fmla="*/ 2147483647 h 621"/>
              <a:gd name="T78" fmla="*/ 2147483647 w 274"/>
              <a:gd name="T79" fmla="*/ 2147483647 h 621"/>
              <a:gd name="T80" fmla="*/ 2147483647 w 274"/>
              <a:gd name="T81" fmla="*/ 2147483647 h 621"/>
              <a:gd name="T82" fmla="*/ 2147483647 w 274"/>
              <a:gd name="T83" fmla="*/ 2147483647 h 621"/>
              <a:gd name="T84" fmla="*/ 2147483647 w 274"/>
              <a:gd name="T85" fmla="*/ 2147483647 h 621"/>
              <a:gd name="T86" fmla="*/ 2147483647 w 274"/>
              <a:gd name="T87" fmla="*/ 2147483647 h 621"/>
              <a:gd name="T88" fmla="*/ 2147483647 w 274"/>
              <a:gd name="T89" fmla="*/ 2147483647 h 621"/>
              <a:gd name="T90" fmla="*/ 2147483647 w 274"/>
              <a:gd name="T91" fmla="*/ 2147483647 h 621"/>
              <a:gd name="T92" fmla="*/ 2147483647 w 274"/>
              <a:gd name="T93" fmla="*/ 2147483647 h 621"/>
              <a:gd name="T94" fmla="*/ 2147483647 w 274"/>
              <a:gd name="T95" fmla="*/ 2147483647 h 621"/>
              <a:gd name="T96" fmla="*/ 2147483647 w 274"/>
              <a:gd name="T97" fmla="*/ 2147483647 h 621"/>
              <a:gd name="T98" fmla="*/ 2147483647 w 274"/>
              <a:gd name="T99" fmla="*/ 0 h 621"/>
              <a:gd name="T100" fmla="*/ 2147483647 w 274"/>
              <a:gd name="T101" fmla="*/ 0 h 621"/>
              <a:gd name="T102" fmla="*/ 2147483647 w 274"/>
              <a:gd name="T103" fmla="*/ 2147483647 h 6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4"/>
              <a:gd name="T157" fmla="*/ 0 h 621"/>
              <a:gd name="T158" fmla="*/ 274 w 274"/>
              <a:gd name="T159" fmla="*/ 621 h 6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4" h="621">
                <a:moveTo>
                  <a:pt x="172" y="5"/>
                </a:moveTo>
                <a:lnTo>
                  <a:pt x="156" y="14"/>
                </a:lnTo>
                <a:lnTo>
                  <a:pt x="142" y="26"/>
                </a:lnTo>
                <a:lnTo>
                  <a:pt x="127" y="38"/>
                </a:lnTo>
                <a:lnTo>
                  <a:pt x="114" y="49"/>
                </a:lnTo>
                <a:lnTo>
                  <a:pt x="101" y="62"/>
                </a:lnTo>
                <a:lnTo>
                  <a:pt x="89" y="74"/>
                </a:lnTo>
                <a:lnTo>
                  <a:pt x="76" y="89"/>
                </a:lnTo>
                <a:lnTo>
                  <a:pt x="66" y="103"/>
                </a:lnTo>
                <a:lnTo>
                  <a:pt x="55" y="120"/>
                </a:lnTo>
                <a:lnTo>
                  <a:pt x="46" y="133"/>
                </a:lnTo>
                <a:lnTo>
                  <a:pt x="37" y="152"/>
                </a:lnTo>
                <a:lnTo>
                  <a:pt x="30" y="168"/>
                </a:lnTo>
                <a:lnTo>
                  <a:pt x="22" y="186"/>
                </a:lnTo>
                <a:lnTo>
                  <a:pt x="16" y="203"/>
                </a:lnTo>
                <a:lnTo>
                  <a:pt x="12" y="220"/>
                </a:lnTo>
                <a:lnTo>
                  <a:pt x="7" y="240"/>
                </a:lnTo>
                <a:lnTo>
                  <a:pt x="3" y="258"/>
                </a:lnTo>
                <a:lnTo>
                  <a:pt x="2" y="277"/>
                </a:lnTo>
                <a:lnTo>
                  <a:pt x="0" y="295"/>
                </a:lnTo>
                <a:lnTo>
                  <a:pt x="0" y="310"/>
                </a:lnTo>
                <a:lnTo>
                  <a:pt x="0" y="329"/>
                </a:lnTo>
                <a:lnTo>
                  <a:pt x="2" y="345"/>
                </a:lnTo>
                <a:lnTo>
                  <a:pt x="4" y="365"/>
                </a:lnTo>
                <a:lnTo>
                  <a:pt x="8" y="382"/>
                </a:lnTo>
                <a:lnTo>
                  <a:pt x="12" y="403"/>
                </a:lnTo>
                <a:lnTo>
                  <a:pt x="17" y="418"/>
                </a:lnTo>
                <a:lnTo>
                  <a:pt x="24" y="439"/>
                </a:lnTo>
                <a:lnTo>
                  <a:pt x="30" y="453"/>
                </a:lnTo>
                <a:lnTo>
                  <a:pt x="38" y="470"/>
                </a:lnTo>
                <a:lnTo>
                  <a:pt x="46" y="486"/>
                </a:lnTo>
                <a:lnTo>
                  <a:pt x="55" y="503"/>
                </a:lnTo>
                <a:lnTo>
                  <a:pt x="67" y="519"/>
                </a:lnTo>
                <a:lnTo>
                  <a:pt x="77" y="532"/>
                </a:lnTo>
                <a:lnTo>
                  <a:pt x="89" y="545"/>
                </a:lnTo>
                <a:lnTo>
                  <a:pt x="101" y="560"/>
                </a:lnTo>
                <a:lnTo>
                  <a:pt x="114" y="571"/>
                </a:lnTo>
                <a:lnTo>
                  <a:pt x="128" y="585"/>
                </a:lnTo>
                <a:lnTo>
                  <a:pt x="141" y="595"/>
                </a:lnTo>
                <a:lnTo>
                  <a:pt x="158" y="607"/>
                </a:lnTo>
                <a:lnTo>
                  <a:pt x="179" y="620"/>
                </a:lnTo>
                <a:lnTo>
                  <a:pt x="239" y="621"/>
                </a:lnTo>
                <a:lnTo>
                  <a:pt x="273" y="499"/>
                </a:lnTo>
                <a:lnTo>
                  <a:pt x="194" y="430"/>
                </a:lnTo>
                <a:lnTo>
                  <a:pt x="160" y="360"/>
                </a:lnTo>
                <a:lnTo>
                  <a:pt x="158" y="274"/>
                </a:lnTo>
                <a:lnTo>
                  <a:pt x="184" y="206"/>
                </a:lnTo>
                <a:lnTo>
                  <a:pt x="235" y="152"/>
                </a:lnTo>
                <a:lnTo>
                  <a:pt x="274" y="121"/>
                </a:lnTo>
                <a:lnTo>
                  <a:pt x="239" y="0"/>
                </a:lnTo>
                <a:lnTo>
                  <a:pt x="181" y="0"/>
                </a:lnTo>
                <a:lnTo>
                  <a:pt x="172" y="5"/>
                </a:lnTo>
              </a:path>
            </a:pathLst>
          </a:custGeom>
          <a:solidFill>
            <a:srgbClr val="76BD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Freeform 21"/>
          <p:cNvSpPr>
            <a:spLocks/>
          </p:cNvSpPr>
          <p:nvPr/>
        </p:nvSpPr>
        <p:spPr bwMode="auto">
          <a:xfrm>
            <a:off x="2667000" y="3938588"/>
            <a:ext cx="30163" cy="115887"/>
          </a:xfrm>
          <a:custGeom>
            <a:avLst/>
            <a:gdLst>
              <a:gd name="T0" fmla="*/ 2147483647 w 8"/>
              <a:gd name="T1" fmla="*/ 0 h 31"/>
              <a:gd name="T2" fmla="*/ 0 w 8"/>
              <a:gd name="T3" fmla="*/ 0 h 31"/>
              <a:gd name="T4" fmla="*/ 0 w 8"/>
              <a:gd name="T5" fmla="*/ 2147483647 h 31"/>
              <a:gd name="T6" fmla="*/ 2147483647 w 8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31"/>
              <a:gd name="T14" fmla="*/ 8 w 8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31">
                <a:moveTo>
                  <a:pt x="7" y="0"/>
                </a:moveTo>
                <a:lnTo>
                  <a:pt x="0" y="0"/>
                </a:lnTo>
                <a:lnTo>
                  <a:pt x="0" y="31"/>
                </a:lnTo>
                <a:lnTo>
                  <a:pt x="8" y="31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22"/>
          <p:cNvSpPr>
            <a:spLocks noChangeShapeType="1"/>
          </p:cNvSpPr>
          <p:nvPr/>
        </p:nvSpPr>
        <p:spPr bwMode="auto">
          <a:xfrm>
            <a:off x="2651125" y="3949700"/>
            <a:ext cx="11113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23"/>
          <p:cNvSpPr>
            <a:spLocks noChangeShapeType="1"/>
          </p:cNvSpPr>
          <p:nvPr/>
        </p:nvSpPr>
        <p:spPr bwMode="auto">
          <a:xfrm>
            <a:off x="2647950" y="4035425"/>
            <a:ext cx="14288" cy="15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Freeform 24"/>
          <p:cNvSpPr>
            <a:spLocks/>
          </p:cNvSpPr>
          <p:nvPr/>
        </p:nvSpPr>
        <p:spPr bwMode="auto">
          <a:xfrm>
            <a:off x="2662238" y="3952875"/>
            <a:ext cx="19050" cy="82550"/>
          </a:xfrm>
          <a:custGeom>
            <a:avLst/>
            <a:gdLst>
              <a:gd name="T0" fmla="*/ 2147483647 w 5"/>
              <a:gd name="T1" fmla="*/ 0 h 22"/>
              <a:gd name="T2" fmla="*/ 2147483647 w 5"/>
              <a:gd name="T3" fmla="*/ 0 h 22"/>
              <a:gd name="T4" fmla="*/ 2147483647 w 5"/>
              <a:gd name="T5" fmla="*/ 2147483647 h 22"/>
              <a:gd name="T6" fmla="*/ 0 w 5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2"/>
              <a:gd name="T14" fmla="*/ 5 w 5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2">
                <a:moveTo>
                  <a:pt x="1" y="0"/>
                </a:moveTo>
                <a:lnTo>
                  <a:pt x="5" y="0"/>
                </a:lnTo>
                <a:lnTo>
                  <a:pt x="5" y="2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25"/>
          <p:cNvSpPr>
            <a:spLocks noChangeArrowheads="1"/>
          </p:cNvSpPr>
          <p:nvPr/>
        </p:nvSpPr>
        <p:spPr bwMode="auto">
          <a:xfrm>
            <a:off x="2667000" y="3475038"/>
            <a:ext cx="30163" cy="115887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26"/>
          <p:cNvSpPr>
            <a:spLocks noChangeShapeType="1"/>
          </p:cNvSpPr>
          <p:nvPr/>
        </p:nvSpPr>
        <p:spPr bwMode="auto">
          <a:xfrm>
            <a:off x="2651125" y="3490913"/>
            <a:ext cx="11113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27"/>
          <p:cNvSpPr>
            <a:spLocks noChangeShapeType="1"/>
          </p:cNvSpPr>
          <p:nvPr/>
        </p:nvSpPr>
        <p:spPr bwMode="auto">
          <a:xfrm>
            <a:off x="2647950" y="3573463"/>
            <a:ext cx="14288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Freeform 28"/>
          <p:cNvSpPr>
            <a:spLocks/>
          </p:cNvSpPr>
          <p:nvPr/>
        </p:nvSpPr>
        <p:spPr bwMode="auto">
          <a:xfrm>
            <a:off x="2662238" y="3490913"/>
            <a:ext cx="19050" cy="82550"/>
          </a:xfrm>
          <a:custGeom>
            <a:avLst/>
            <a:gdLst>
              <a:gd name="T0" fmla="*/ 2147483647 w 5"/>
              <a:gd name="T1" fmla="*/ 0 h 22"/>
              <a:gd name="T2" fmla="*/ 2147483647 w 5"/>
              <a:gd name="T3" fmla="*/ 0 h 22"/>
              <a:gd name="T4" fmla="*/ 2147483647 w 5"/>
              <a:gd name="T5" fmla="*/ 2147483647 h 22"/>
              <a:gd name="T6" fmla="*/ 0 w 5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2"/>
              <a:gd name="T14" fmla="*/ 5 w 5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2">
                <a:moveTo>
                  <a:pt x="1" y="0"/>
                </a:moveTo>
                <a:lnTo>
                  <a:pt x="5" y="0"/>
                </a:lnTo>
                <a:lnTo>
                  <a:pt x="5" y="22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29"/>
          <p:cNvSpPr>
            <a:spLocks noChangeShapeType="1"/>
          </p:cNvSpPr>
          <p:nvPr/>
        </p:nvSpPr>
        <p:spPr bwMode="auto">
          <a:xfrm>
            <a:off x="2719388" y="3522663"/>
            <a:ext cx="138112" cy="15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30"/>
          <p:cNvSpPr>
            <a:spLocks noChangeShapeType="1"/>
          </p:cNvSpPr>
          <p:nvPr/>
        </p:nvSpPr>
        <p:spPr bwMode="auto">
          <a:xfrm>
            <a:off x="2719388" y="3551238"/>
            <a:ext cx="13335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Line 31"/>
          <p:cNvSpPr>
            <a:spLocks noChangeShapeType="1"/>
          </p:cNvSpPr>
          <p:nvPr/>
        </p:nvSpPr>
        <p:spPr bwMode="auto">
          <a:xfrm>
            <a:off x="2719388" y="3984625"/>
            <a:ext cx="138112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Line 32"/>
          <p:cNvSpPr>
            <a:spLocks noChangeShapeType="1"/>
          </p:cNvSpPr>
          <p:nvPr/>
        </p:nvSpPr>
        <p:spPr bwMode="auto">
          <a:xfrm>
            <a:off x="2722563" y="4010025"/>
            <a:ext cx="134937" cy="15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Freeform 33"/>
          <p:cNvSpPr>
            <a:spLocks/>
          </p:cNvSpPr>
          <p:nvPr/>
        </p:nvSpPr>
        <p:spPr bwMode="auto">
          <a:xfrm>
            <a:off x="2054225" y="2039938"/>
            <a:ext cx="555625" cy="1335087"/>
          </a:xfrm>
          <a:custGeom>
            <a:avLst/>
            <a:gdLst>
              <a:gd name="T0" fmla="*/ 2147483647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0 60000 65536"/>
              <a:gd name="T7" fmla="*/ 0 60000 65536"/>
              <a:gd name="T8" fmla="*/ 0 60000 65536"/>
              <a:gd name="T9" fmla="*/ 0 w 149"/>
              <a:gd name="T10" fmla="*/ 0 h 357"/>
              <a:gd name="T11" fmla="*/ 149 w 149"/>
              <a:gd name="T12" fmla="*/ 357 h 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357">
                <a:moveTo>
                  <a:pt x="149" y="0"/>
                </a:moveTo>
                <a:cubicBezTo>
                  <a:pt x="51" y="36"/>
                  <a:pt x="0" y="146"/>
                  <a:pt x="37" y="244"/>
                </a:cubicBezTo>
                <a:cubicBezTo>
                  <a:pt x="57" y="298"/>
                  <a:pt x="95" y="337"/>
                  <a:pt x="149" y="357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Freeform 34"/>
          <p:cNvSpPr>
            <a:spLocks/>
          </p:cNvSpPr>
          <p:nvPr/>
        </p:nvSpPr>
        <p:spPr bwMode="auto">
          <a:xfrm>
            <a:off x="2081213" y="2062163"/>
            <a:ext cx="533400" cy="1285875"/>
          </a:xfrm>
          <a:custGeom>
            <a:avLst/>
            <a:gdLst>
              <a:gd name="T0" fmla="*/ 2147483647 w 143"/>
              <a:gd name="T1" fmla="*/ 2147483647 h 344"/>
              <a:gd name="T2" fmla="*/ 2147483647 w 143"/>
              <a:gd name="T3" fmla="*/ 2147483647 h 344"/>
              <a:gd name="T4" fmla="*/ 2147483647 w 143"/>
              <a:gd name="T5" fmla="*/ 0 h 344"/>
              <a:gd name="T6" fmla="*/ 0 60000 65536"/>
              <a:gd name="T7" fmla="*/ 0 60000 65536"/>
              <a:gd name="T8" fmla="*/ 0 60000 65536"/>
              <a:gd name="T9" fmla="*/ 0 w 143"/>
              <a:gd name="T10" fmla="*/ 0 h 344"/>
              <a:gd name="T11" fmla="*/ 143 w 143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344">
                <a:moveTo>
                  <a:pt x="143" y="344"/>
                </a:moveTo>
                <a:cubicBezTo>
                  <a:pt x="48" y="308"/>
                  <a:pt x="0" y="202"/>
                  <a:pt x="36" y="107"/>
                </a:cubicBezTo>
                <a:cubicBezTo>
                  <a:pt x="55" y="56"/>
                  <a:pt x="91" y="20"/>
                  <a:pt x="142" y="0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Freeform 35"/>
          <p:cNvSpPr>
            <a:spLocks/>
          </p:cNvSpPr>
          <p:nvPr/>
        </p:nvSpPr>
        <p:spPr bwMode="auto">
          <a:xfrm>
            <a:off x="1254125" y="1473200"/>
            <a:ext cx="1355725" cy="2614613"/>
          </a:xfrm>
          <a:custGeom>
            <a:avLst/>
            <a:gdLst>
              <a:gd name="T0" fmla="*/ 2147483647 w 363"/>
              <a:gd name="T1" fmla="*/ 0 h 700"/>
              <a:gd name="T2" fmla="*/ 2147483647 w 363"/>
              <a:gd name="T3" fmla="*/ 2147483647 h 700"/>
              <a:gd name="T4" fmla="*/ 2147483647 w 363"/>
              <a:gd name="T5" fmla="*/ 2147483647 h 700"/>
              <a:gd name="T6" fmla="*/ 0 60000 65536"/>
              <a:gd name="T7" fmla="*/ 0 60000 65536"/>
              <a:gd name="T8" fmla="*/ 0 60000 65536"/>
              <a:gd name="T9" fmla="*/ 0 w 363"/>
              <a:gd name="T10" fmla="*/ 0 h 700"/>
              <a:gd name="T11" fmla="*/ 363 w 363"/>
              <a:gd name="T12" fmla="*/ 700 h 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700">
                <a:moveTo>
                  <a:pt x="249" y="0"/>
                </a:moveTo>
                <a:cubicBezTo>
                  <a:pt x="67" y="99"/>
                  <a:pt x="0" y="328"/>
                  <a:pt x="99" y="510"/>
                </a:cubicBezTo>
                <a:cubicBezTo>
                  <a:pt x="156" y="614"/>
                  <a:pt x="247" y="679"/>
                  <a:pt x="363" y="700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Freeform 36"/>
          <p:cNvSpPr>
            <a:spLocks/>
          </p:cNvSpPr>
          <p:nvPr/>
        </p:nvSpPr>
        <p:spPr bwMode="auto">
          <a:xfrm>
            <a:off x="1328738" y="1473200"/>
            <a:ext cx="1281112" cy="2625725"/>
          </a:xfrm>
          <a:custGeom>
            <a:avLst/>
            <a:gdLst>
              <a:gd name="T0" fmla="*/ 2147483647 w 343"/>
              <a:gd name="T1" fmla="*/ 2147483647 h 703"/>
              <a:gd name="T2" fmla="*/ 2147483647 w 343"/>
              <a:gd name="T3" fmla="*/ 2147483647 h 703"/>
              <a:gd name="T4" fmla="*/ 2147483647 w 343"/>
              <a:gd name="T5" fmla="*/ 0 h 703"/>
              <a:gd name="T6" fmla="*/ 0 60000 65536"/>
              <a:gd name="T7" fmla="*/ 0 60000 65536"/>
              <a:gd name="T8" fmla="*/ 0 60000 65536"/>
              <a:gd name="T9" fmla="*/ 0 w 343"/>
              <a:gd name="T10" fmla="*/ 0 h 703"/>
              <a:gd name="T11" fmla="*/ 343 w 343"/>
              <a:gd name="T12" fmla="*/ 703 h 7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" h="703">
                <a:moveTo>
                  <a:pt x="343" y="703"/>
                </a:moveTo>
                <a:cubicBezTo>
                  <a:pt x="137" y="667"/>
                  <a:pt x="0" y="469"/>
                  <a:pt x="37" y="263"/>
                </a:cubicBezTo>
                <a:cubicBezTo>
                  <a:pt x="57" y="148"/>
                  <a:pt x="121" y="58"/>
                  <a:pt x="223" y="0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Freeform 37"/>
          <p:cNvSpPr>
            <a:spLocks/>
          </p:cNvSpPr>
          <p:nvPr/>
        </p:nvSpPr>
        <p:spPr bwMode="auto">
          <a:xfrm>
            <a:off x="1187450" y="1412875"/>
            <a:ext cx="1504950" cy="2749550"/>
          </a:xfrm>
          <a:custGeom>
            <a:avLst/>
            <a:gdLst>
              <a:gd name="T0" fmla="*/ 2147483647 w 403"/>
              <a:gd name="T1" fmla="*/ 0 h 736"/>
              <a:gd name="T2" fmla="*/ 2147483647 w 403"/>
              <a:gd name="T3" fmla="*/ 2147483647 h 736"/>
              <a:gd name="T4" fmla="*/ 2147483647 w 403"/>
              <a:gd name="T5" fmla="*/ 2147483647 h 736"/>
              <a:gd name="T6" fmla="*/ 0 60000 65536"/>
              <a:gd name="T7" fmla="*/ 0 60000 65536"/>
              <a:gd name="T8" fmla="*/ 0 60000 65536"/>
              <a:gd name="T9" fmla="*/ 0 w 403"/>
              <a:gd name="T10" fmla="*/ 0 h 736"/>
              <a:gd name="T11" fmla="*/ 403 w 403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736">
                <a:moveTo>
                  <a:pt x="264" y="0"/>
                </a:moveTo>
                <a:cubicBezTo>
                  <a:pt x="72" y="101"/>
                  <a:pt x="0" y="339"/>
                  <a:pt x="101" y="530"/>
                </a:cubicBezTo>
                <a:cubicBezTo>
                  <a:pt x="164" y="648"/>
                  <a:pt x="271" y="720"/>
                  <a:pt x="403" y="736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Freeform 38"/>
          <p:cNvSpPr>
            <a:spLocks/>
          </p:cNvSpPr>
          <p:nvPr/>
        </p:nvSpPr>
        <p:spPr bwMode="auto">
          <a:xfrm>
            <a:off x="2103438" y="2058988"/>
            <a:ext cx="593725" cy="1300162"/>
          </a:xfrm>
          <a:custGeom>
            <a:avLst/>
            <a:gdLst>
              <a:gd name="T0" fmla="*/ 2147483647 w 159"/>
              <a:gd name="T1" fmla="*/ 0 h 348"/>
              <a:gd name="T2" fmla="*/ 2147483647 w 159"/>
              <a:gd name="T3" fmla="*/ 2147483647 h 348"/>
              <a:gd name="T4" fmla="*/ 2147483647 w 159"/>
              <a:gd name="T5" fmla="*/ 2147483647 h 348"/>
              <a:gd name="T6" fmla="*/ 0 60000 65536"/>
              <a:gd name="T7" fmla="*/ 0 60000 65536"/>
              <a:gd name="T8" fmla="*/ 0 60000 65536"/>
              <a:gd name="T9" fmla="*/ 0 w 159"/>
              <a:gd name="T10" fmla="*/ 0 h 348"/>
              <a:gd name="T11" fmla="*/ 159 w 159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348">
                <a:moveTo>
                  <a:pt x="149" y="0"/>
                </a:moveTo>
                <a:cubicBezTo>
                  <a:pt x="54" y="29"/>
                  <a:pt x="0" y="130"/>
                  <a:pt x="29" y="226"/>
                </a:cubicBezTo>
                <a:cubicBezTo>
                  <a:pt x="48" y="288"/>
                  <a:pt x="95" y="333"/>
                  <a:pt x="159" y="348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Freeform 39"/>
          <p:cNvSpPr>
            <a:spLocks/>
          </p:cNvSpPr>
          <p:nvPr/>
        </p:nvSpPr>
        <p:spPr bwMode="auto">
          <a:xfrm>
            <a:off x="1203325" y="1412875"/>
            <a:ext cx="1493838" cy="2738438"/>
          </a:xfrm>
          <a:custGeom>
            <a:avLst/>
            <a:gdLst>
              <a:gd name="T0" fmla="*/ 2147483647 w 400"/>
              <a:gd name="T1" fmla="*/ 0 h 733"/>
              <a:gd name="T2" fmla="*/ 2147483647 w 400"/>
              <a:gd name="T3" fmla="*/ 2147483647 h 733"/>
              <a:gd name="T4" fmla="*/ 2147483647 w 400"/>
              <a:gd name="T5" fmla="*/ 2147483647 h 733"/>
              <a:gd name="T6" fmla="*/ 0 60000 65536"/>
              <a:gd name="T7" fmla="*/ 0 60000 65536"/>
              <a:gd name="T8" fmla="*/ 0 60000 65536"/>
              <a:gd name="T9" fmla="*/ 0 w 400"/>
              <a:gd name="T10" fmla="*/ 0 h 733"/>
              <a:gd name="T11" fmla="*/ 400 w 400"/>
              <a:gd name="T12" fmla="*/ 733 h 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733">
                <a:moveTo>
                  <a:pt x="267" y="0"/>
                </a:moveTo>
                <a:cubicBezTo>
                  <a:pt x="76" y="97"/>
                  <a:pt x="0" y="331"/>
                  <a:pt x="97" y="523"/>
                </a:cubicBezTo>
                <a:cubicBezTo>
                  <a:pt x="158" y="643"/>
                  <a:pt x="266" y="718"/>
                  <a:pt x="400" y="733"/>
                </a:cubicBez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Line 40"/>
          <p:cNvSpPr>
            <a:spLocks noChangeShapeType="1"/>
          </p:cNvSpPr>
          <p:nvPr/>
        </p:nvSpPr>
        <p:spPr bwMode="auto">
          <a:xfrm>
            <a:off x="2540000" y="2071688"/>
            <a:ext cx="11113" cy="174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Line 41"/>
          <p:cNvSpPr>
            <a:spLocks noChangeShapeType="1"/>
          </p:cNvSpPr>
          <p:nvPr/>
        </p:nvSpPr>
        <p:spPr bwMode="auto">
          <a:xfrm>
            <a:off x="2570163" y="2058988"/>
            <a:ext cx="6350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Line 42"/>
          <p:cNvSpPr>
            <a:spLocks noChangeShapeType="1"/>
          </p:cNvSpPr>
          <p:nvPr/>
        </p:nvSpPr>
        <p:spPr bwMode="auto">
          <a:xfrm>
            <a:off x="2598738" y="2044700"/>
            <a:ext cx="4762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Line 43"/>
          <p:cNvSpPr>
            <a:spLocks noChangeShapeType="1"/>
          </p:cNvSpPr>
          <p:nvPr/>
        </p:nvSpPr>
        <p:spPr bwMode="auto">
          <a:xfrm flipV="1">
            <a:off x="2151063" y="2801938"/>
            <a:ext cx="25400" cy="47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Line 44"/>
          <p:cNvSpPr>
            <a:spLocks noChangeShapeType="1"/>
          </p:cNvSpPr>
          <p:nvPr/>
        </p:nvSpPr>
        <p:spPr bwMode="auto">
          <a:xfrm flipV="1">
            <a:off x="2166938" y="2865438"/>
            <a:ext cx="22225" cy="47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Line 45"/>
          <p:cNvSpPr>
            <a:spLocks noChangeShapeType="1"/>
          </p:cNvSpPr>
          <p:nvPr/>
        </p:nvSpPr>
        <p:spPr bwMode="auto">
          <a:xfrm flipV="1">
            <a:off x="2185988" y="2925763"/>
            <a:ext cx="22225" cy="793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Line 46"/>
          <p:cNvSpPr>
            <a:spLocks noChangeShapeType="1"/>
          </p:cNvSpPr>
          <p:nvPr/>
        </p:nvSpPr>
        <p:spPr bwMode="auto">
          <a:xfrm flipV="1">
            <a:off x="2208213" y="2982913"/>
            <a:ext cx="22225" cy="1111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7" name="Line 47"/>
          <p:cNvSpPr>
            <a:spLocks noChangeShapeType="1"/>
          </p:cNvSpPr>
          <p:nvPr/>
        </p:nvSpPr>
        <p:spPr bwMode="auto">
          <a:xfrm flipV="1">
            <a:off x="2236788" y="3038475"/>
            <a:ext cx="19050" cy="142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Line 48"/>
          <p:cNvSpPr>
            <a:spLocks noChangeShapeType="1"/>
          </p:cNvSpPr>
          <p:nvPr/>
        </p:nvSpPr>
        <p:spPr bwMode="auto">
          <a:xfrm flipV="1">
            <a:off x="2270125" y="3094038"/>
            <a:ext cx="19050" cy="142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Line 49"/>
          <p:cNvSpPr>
            <a:spLocks noChangeShapeType="1"/>
          </p:cNvSpPr>
          <p:nvPr/>
        </p:nvSpPr>
        <p:spPr bwMode="auto">
          <a:xfrm flipV="1">
            <a:off x="2311400" y="3143250"/>
            <a:ext cx="1587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0" name="Line 50"/>
          <p:cNvSpPr>
            <a:spLocks noChangeShapeType="1"/>
          </p:cNvSpPr>
          <p:nvPr/>
        </p:nvSpPr>
        <p:spPr bwMode="auto">
          <a:xfrm flipV="1">
            <a:off x="2355850" y="3190875"/>
            <a:ext cx="1587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Line 51"/>
          <p:cNvSpPr>
            <a:spLocks noChangeShapeType="1"/>
          </p:cNvSpPr>
          <p:nvPr/>
        </p:nvSpPr>
        <p:spPr bwMode="auto">
          <a:xfrm flipV="1">
            <a:off x="2405063" y="3235325"/>
            <a:ext cx="11112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Line 52"/>
          <p:cNvSpPr>
            <a:spLocks noChangeShapeType="1"/>
          </p:cNvSpPr>
          <p:nvPr/>
        </p:nvSpPr>
        <p:spPr bwMode="auto">
          <a:xfrm flipV="1">
            <a:off x="2457450" y="3273425"/>
            <a:ext cx="11113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3" name="Line 53"/>
          <p:cNvSpPr>
            <a:spLocks noChangeShapeType="1"/>
          </p:cNvSpPr>
          <p:nvPr/>
        </p:nvSpPr>
        <p:spPr bwMode="auto">
          <a:xfrm flipV="1">
            <a:off x="2517775" y="3306763"/>
            <a:ext cx="11113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Line 54"/>
          <p:cNvSpPr>
            <a:spLocks noChangeShapeType="1"/>
          </p:cNvSpPr>
          <p:nvPr/>
        </p:nvSpPr>
        <p:spPr bwMode="auto">
          <a:xfrm flipV="1">
            <a:off x="2573338" y="3333750"/>
            <a:ext cx="11112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Line 55"/>
          <p:cNvSpPr>
            <a:spLocks noChangeShapeType="1"/>
          </p:cNvSpPr>
          <p:nvPr/>
        </p:nvSpPr>
        <p:spPr bwMode="auto">
          <a:xfrm flipV="1">
            <a:off x="2195513" y="2952750"/>
            <a:ext cx="19050" cy="11113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6" name="Line 56"/>
          <p:cNvSpPr>
            <a:spLocks noChangeShapeType="1"/>
          </p:cNvSpPr>
          <p:nvPr/>
        </p:nvSpPr>
        <p:spPr bwMode="auto">
          <a:xfrm flipV="1">
            <a:off x="2222500" y="3011488"/>
            <a:ext cx="17463" cy="1111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Line 57"/>
          <p:cNvSpPr>
            <a:spLocks noChangeShapeType="1"/>
          </p:cNvSpPr>
          <p:nvPr/>
        </p:nvSpPr>
        <p:spPr bwMode="auto">
          <a:xfrm flipV="1">
            <a:off x="2252663" y="3063875"/>
            <a:ext cx="17462" cy="158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Line 58"/>
          <p:cNvSpPr>
            <a:spLocks noChangeShapeType="1"/>
          </p:cNvSpPr>
          <p:nvPr/>
        </p:nvSpPr>
        <p:spPr bwMode="auto">
          <a:xfrm flipV="1">
            <a:off x="2289175" y="3121025"/>
            <a:ext cx="19050" cy="142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9" name="Line 59"/>
          <p:cNvSpPr>
            <a:spLocks noChangeShapeType="1"/>
          </p:cNvSpPr>
          <p:nvPr/>
        </p:nvSpPr>
        <p:spPr bwMode="auto">
          <a:xfrm flipV="1">
            <a:off x="2333625" y="3168650"/>
            <a:ext cx="1587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Line 60"/>
          <p:cNvSpPr>
            <a:spLocks noChangeShapeType="1"/>
          </p:cNvSpPr>
          <p:nvPr/>
        </p:nvSpPr>
        <p:spPr bwMode="auto">
          <a:xfrm flipV="1">
            <a:off x="2378075" y="3209925"/>
            <a:ext cx="15875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Line 61"/>
          <p:cNvSpPr>
            <a:spLocks noChangeShapeType="1"/>
          </p:cNvSpPr>
          <p:nvPr/>
        </p:nvSpPr>
        <p:spPr bwMode="auto">
          <a:xfrm flipV="1">
            <a:off x="2432050" y="3254375"/>
            <a:ext cx="9525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2" name="Line 62"/>
          <p:cNvSpPr>
            <a:spLocks noChangeShapeType="1"/>
          </p:cNvSpPr>
          <p:nvPr/>
        </p:nvSpPr>
        <p:spPr bwMode="auto">
          <a:xfrm flipV="1">
            <a:off x="2487613" y="3292475"/>
            <a:ext cx="11112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3" name="Line 63"/>
          <p:cNvSpPr>
            <a:spLocks noChangeShapeType="1"/>
          </p:cNvSpPr>
          <p:nvPr/>
        </p:nvSpPr>
        <p:spPr bwMode="auto">
          <a:xfrm flipV="1">
            <a:off x="2543175" y="3322638"/>
            <a:ext cx="11113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64"/>
          <p:cNvSpPr>
            <a:spLocks noChangeShapeType="1"/>
          </p:cNvSpPr>
          <p:nvPr/>
        </p:nvSpPr>
        <p:spPr bwMode="auto">
          <a:xfrm flipV="1">
            <a:off x="2598738" y="3344863"/>
            <a:ext cx="7937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5" name="Line 65"/>
          <p:cNvSpPr>
            <a:spLocks noChangeShapeType="1"/>
          </p:cNvSpPr>
          <p:nvPr/>
        </p:nvSpPr>
        <p:spPr bwMode="auto">
          <a:xfrm flipV="1">
            <a:off x="2159000" y="2836863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Line 66"/>
          <p:cNvSpPr>
            <a:spLocks noChangeShapeType="1"/>
          </p:cNvSpPr>
          <p:nvPr/>
        </p:nvSpPr>
        <p:spPr bwMode="auto">
          <a:xfrm flipV="1">
            <a:off x="2173288" y="2897188"/>
            <a:ext cx="22225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Line 67"/>
          <p:cNvSpPr>
            <a:spLocks noChangeShapeType="1"/>
          </p:cNvSpPr>
          <p:nvPr/>
        </p:nvSpPr>
        <p:spPr bwMode="auto">
          <a:xfrm>
            <a:off x="2185988" y="2473325"/>
            <a:ext cx="22225" cy="793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8" name="Line 68"/>
          <p:cNvSpPr>
            <a:spLocks noChangeShapeType="1"/>
          </p:cNvSpPr>
          <p:nvPr/>
        </p:nvSpPr>
        <p:spPr bwMode="auto">
          <a:xfrm>
            <a:off x="2211388" y="2414588"/>
            <a:ext cx="19050" cy="793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Line 69"/>
          <p:cNvSpPr>
            <a:spLocks noChangeShapeType="1"/>
          </p:cNvSpPr>
          <p:nvPr/>
        </p:nvSpPr>
        <p:spPr bwMode="auto">
          <a:xfrm>
            <a:off x="2239963" y="2354263"/>
            <a:ext cx="19050" cy="1111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Line 70"/>
          <p:cNvSpPr>
            <a:spLocks noChangeShapeType="1"/>
          </p:cNvSpPr>
          <p:nvPr/>
        </p:nvSpPr>
        <p:spPr bwMode="auto">
          <a:xfrm>
            <a:off x="2274888" y="2298700"/>
            <a:ext cx="17462" cy="142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1" name="Line 71"/>
          <p:cNvSpPr>
            <a:spLocks noChangeShapeType="1"/>
          </p:cNvSpPr>
          <p:nvPr/>
        </p:nvSpPr>
        <p:spPr bwMode="auto">
          <a:xfrm>
            <a:off x="2314575" y="2246313"/>
            <a:ext cx="15875" cy="174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2" name="Line 72"/>
          <p:cNvSpPr>
            <a:spLocks noChangeShapeType="1"/>
          </p:cNvSpPr>
          <p:nvPr/>
        </p:nvSpPr>
        <p:spPr bwMode="auto">
          <a:xfrm>
            <a:off x="2355850" y="2197100"/>
            <a:ext cx="19050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3" name="Line 73"/>
          <p:cNvSpPr>
            <a:spLocks noChangeShapeType="1"/>
          </p:cNvSpPr>
          <p:nvPr/>
        </p:nvSpPr>
        <p:spPr bwMode="auto">
          <a:xfrm>
            <a:off x="2405063" y="2157413"/>
            <a:ext cx="14287" cy="174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4" name="Line 74"/>
          <p:cNvSpPr>
            <a:spLocks noChangeShapeType="1"/>
          </p:cNvSpPr>
          <p:nvPr/>
        </p:nvSpPr>
        <p:spPr bwMode="auto">
          <a:xfrm>
            <a:off x="2460625" y="2116138"/>
            <a:ext cx="12700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5" name="Line 75"/>
          <p:cNvSpPr>
            <a:spLocks noChangeShapeType="1"/>
          </p:cNvSpPr>
          <p:nvPr/>
        </p:nvSpPr>
        <p:spPr bwMode="auto">
          <a:xfrm>
            <a:off x="2432050" y="2138363"/>
            <a:ext cx="14288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6" name="Line 76"/>
          <p:cNvSpPr>
            <a:spLocks noChangeShapeType="1"/>
          </p:cNvSpPr>
          <p:nvPr/>
        </p:nvSpPr>
        <p:spPr bwMode="auto">
          <a:xfrm>
            <a:off x="2382838" y="2179638"/>
            <a:ext cx="14287" cy="174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7" name="Line 77"/>
          <p:cNvSpPr>
            <a:spLocks noChangeShapeType="1"/>
          </p:cNvSpPr>
          <p:nvPr/>
        </p:nvSpPr>
        <p:spPr bwMode="auto">
          <a:xfrm>
            <a:off x="2333625" y="2224088"/>
            <a:ext cx="19050" cy="142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Line 78"/>
          <p:cNvSpPr>
            <a:spLocks noChangeShapeType="1"/>
          </p:cNvSpPr>
          <p:nvPr/>
        </p:nvSpPr>
        <p:spPr bwMode="auto">
          <a:xfrm>
            <a:off x="2292350" y="2271713"/>
            <a:ext cx="19050" cy="158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9" name="Line 79"/>
          <p:cNvSpPr>
            <a:spLocks noChangeShapeType="1"/>
          </p:cNvSpPr>
          <p:nvPr/>
        </p:nvSpPr>
        <p:spPr bwMode="auto">
          <a:xfrm>
            <a:off x="2255838" y="2324100"/>
            <a:ext cx="22225" cy="158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0" name="Line 80"/>
          <p:cNvSpPr>
            <a:spLocks noChangeShapeType="1"/>
          </p:cNvSpPr>
          <p:nvPr/>
        </p:nvSpPr>
        <p:spPr bwMode="auto">
          <a:xfrm>
            <a:off x="2225675" y="2384425"/>
            <a:ext cx="19050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1" name="Line 81"/>
          <p:cNvSpPr>
            <a:spLocks noChangeShapeType="1"/>
          </p:cNvSpPr>
          <p:nvPr/>
        </p:nvSpPr>
        <p:spPr bwMode="auto">
          <a:xfrm>
            <a:off x="2195513" y="2444750"/>
            <a:ext cx="22225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2" name="Line 82"/>
          <p:cNvSpPr>
            <a:spLocks noChangeShapeType="1"/>
          </p:cNvSpPr>
          <p:nvPr/>
        </p:nvSpPr>
        <p:spPr bwMode="auto">
          <a:xfrm>
            <a:off x="2166938" y="2541588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3" name="Line 83"/>
          <p:cNvSpPr>
            <a:spLocks noChangeShapeType="1"/>
          </p:cNvSpPr>
          <p:nvPr/>
        </p:nvSpPr>
        <p:spPr bwMode="auto">
          <a:xfrm>
            <a:off x="2154238" y="2605088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4" name="Line 84"/>
          <p:cNvSpPr>
            <a:spLocks noChangeShapeType="1"/>
          </p:cNvSpPr>
          <p:nvPr/>
        </p:nvSpPr>
        <p:spPr bwMode="auto">
          <a:xfrm>
            <a:off x="2159000" y="2571750"/>
            <a:ext cx="26988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5" name="Line 85"/>
          <p:cNvSpPr>
            <a:spLocks noChangeShapeType="1"/>
          </p:cNvSpPr>
          <p:nvPr/>
        </p:nvSpPr>
        <p:spPr bwMode="auto">
          <a:xfrm>
            <a:off x="2176463" y="2503488"/>
            <a:ext cx="19050" cy="793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6" name="Line 86"/>
          <p:cNvSpPr>
            <a:spLocks noChangeShapeType="1"/>
          </p:cNvSpPr>
          <p:nvPr/>
        </p:nvSpPr>
        <p:spPr bwMode="auto">
          <a:xfrm>
            <a:off x="2151063" y="2638425"/>
            <a:ext cx="22225" cy="31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7" name="Line 87"/>
          <p:cNvSpPr>
            <a:spLocks noChangeShapeType="1"/>
          </p:cNvSpPr>
          <p:nvPr/>
        </p:nvSpPr>
        <p:spPr bwMode="auto">
          <a:xfrm>
            <a:off x="2147888" y="2671763"/>
            <a:ext cx="25400" cy="15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8" name="Line 88"/>
          <p:cNvSpPr>
            <a:spLocks noChangeShapeType="1"/>
          </p:cNvSpPr>
          <p:nvPr/>
        </p:nvSpPr>
        <p:spPr bwMode="auto">
          <a:xfrm>
            <a:off x="2487613" y="2100263"/>
            <a:ext cx="11112" cy="190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9" name="Line 89"/>
          <p:cNvSpPr>
            <a:spLocks noChangeShapeType="1"/>
          </p:cNvSpPr>
          <p:nvPr/>
        </p:nvSpPr>
        <p:spPr bwMode="auto">
          <a:xfrm>
            <a:off x="2147888" y="2706688"/>
            <a:ext cx="22225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0" name="Line 90"/>
          <p:cNvSpPr>
            <a:spLocks noChangeShapeType="1"/>
          </p:cNvSpPr>
          <p:nvPr/>
        </p:nvSpPr>
        <p:spPr bwMode="auto">
          <a:xfrm>
            <a:off x="2147888" y="2738438"/>
            <a:ext cx="22225" cy="15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1" name="Line 91"/>
          <p:cNvSpPr>
            <a:spLocks noChangeShapeType="1"/>
          </p:cNvSpPr>
          <p:nvPr/>
        </p:nvSpPr>
        <p:spPr bwMode="auto">
          <a:xfrm>
            <a:off x="2151063" y="2773363"/>
            <a:ext cx="22225" cy="15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32" name="Freeform 92"/>
          <p:cNvSpPr>
            <a:spLocks/>
          </p:cNvSpPr>
          <p:nvPr/>
        </p:nvSpPr>
        <p:spPr bwMode="auto">
          <a:xfrm>
            <a:off x="1893888" y="1670050"/>
            <a:ext cx="80962" cy="82550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4" y="0"/>
                </a:moveTo>
                <a:lnTo>
                  <a:pt x="22" y="10"/>
                </a:lnTo>
                <a:lnTo>
                  <a:pt x="9" y="22"/>
                </a:lnTo>
                <a:lnTo>
                  <a:pt x="0" y="13"/>
                </a:lnTo>
                <a:lnTo>
                  <a:pt x="14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3" name="Freeform 93"/>
          <p:cNvSpPr>
            <a:spLocks/>
          </p:cNvSpPr>
          <p:nvPr/>
        </p:nvSpPr>
        <p:spPr bwMode="auto">
          <a:xfrm>
            <a:off x="1797050" y="1771650"/>
            <a:ext cx="80963" cy="82550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2" y="0"/>
                </a:moveTo>
                <a:lnTo>
                  <a:pt x="22" y="8"/>
                </a:lnTo>
                <a:lnTo>
                  <a:pt x="10" y="22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4" name="Freeform 94"/>
          <p:cNvSpPr>
            <a:spLocks/>
          </p:cNvSpPr>
          <p:nvPr/>
        </p:nvSpPr>
        <p:spPr bwMode="auto">
          <a:xfrm>
            <a:off x="1714500" y="1879600"/>
            <a:ext cx="77788" cy="82550"/>
          </a:xfrm>
          <a:custGeom>
            <a:avLst/>
            <a:gdLst>
              <a:gd name="T0" fmla="*/ 2147483647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0 w 21"/>
              <a:gd name="T7" fmla="*/ 2147483647 h 22"/>
              <a:gd name="T8" fmla="*/ 2147483647 w 21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0" y="0"/>
                </a:moveTo>
                <a:lnTo>
                  <a:pt x="21" y="7"/>
                </a:lnTo>
                <a:lnTo>
                  <a:pt x="10" y="22"/>
                </a:lnTo>
                <a:lnTo>
                  <a:pt x="0" y="15"/>
                </a:lnTo>
                <a:lnTo>
                  <a:pt x="10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5" name="Freeform 95"/>
          <p:cNvSpPr>
            <a:spLocks/>
          </p:cNvSpPr>
          <p:nvPr/>
        </p:nvSpPr>
        <p:spPr bwMode="auto">
          <a:xfrm>
            <a:off x="1579563" y="2122488"/>
            <a:ext cx="71437" cy="82550"/>
          </a:xfrm>
          <a:custGeom>
            <a:avLst/>
            <a:gdLst>
              <a:gd name="T0" fmla="*/ 2147483647 w 19"/>
              <a:gd name="T1" fmla="*/ 0 h 22"/>
              <a:gd name="T2" fmla="*/ 2147483647 w 19"/>
              <a:gd name="T3" fmla="*/ 2147483647 h 22"/>
              <a:gd name="T4" fmla="*/ 2147483647 w 19"/>
              <a:gd name="T5" fmla="*/ 2147483647 h 22"/>
              <a:gd name="T6" fmla="*/ 0 w 19"/>
              <a:gd name="T7" fmla="*/ 2147483647 h 22"/>
              <a:gd name="T8" fmla="*/ 2147483647 w 19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7" y="0"/>
                </a:moveTo>
                <a:lnTo>
                  <a:pt x="19" y="5"/>
                </a:lnTo>
                <a:lnTo>
                  <a:pt x="12" y="22"/>
                </a:lnTo>
                <a:lnTo>
                  <a:pt x="0" y="17"/>
                </a:lnTo>
                <a:lnTo>
                  <a:pt x="7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6" name="Freeform 96"/>
          <p:cNvSpPr>
            <a:spLocks/>
          </p:cNvSpPr>
          <p:nvPr/>
        </p:nvSpPr>
        <p:spPr bwMode="auto">
          <a:xfrm>
            <a:off x="1639888" y="1998663"/>
            <a:ext cx="74612" cy="82550"/>
          </a:xfrm>
          <a:custGeom>
            <a:avLst/>
            <a:gdLst>
              <a:gd name="T0" fmla="*/ 2147483647 w 20"/>
              <a:gd name="T1" fmla="*/ 0 h 22"/>
              <a:gd name="T2" fmla="*/ 2147483647 w 20"/>
              <a:gd name="T3" fmla="*/ 2147483647 h 22"/>
              <a:gd name="T4" fmla="*/ 2147483647 w 20"/>
              <a:gd name="T5" fmla="*/ 2147483647 h 22"/>
              <a:gd name="T6" fmla="*/ 0 w 20"/>
              <a:gd name="T7" fmla="*/ 2147483647 h 22"/>
              <a:gd name="T8" fmla="*/ 2147483647 w 20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2"/>
              <a:gd name="T17" fmla="*/ 20 w 20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2">
                <a:moveTo>
                  <a:pt x="9" y="0"/>
                </a:moveTo>
                <a:lnTo>
                  <a:pt x="20" y="6"/>
                </a:lnTo>
                <a:lnTo>
                  <a:pt x="11" y="22"/>
                </a:lnTo>
                <a:lnTo>
                  <a:pt x="0" y="16"/>
                </a:lnTo>
                <a:lnTo>
                  <a:pt x="9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7" name="Freeform 97"/>
          <p:cNvSpPr>
            <a:spLocks/>
          </p:cNvSpPr>
          <p:nvPr/>
        </p:nvSpPr>
        <p:spPr bwMode="auto">
          <a:xfrm>
            <a:off x="1500188" y="2390775"/>
            <a:ext cx="60325" cy="79375"/>
          </a:xfrm>
          <a:custGeom>
            <a:avLst/>
            <a:gdLst>
              <a:gd name="T0" fmla="*/ 2147483647 w 16"/>
              <a:gd name="T1" fmla="*/ 0 h 21"/>
              <a:gd name="T2" fmla="*/ 2147483647 w 16"/>
              <a:gd name="T3" fmla="*/ 2147483647 h 21"/>
              <a:gd name="T4" fmla="*/ 2147483647 w 16"/>
              <a:gd name="T5" fmla="*/ 2147483647 h 21"/>
              <a:gd name="T6" fmla="*/ 0 w 16"/>
              <a:gd name="T7" fmla="*/ 2147483647 h 21"/>
              <a:gd name="T8" fmla="*/ 2147483647 w 16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1"/>
              <a:gd name="T17" fmla="*/ 16 w 16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1">
                <a:moveTo>
                  <a:pt x="4" y="0"/>
                </a:moveTo>
                <a:lnTo>
                  <a:pt x="16" y="3"/>
                </a:lnTo>
                <a:lnTo>
                  <a:pt x="12" y="21"/>
                </a:lnTo>
                <a:lnTo>
                  <a:pt x="0" y="18"/>
                </a:lnTo>
                <a:lnTo>
                  <a:pt x="4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8" name="Freeform 98"/>
          <p:cNvSpPr>
            <a:spLocks/>
          </p:cNvSpPr>
          <p:nvPr/>
        </p:nvSpPr>
        <p:spPr bwMode="auto">
          <a:xfrm>
            <a:off x="1535113" y="2257425"/>
            <a:ext cx="63500" cy="79375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9" name="Freeform 99"/>
          <p:cNvSpPr>
            <a:spLocks/>
          </p:cNvSpPr>
          <p:nvPr/>
        </p:nvSpPr>
        <p:spPr bwMode="auto">
          <a:xfrm>
            <a:off x="1482725" y="2533650"/>
            <a:ext cx="55563" cy="71438"/>
          </a:xfrm>
          <a:custGeom>
            <a:avLst/>
            <a:gdLst>
              <a:gd name="T0" fmla="*/ 2147483647 w 15"/>
              <a:gd name="T1" fmla="*/ 0 h 19"/>
              <a:gd name="T2" fmla="*/ 2147483647 w 15"/>
              <a:gd name="T3" fmla="*/ 2147483647 h 19"/>
              <a:gd name="T4" fmla="*/ 2147483647 w 15"/>
              <a:gd name="T5" fmla="*/ 2147483647 h 19"/>
              <a:gd name="T6" fmla="*/ 0 w 15"/>
              <a:gd name="T7" fmla="*/ 2147483647 h 19"/>
              <a:gd name="T8" fmla="*/ 2147483647 w 15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9"/>
              <a:gd name="T17" fmla="*/ 15 w 1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9">
                <a:moveTo>
                  <a:pt x="2" y="0"/>
                </a:moveTo>
                <a:lnTo>
                  <a:pt x="15" y="1"/>
                </a:lnTo>
                <a:lnTo>
                  <a:pt x="13" y="19"/>
                </a:lnTo>
                <a:lnTo>
                  <a:pt x="0" y="18"/>
                </a:lnTo>
                <a:lnTo>
                  <a:pt x="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0" name="Rectangle 100"/>
          <p:cNvSpPr>
            <a:spLocks noChangeArrowheads="1"/>
          </p:cNvSpPr>
          <p:nvPr/>
        </p:nvSpPr>
        <p:spPr bwMode="auto">
          <a:xfrm>
            <a:off x="1477963" y="2671763"/>
            <a:ext cx="49212" cy="6667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1" name="Freeform 101"/>
          <p:cNvSpPr>
            <a:spLocks/>
          </p:cNvSpPr>
          <p:nvPr/>
        </p:nvSpPr>
        <p:spPr bwMode="auto">
          <a:xfrm>
            <a:off x="1482725" y="2806700"/>
            <a:ext cx="55563" cy="74613"/>
          </a:xfrm>
          <a:custGeom>
            <a:avLst/>
            <a:gdLst>
              <a:gd name="T0" fmla="*/ 2147483647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0 h 20"/>
              <a:gd name="T6" fmla="*/ 0 w 15"/>
              <a:gd name="T7" fmla="*/ 2147483647 h 20"/>
              <a:gd name="T8" fmla="*/ 2147483647 w 15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0"/>
              <a:gd name="T17" fmla="*/ 15 w 15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0">
                <a:moveTo>
                  <a:pt x="2" y="20"/>
                </a:moveTo>
                <a:lnTo>
                  <a:pt x="15" y="18"/>
                </a:lnTo>
                <a:lnTo>
                  <a:pt x="13" y="0"/>
                </a:lnTo>
                <a:lnTo>
                  <a:pt x="0" y="2"/>
                </a:lnTo>
                <a:lnTo>
                  <a:pt x="2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2" name="Freeform 102"/>
          <p:cNvSpPr>
            <a:spLocks/>
          </p:cNvSpPr>
          <p:nvPr/>
        </p:nvSpPr>
        <p:spPr bwMode="auto">
          <a:xfrm>
            <a:off x="1500188" y="2944813"/>
            <a:ext cx="63500" cy="74612"/>
          </a:xfrm>
          <a:custGeom>
            <a:avLst/>
            <a:gdLst>
              <a:gd name="T0" fmla="*/ 2147483647 w 17"/>
              <a:gd name="T1" fmla="*/ 2147483647 h 20"/>
              <a:gd name="T2" fmla="*/ 2147483647 w 17"/>
              <a:gd name="T3" fmla="*/ 2147483647 h 20"/>
              <a:gd name="T4" fmla="*/ 2147483647 w 17"/>
              <a:gd name="T5" fmla="*/ 0 h 20"/>
              <a:gd name="T6" fmla="*/ 0 w 17"/>
              <a:gd name="T7" fmla="*/ 2147483647 h 20"/>
              <a:gd name="T8" fmla="*/ 2147483647 w 17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0"/>
              <a:gd name="T17" fmla="*/ 17 w 1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0">
                <a:moveTo>
                  <a:pt x="4" y="20"/>
                </a:moveTo>
                <a:lnTo>
                  <a:pt x="17" y="17"/>
                </a:lnTo>
                <a:lnTo>
                  <a:pt x="13" y="0"/>
                </a:lnTo>
                <a:lnTo>
                  <a:pt x="0" y="2"/>
                </a:lnTo>
                <a:lnTo>
                  <a:pt x="4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3" name="Freeform 103"/>
          <p:cNvSpPr>
            <a:spLocks/>
          </p:cNvSpPr>
          <p:nvPr/>
        </p:nvSpPr>
        <p:spPr bwMode="auto">
          <a:xfrm>
            <a:off x="1535113" y="3079750"/>
            <a:ext cx="66675" cy="77788"/>
          </a:xfrm>
          <a:custGeom>
            <a:avLst/>
            <a:gdLst>
              <a:gd name="T0" fmla="*/ 2147483647 w 18"/>
              <a:gd name="T1" fmla="*/ 2147483647 h 21"/>
              <a:gd name="T2" fmla="*/ 2147483647 w 18"/>
              <a:gd name="T3" fmla="*/ 2147483647 h 21"/>
              <a:gd name="T4" fmla="*/ 2147483647 w 18"/>
              <a:gd name="T5" fmla="*/ 0 h 21"/>
              <a:gd name="T6" fmla="*/ 0 w 18"/>
              <a:gd name="T7" fmla="*/ 2147483647 h 21"/>
              <a:gd name="T8" fmla="*/ 2147483647 w 1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6" y="21"/>
                </a:moveTo>
                <a:lnTo>
                  <a:pt x="18" y="17"/>
                </a:lnTo>
                <a:lnTo>
                  <a:pt x="12" y="0"/>
                </a:lnTo>
                <a:lnTo>
                  <a:pt x="0" y="3"/>
                </a:lnTo>
                <a:lnTo>
                  <a:pt x="6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4" name="Freeform 104"/>
          <p:cNvSpPr>
            <a:spLocks/>
          </p:cNvSpPr>
          <p:nvPr/>
        </p:nvSpPr>
        <p:spPr bwMode="auto">
          <a:xfrm>
            <a:off x="1579563" y="3206750"/>
            <a:ext cx="71437" cy="82550"/>
          </a:xfrm>
          <a:custGeom>
            <a:avLst/>
            <a:gdLst>
              <a:gd name="T0" fmla="*/ 2147483647 w 19"/>
              <a:gd name="T1" fmla="*/ 2147483647 h 22"/>
              <a:gd name="T2" fmla="*/ 2147483647 w 19"/>
              <a:gd name="T3" fmla="*/ 2147483647 h 22"/>
              <a:gd name="T4" fmla="*/ 2147483647 w 19"/>
              <a:gd name="T5" fmla="*/ 0 h 22"/>
              <a:gd name="T6" fmla="*/ 0 w 19"/>
              <a:gd name="T7" fmla="*/ 2147483647 h 22"/>
              <a:gd name="T8" fmla="*/ 2147483647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8" y="22"/>
                </a:moveTo>
                <a:lnTo>
                  <a:pt x="19" y="17"/>
                </a:lnTo>
                <a:lnTo>
                  <a:pt x="12" y="0"/>
                </a:lnTo>
                <a:lnTo>
                  <a:pt x="0" y="6"/>
                </a:lnTo>
                <a:lnTo>
                  <a:pt x="8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5" name="Freeform 105"/>
          <p:cNvSpPr>
            <a:spLocks/>
          </p:cNvSpPr>
          <p:nvPr/>
        </p:nvSpPr>
        <p:spPr bwMode="auto">
          <a:xfrm>
            <a:off x="1643063" y="3333750"/>
            <a:ext cx="71437" cy="80963"/>
          </a:xfrm>
          <a:custGeom>
            <a:avLst/>
            <a:gdLst>
              <a:gd name="T0" fmla="*/ 2147483647 w 19"/>
              <a:gd name="T1" fmla="*/ 2147483647 h 22"/>
              <a:gd name="T2" fmla="*/ 2147483647 w 19"/>
              <a:gd name="T3" fmla="*/ 2147483647 h 22"/>
              <a:gd name="T4" fmla="*/ 2147483647 w 19"/>
              <a:gd name="T5" fmla="*/ 0 h 22"/>
              <a:gd name="T6" fmla="*/ 0 w 19"/>
              <a:gd name="T7" fmla="*/ 2147483647 h 22"/>
              <a:gd name="T8" fmla="*/ 2147483647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8" y="22"/>
                </a:moveTo>
                <a:lnTo>
                  <a:pt x="19" y="15"/>
                </a:lnTo>
                <a:lnTo>
                  <a:pt x="11" y="0"/>
                </a:lnTo>
                <a:lnTo>
                  <a:pt x="0" y="6"/>
                </a:lnTo>
                <a:lnTo>
                  <a:pt x="8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6" name="Freeform 106"/>
          <p:cNvSpPr>
            <a:spLocks/>
          </p:cNvSpPr>
          <p:nvPr/>
        </p:nvSpPr>
        <p:spPr bwMode="auto">
          <a:xfrm>
            <a:off x="1714500" y="3449638"/>
            <a:ext cx="77788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1" y="22"/>
                </a:moveTo>
                <a:lnTo>
                  <a:pt x="21" y="15"/>
                </a:lnTo>
                <a:lnTo>
                  <a:pt x="11" y="0"/>
                </a:lnTo>
                <a:lnTo>
                  <a:pt x="0" y="8"/>
                </a:lnTo>
                <a:lnTo>
                  <a:pt x="11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7" name="Freeform 107"/>
          <p:cNvSpPr>
            <a:spLocks/>
          </p:cNvSpPr>
          <p:nvPr/>
        </p:nvSpPr>
        <p:spPr bwMode="auto">
          <a:xfrm>
            <a:off x="1800225" y="3557588"/>
            <a:ext cx="77788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2" y="22"/>
                </a:moveTo>
                <a:lnTo>
                  <a:pt x="21" y="14"/>
                </a:lnTo>
                <a:lnTo>
                  <a:pt x="9" y="0"/>
                </a:lnTo>
                <a:lnTo>
                  <a:pt x="0" y="9"/>
                </a:lnTo>
                <a:lnTo>
                  <a:pt x="12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8" name="Freeform 108"/>
          <p:cNvSpPr>
            <a:spLocks/>
          </p:cNvSpPr>
          <p:nvPr/>
        </p:nvSpPr>
        <p:spPr bwMode="auto">
          <a:xfrm>
            <a:off x="1897063" y="3659188"/>
            <a:ext cx="82550" cy="80962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0 h 22"/>
              <a:gd name="T6" fmla="*/ 0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3" y="22"/>
                </a:moveTo>
                <a:lnTo>
                  <a:pt x="22" y="13"/>
                </a:lnTo>
                <a:lnTo>
                  <a:pt x="9" y="0"/>
                </a:lnTo>
                <a:lnTo>
                  <a:pt x="0" y="10"/>
                </a:lnTo>
                <a:lnTo>
                  <a:pt x="13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9" name="Freeform 109"/>
          <p:cNvSpPr>
            <a:spLocks/>
          </p:cNvSpPr>
          <p:nvPr/>
        </p:nvSpPr>
        <p:spPr bwMode="auto">
          <a:xfrm>
            <a:off x="2001838" y="3751263"/>
            <a:ext cx="82550" cy="79375"/>
          </a:xfrm>
          <a:custGeom>
            <a:avLst/>
            <a:gdLst>
              <a:gd name="T0" fmla="*/ 2147483647 w 22"/>
              <a:gd name="T1" fmla="*/ 2147483647 h 21"/>
              <a:gd name="T2" fmla="*/ 2147483647 w 22"/>
              <a:gd name="T3" fmla="*/ 2147483647 h 21"/>
              <a:gd name="T4" fmla="*/ 2147483647 w 22"/>
              <a:gd name="T5" fmla="*/ 0 h 21"/>
              <a:gd name="T6" fmla="*/ 0 w 22"/>
              <a:gd name="T7" fmla="*/ 2147483647 h 21"/>
              <a:gd name="T8" fmla="*/ 2147483647 w 22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1"/>
              <a:gd name="T17" fmla="*/ 22 w 2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1">
                <a:moveTo>
                  <a:pt x="15" y="21"/>
                </a:moveTo>
                <a:lnTo>
                  <a:pt x="22" y="10"/>
                </a:lnTo>
                <a:lnTo>
                  <a:pt x="8" y="0"/>
                </a:lnTo>
                <a:lnTo>
                  <a:pt x="0" y="10"/>
                </a:lnTo>
                <a:lnTo>
                  <a:pt x="15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0" name="Freeform 110"/>
          <p:cNvSpPr>
            <a:spLocks/>
          </p:cNvSpPr>
          <p:nvPr/>
        </p:nvSpPr>
        <p:spPr bwMode="auto">
          <a:xfrm>
            <a:off x="2117725" y="3830638"/>
            <a:ext cx="80963" cy="74612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0 h 20"/>
              <a:gd name="T6" fmla="*/ 0 w 22"/>
              <a:gd name="T7" fmla="*/ 2147483647 h 20"/>
              <a:gd name="T8" fmla="*/ 2147483647 w 2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16" y="20"/>
                </a:moveTo>
                <a:lnTo>
                  <a:pt x="22" y="9"/>
                </a:lnTo>
                <a:lnTo>
                  <a:pt x="7" y="0"/>
                </a:lnTo>
                <a:lnTo>
                  <a:pt x="0" y="11"/>
                </a:lnTo>
                <a:lnTo>
                  <a:pt x="16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1" name="Line 111"/>
          <p:cNvSpPr>
            <a:spLocks noChangeShapeType="1"/>
          </p:cNvSpPr>
          <p:nvPr/>
        </p:nvSpPr>
        <p:spPr bwMode="auto">
          <a:xfrm>
            <a:off x="2514600" y="2081213"/>
            <a:ext cx="9525" cy="2222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2" name="Freeform 112"/>
          <p:cNvSpPr>
            <a:spLocks/>
          </p:cNvSpPr>
          <p:nvPr/>
        </p:nvSpPr>
        <p:spPr bwMode="auto">
          <a:xfrm>
            <a:off x="2625725" y="2049463"/>
            <a:ext cx="33338" cy="22225"/>
          </a:xfrm>
          <a:custGeom>
            <a:avLst/>
            <a:gdLst>
              <a:gd name="T0" fmla="*/ 0 w 9"/>
              <a:gd name="T1" fmla="*/ 2147483647 h 6"/>
              <a:gd name="T2" fmla="*/ 2147483647 w 9"/>
              <a:gd name="T3" fmla="*/ 2147483647 h 6"/>
              <a:gd name="T4" fmla="*/ 2147483647 w 9"/>
              <a:gd name="T5" fmla="*/ 0 h 6"/>
              <a:gd name="T6" fmla="*/ 0 60000 65536"/>
              <a:gd name="T7" fmla="*/ 0 60000 65536"/>
              <a:gd name="T8" fmla="*/ 0 60000 65536"/>
              <a:gd name="T9" fmla="*/ 0 w 9"/>
              <a:gd name="T10" fmla="*/ 0 h 6"/>
              <a:gd name="T11" fmla="*/ 9 w 9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">
                <a:moveTo>
                  <a:pt x="0" y="6"/>
                </a:moveTo>
                <a:lnTo>
                  <a:pt x="2" y="2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3" name="Freeform 113"/>
          <p:cNvSpPr>
            <a:spLocks/>
          </p:cNvSpPr>
          <p:nvPr/>
        </p:nvSpPr>
        <p:spPr bwMode="auto">
          <a:xfrm>
            <a:off x="2659063" y="1412875"/>
            <a:ext cx="11112" cy="646113"/>
          </a:xfrm>
          <a:custGeom>
            <a:avLst/>
            <a:gdLst>
              <a:gd name="T0" fmla="*/ 0 w 3"/>
              <a:gd name="T1" fmla="*/ 0 h 173"/>
              <a:gd name="T2" fmla="*/ 0 w 3"/>
              <a:gd name="T3" fmla="*/ 2147483647 h 173"/>
              <a:gd name="T4" fmla="*/ 2147483647 w 3"/>
              <a:gd name="T5" fmla="*/ 2147483647 h 173"/>
              <a:gd name="T6" fmla="*/ 2147483647 w 3"/>
              <a:gd name="T7" fmla="*/ 0 h 173"/>
              <a:gd name="T8" fmla="*/ 0 w 3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73"/>
              <a:gd name="T17" fmla="*/ 3 w 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73">
                <a:moveTo>
                  <a:pt x="0" y="0"/>
                </a:moveTo>
                <a:lnTo>
                  <a:pt x="0" y="173"/>
                </a:lnTo>
                <a:lnTo>
                  <a:pt x="3" y="172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4" name="Freeform 114"/>
          <p:cNvSpPr>
            <a:spLocks/>
          </p:cNvSpPr>
          <p:nvPr/>
        </p:nvSpPr>
        <p:spPr bwMode="auto">
          <a:xfrm>
            <a:off x="2609850" y="1473200"/>
            <a:ext cx="12700" cy="588963"/>
          </a:xfrm>
          <a:custGeom>
            <a:avLst/>
            <a:gdLst>
              <a:gd name="T0" fmla="*/ 0 w 3"/>
              <a:gd name="T1" fmla="*/ 0 h 158"/>
              <a:gd name="T2" fmla="*/ 0 w 3"/>
              <a:gd name="T3" fmla="*/ 2147483647 h 158"/>
              <a:gd name="T4" fmla="*/ 2147483647 w 3"/>
              <a:gd name="T5" fmla="*/ 2147483647 h 158"/>
              <a:gd name="T6" fmla="*/ 2147483647 w 3"/>
              <a:gd name="T7" fmla="*/ 0 h 158"/>
              <a:gd name="T8" fmla="*/ 0 w 3"/>
              <a:gd name="T9" fmla="*/ 0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58"/>
              <a:gd name="T17" fmla="*/ 3 w 3"/>
              <a:gd name="T18" fmla="*/ 158 h 1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58">
                <a:moveTo>
                  <a:pt x="0" y="0"/>
                </a:moveTo>
                <a:lnTo>
                  <a:pt x="0" y="158"/>
                </a:lnTo>
                <a:lnTo>
                  <a:pt x="3" y="157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5" name="Freeform 115"/>
          <p:cNvSpPr>
            <a:spLocks/>
          </p:cNvSpPr>
          <p:nvPr/>
        </p:nvSpPr>
        <p:spPr bwMode="auto">
          <a:xfrm>
            <a:off x="2647950" y="3348038"/>
            <a:ext cx="49213" cy="26987"/>
          </a:xfrm>
          <a:custGeom>
            <a:avLst/>
            <a:gdLst>
              <a:gd name="T0" fmla="*/ 0 w 13"/>
              <a:gd name="T1" fmla="*/ 0 h 7"/>
              <a:gd name="T2" fmla="*/ 2147483647 w 13"/>
              <a:gd name="T3" fmla="*/ 2147483647 h 7"/>
              <a:gd name="T4" fmla="*/ 2147483647 w 13"/>
              <a:gd name="T5" fmla="*/ 2147483647 h 7"/>
              <a:gd name="T6" fmla="*/ 0 60000 65536"/>
              <a:gd name="T7" fmla="*/ 0 60000 65536"/>
              <a:gd name="T8" fmla="*/ 0 60000 65536"/>
              <a:gd name="T9" fmla="*/ 0 w 13"/>
              <a:gd name="T10" fmla="*/ 0 h 7"/>
              <a:gd name="T11" fmla="*/ 13 w 13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7">
                <a:moveTo>
                  <a:pt x="0" y="0"/>
                </a:moveTo>
                <a:lnTo>
                  <a:pt x="3" y="4"/>
                </a:lnTo>
                <a:lnTo>
                  <a:pt x="13" y="7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6" name="Freeform 116"/>
          <p:cNvSpPr>
            <a:spLocks/>
          </p:cNvSpPr>
          <p:nvPr/>
        </p:nvSpPr>
        <p:spPr bwMode="auto">
          <a:xfrm>
            <a:off x="2081213" y="3911600"/>
            <a:ext cx="114300" cy="82550"/>
          </a:xfrm>
          <a:custGeom>
            <a:avLst/>
            <a:gdLst>
              <a:gd name="T0" fmla="*/ 0 w 31"/>
              <a:gd name="T1" fmla="*/ 2147483647 h 22"/>
              <a:gd name="T2" fmla="*/ 2147483647 w 31"/>
              <a:gd name="T3" fmla="*/ 0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22"/>
              <a:gd name="T14" fmla="*/ 31 w 31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22">
                <a:moveTo>
                  <a:pt x="0" y="5"/>
                </a:moveTo>
                <a:lnTo>
                  <a:pt x="3" y="0"/>
                </a:lnTo>
                <a:lnTo>
                  <a:pt x="31" y="16"/>
                </a:lnTo>
                <a:lnTo>
                  <a:pt x="29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7" name="Line 117"/>
          <p:cNvSpPr>
            <a:spLocks noChangeShapeType="1"/>
          </p:cNvSpPr>
          <p:nvPr/>
        </p:nvSpPr>
        <p:spPr bwMode="auto">
          <a:xfrm flipH="1">
            <a:off x="2106613" y="3908425"/>
            <a:ext cx="6350" cy="1270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8" name="Line 118"/>
          <p:cNvSpPr>
            <a:spLocks noChangeShapeType="1"/>
          </p:cNvSpPr>
          <p:nvPr/>
        </p:nvSpPr>
        <p:spPr bwMode="auto">
          <a:xfrm flipH="1">
            <a:off x="2185988" y="3952875"/>
            <a:ext cx="3175" cy="1270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9" name="Freeform 119"/>
          <p:cNvSpPr>
            <a:spLocks/>
          </p:cNvSpPr>
          <p:nvPr/>
        </p:nvSpPr>
        <p:spPr bwMode="auto">
          <a:xfrm>
            <a:off x="2103438" y="3921125"/>
            <a:ext cx="82550" cy="58738"/>
          </a:xfrm>
          <a:custGeom>
            <a:avLst/>
            <a:gdLst>
              <a:gd name="T0" fmla="*/ 2147483647 w 22"/>
              <a:gd name="T1" fmla="*/ 0 h 16"/>
              <a:gd name="T2" fmla="*/ 0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6"/>
              <a:gd name="T14" fmla="*/ 22 w 22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6">
                <a:moveTo>
                  <a:pt x="1" y="0"/>
                </a:moveTo>
                <a:lnTo>
                  <a:pt x="0" y="4"/>
                </a:lnTo>
                <a:lnTo>
                  <a:pt x="20" y="16"/>
                </a:lnTo>
                <a:lnTo>
                  <a:pt x="22" y="1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0" name="Freeform 120"/>
          <p:cNvSpPr>
            <a:spLocks/>
          </p:cNvSpPr>
          <p:nvPr/>
        </p:nvSpPr>
        <p:spPr bwMode="auto">
          <a:xfrm>
            <a:off x="1306513" y="2706688"/>
            <a:ext cx="88900" cy="1728787"/>
          </a:xfrm>
          <a:custGeom>
            <a:avLst/>
            <a:gdLst>
              <a:gd name="T0" fmla="*/ 2147483647 w 24"/>
              <a:gd name="T1" fmla="*/ 0 h 463"/>
              <a:gd name="T2" fmla="*/ 2147483647 w 24"/>
              <a:gd name="T3" fmla="*/ 0 h 463"/>
              <a:gd name="T4" fmla="*/ 0 w 24"/>
              <a:gd name="T5" fmla="*/ 2147483647 h 463"/>
              <a:gd name="T6" fmla="*/ 0 w 24"/>
              <a:gd name="T7" fmla="*/ 2147483647 h 463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63"/>
              <a:gd name="T14" fmla="*/ 24 w 24"/>
              <a:gd name="T15" fmla="*/ 463 h 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63">
                <a:moveTo>
                  <a:pt x="24" y="0"/>
                </a:moveTo>
                <a:lnTo>
                  <a:pt x="13" y="0"/>
                </a:lnTo>
                <a:lnTo>
                  <a:pt x="0" y="13"/>
                </a:lnTo>
                <a:lnTo>
                  <a:pt x="0" y="463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1" name="Line 121"/>
          <p:cNvSpPr>
            <a:spLocks noChangeShapeType="1"/>
          </p:cNvSpPr>
          <p:nvPr/>
        </p:nvSpPr>
        <p:spPr bwMode="auto">
          <a:xfrm>
            <a:off x="2154238" y="3990975"/>
            <a:ext cx="1587" cy="44450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2" name="Freeform 122"/>
          <p:cNvSpPr>
            <a:spLocks/>
          </p:cNvSpPr>
          <p:nvPr/>
        </p:nvSpPr>
        <p:spPr bwMode="auto">
          <a:xfrm>
            <a:off x="1657350" y="3505200"/>
            <a:ext cx="82550" cy="109538"/>
          </a:xfrm>
          <a:custGeom>
            <a:avLst/>
            <a:gdLst>
              <a:gd name="T0" fmla="*/ 0 w 22"/>
              <a:gd name="T1" fmla="*/ 2147483647 h 29"/>
              <a:gd name="T2" fmla="*/ 2147483647 w 22"/>
              <a:gd name="T3" fmla="*/ 0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9"/>
              <a:gd name="T14" fmla="*/ 22 w 22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9">
                <a:moveTo>
                  <a:pt x="0" y="3"/>
                </a:moveTo>
                <a:lnTo>
                  <a:pt x="5" y="0"/>
                </a:lnTo>
                <a:lnTo>
                  <a:pt x="22" y="24"/>
                </a:lnTo>
                <a:lnTo>
                  <a:pt x="18" y="29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3" name="Line 123"/>
          <p:cNvSpPr>
            <a:spLocks noChangeShapeType="1"/>
          </p:cNvSpPr>
          <p:nvPr/>
        </p:nvSpPr>
        <p:spPr bwMode="auto">
          <a:xfrm flipH="1">
            <a:off x="1687513" y="3513138"/>
            <a:ext cx="7937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4" name="Line 124"/>
          <p:cNvSpPr>
            <a:spLocks noChangeShapeType="1"/>
          </p:cNvSpPr>
          <p:nvPr/>
        </p:nvSpPr>
        <p:spPr bwMode="auto">
          <a:xfrm flipH="1">
            <a:off x="1733550" y="3573463"/>
            <a:ext cx="6350" cy="63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5" name="Freeform 125"/>
          <p:cNvSpPr>
            <a:spLocks/>
          </p:cNvSpPr>
          <p:nvPr/>
        </p:nvSpPr>
        <p:spPr bwMode="auto">
          <a:xfrm>
            <a:off x="1676400" y="3519488"/>
            <a:ext cx="57150" cy="71437"/>
          </a:xfrm>
          <a:custGeom>
            <a:avLst/>
            <a:gdLst>
              <a:gd name="T0" fmla="*/ 2147483647 w 15"/>
              <a:gd name="T1" fmla="*/ 0 h 19"/>
              <a:gd name="T2" fmla="*/ 0 w 15"/>
              <a:gd name="T3" fmla="*/ 2147483647 h 19"/>
              <a:gd name="T4" fmla="*/ 2147483647 w 15"/>
              <a:gd name="T5" fmla="*/ 2147483647 h 19"/>
              <a:gd name="T6" fmla="*/ 2147483647 w 15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19"/>
              <a:gd name="T14" fmla="*/ 15 w 15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19">
                <a:moveTo>
                  <a:pt x="3" y="0"/>
                </a:moveTo>
                <a:lnTo>
                  <a:pt x="0" y="2"/>
                </a:lnTo>
                <a:lnTo>
                  <a:pt x="12" y="19"/>
                </a:lnTo>
                <a:lnTo>
                  <a:pt x="15" y="17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6" name="Line 126"/>
          <p:cNvSpPr>
            <a:spLocks noChangeShapeType="1"/>
          </p:cNvSpPr>
          <p:nvPr/>
        </p:nvSpPr>
        <p:spPr bwMode="auto">
          <a:xfrm>
            <a:off x="1673225" y="3568700"/>
            <a:ext cx="0" cy="8667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7" name="Line 127"/>
          <p:cNvSpPr>
            <a:spLocks noChangeShapeType="1"/>
          </p:cNvSpPr>
          <p:nvPr/>
        </p:nvSpPr>
        <p:spPr bwMode="auto">
          <a:xfrm>
            <a:off x="1695450" y="3595688"/>
            <a:ext cx="1588" cy="839787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8" name="Line 128"/>
          <p:cNvSpPr>
            <a:spLocks noChangeShapeType="1"/>
          </p:cNvSpPr>
          <p:nvPr/>
        </p:nvSpPr>
        <p:spPr bwMode="auto">
          <a:xfrm>
            <a:off x="2128838" y="3975100"/>
            <a:ext cx="1587" cy="460375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9" name="Line 131"/>
          <p:cNvSpPr>
            <a:spLocks noChangeShapeType="1"/>
          </p:cNvSpPr>
          <p:nvPr/>
        </p:nvSpPr>
        <p:spPr bwMode="auto">
          <a:xfrm flipH="1">
            <a:off x="2622550" y="1779588"/>
            <a:ext cx="14288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0" name="Freeform 132"/>
          <p:cNvSpPr>
            <a:spLocks/>
          </p:cNvSpPr>
          <p:nvPr/>
        </p:nvSpPr>
        <p:spPr bwMode="auto">
          <a:xfrm>
            <a:off x="2636838" y="1692275"/>
            <a:ext cx="11112" cy="87313"/>
          </a:xfrm>
          <a:custGeom>
            <a:avLst/>
            <a:gdLst>
              <a:gd name="T0" fmla="*/ 0 w 3"/>
              <a:gd name="T1" fmla="*/ 2147483647 h 23"/>
              <a:gd name="T2" fmla="*/ 2147483647 w 3"/>
              <a:gd name="T3" fmla="*/ 0 h 23"/>
              <a:gd name="T4" fmla="*/ 2147483647 w 3"/>
              <a:gd name="T5" fmla="*/ 2147483647 h 23"/>
              <a:gd name="T6" fmla="*/ 0 w 3"/>
              <a:gd name="T7" fmla="*/ 2147483647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3"/>
              <a:gd name="T14" fmla="*/ 3 w 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3">
                <a:moveTo>
                  <a:pt x="0" y="1"/>
                </a:moveTo>
                <a:lnTo>
                  <a:pt x="3" y="0"/>
                </a:lnTo>
                <a:lnTo>
                  <a:pt x="3" y="23"/>
                </a:lnTo>
                <a:lnTo>
                  <a:pt x="0" y="22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1" name="Rectangle 133"/>
          <p:cNvSpPr>
            <a:spLocks noChangeArrowheads="1"/>
          </p:cNvSpPr>
          <p:nvPr/>
        </p:nvSpPr>
        <p:spPr bwMode="auto">
          <a:xfrm>
            <a:off x="2636838" y="1677988"/>
            <a:ext cx="22225" cy="119062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2" name="Rectangle 134"/>
          <p:cNvSpPr>
            <a:spLocks noChangeArrowheads="1"/>
          </p:cNvSpPr>
          <p:nvPr/>
        </p:nvSpPr>
        <p:spPr bwMode="auto">
          <a:xfrm>
            <a:off x="1209675" y="4440238"/>
            <a:ext cx="1778000" cy="66675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3" name="Freeform 135"/>
          <p:cNvSpPr>
            <a:spLocks/>
          </p:cNvSpPr>
          <p:nvPr/>
        </p:nvSpPr>
        <p:spPr bwMode="auto">
          <a:xfrm>
            <a:off x="2697163" y="3359150"/>
            <a:ext cx="22225" cy="803275"/>
          </a:xfrm>
          <a:custGeom>
            <a:avLst/>
            <a:gdLst>
              <a:gd name="T0" fmla="*/ 0 w 6"/>
              <a:gd name="T1" fmla="*/ 0 h 215"/>
              <a:gd name="T2" fmla="*/ 2147483647 w 6"/>
              <a:gd name="T3" fmla="*/ 2147483647 h 215"/>
              <a:gd name="T4" fmla="*/ 2147483647 w 6"/>
              <a:gd name="T5" fmla="*/ 2147483647 h 215"/>
              <a:gd name="T6" fmla="*/ 0 w 6"/>
              <a:gd name="T7" fmla="*/ 2147483647 h 215"/>
              <a:gd name="T8" fmla="*/ 0 w 6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15"/>
              <a:gd name="T17" fmla="*/ 6 w 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15">
                <a:moveTo>
                  <a:pt x="0" y="0"/>
                </a:moveTo>
                <a:lnTo>
                  <a:pt x="6" y="2"/>
                </a:lnTo>
                <a:lnTo>
                  <a:pt x="6" y="21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4" name="Freeform 136"/>
          <p:cNvSpPr>
            <a:spLocks/>
          </p:cNvSpPr>
          <p:nvPr/>
        </p:nvSpPr>
        <p:spPr bwMode="auto">
          <a:xfrm>
            <a:off x="2609850" y="3348038"/>
            <a:ext cx="38100" cy="758825"/>
          </a:xfrm>
          <a:custGeom>
            <a:avLst/>
            <a:gdLst>
              <a:gd name="T0" fmla="*/ 0 w 10"/>
              <a:gd name="T1" fmla="*/ 0 h 203"/>
              <a:gd name="T2" fmla="*/ 2147483647 w 10"/>
              <a:gd name="T3" fmla="*/ 2147483647 h 203"/>
              <a:gd name="T4" fmla="*/ 2147483647 w 10"/>
              <a:gd name="T5" fmla="*/ 2147483647 h 203"/>
              <a:gd name="T6" fmla="*/ 0 w 10"/>
              <a:gd name="T7" fmla="*/ 2147483647 h 203"/>
              <a:gd name="T8" fmla="*/ 0 w 10"/>
              <a:gd name="T9" fmla="*/ 0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203"/>
              <a:gd name="T17" fmla="*/ 10 w 10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203">
                <a:moveTo>
                  <a:pt x="0" y="0"/>
                </a:moveTo>
                <a:lnTo>
                  <a:pt x="10" y="3"/>
                </a:lnTo>
                <a:lnTo>
                  <a:pt x="10" y="203"/>
                </a:lnTo>
                <a:lnTo>
                  <a:pt x="0" y="20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5" name="Freeform 137"/>
          <p:cNvSpPr>
            <a:spLocks/>
          </p:cNvSpPr>
          <p:nvPr/>
        </p:nvSpPr>
        <p:spPr bwMode="auto">
          <a:xfrm>
            <a:off x="2457450" y="4079875"/>
            <a:ext cx="119063" cy="49213"/>
          </a:xfrm>
          <a:custGeom>
            <a:avLst/>
            <a:gdLst>
              <a:gd name="T0" fmla="*/ 0 w 32"/>
              <a:gd name="T1" fmla="*/ 2147483647 h 13"/>
              <a:gd name="T2" fmla="*/ 2147483647 w 32"/>
              <a:gd name="T3" fmla="*/ 0 h 13"/>
              <a:gd name="T4" fmla="*/ 2147483647 w 32"/>
              <a:gd name="T5" fmla="*/ 2147483647 h 13"/>
              <a:gd name="T6" fmla="*/ 2147483647 w 32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3"/>
              <a:gd name="T14" fmla="*/ 32 w 32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3">
                <a:moveTo>
                  <a:pt x="0" y="6"/>
                </a:moveTo>
                <a:lnTo>
                  <a:pt x="1" y="0"/>
                </a:lnTo>
                <a:lnTo>
                  <a:pt x="32" y="7"/>
                </a:lnTo>
                <a:lnTo>
                  <a:pt x="31" y="13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6" name="Line 138"/>
          <p:cNvSpPr>
            <a:spLocks noChangeShapeType="1"/>
          </p:cNvSpPr>
          <p:nvPr/>
        </p:nvSpPr>
        <p:spPr bwMode="auto">
          <a:xfrm flipH="1">
            <a:off x="2476500" y="4070350"/>
            <a:ext cx="3175" cy="142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7" name="Line 139"/>
          <p:cNvSpPr>
            <a:spLocks noChangeShapeType="1"/>
          </p:cNvSpPr>
          <p:nvPr/>
        </p:nvSpPr>
        <p:spPr bwMode="auto">
          <a:xfrm flipH="1">
            <a:off x="2565400" y="4092575"/>
            <a:ext cx="4763" cy="14288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8" name="Freeform 140"/>
          <p:cNvSpPr>
            <a:spLocks/>
          </p:cNvSpPr>
          <p:nvPr/>
        </p:nvSpPr>
        <p:spPr bwMode="auto">
          <a:xfrm>
            <a:off x="2473325" y="4084638"/>
            <a:ext cx="92075" cy="33337"/>
          </a:xfrm>
          <a:custGeom>
            <a:avLst/>
            <a:gdLst>
              <a:gd name="T0" fmla="*/ 2147483647 w 25"/>
              <a:gd name="T1" fmla="*/ 0 h 9"/>
              <a:gd name="T2" fmla="*/ 0 w 25"/>
              <a:gd name="T3" fmla="*/ 2147483647 h 9"/>
              <a:gd name="T4" fmla="*/ 2147483647 w 25"/>
              <a:gd name="T5" fmla="*/ 2147483647 h 9"/>
              <a:gd name="T6" fmla="*/ 2147483647 w 25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9"/>
              <a:gd name="T14" fmla="*/ 25 w 25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9">
                <a:moveTo>
                  <a:pt x="1" y="0"/>
                </a:moveTo>
                <a:lnTo>
                  <a:pt x="0" y="3"/>
                </a:lnTo>
                <a:lnTo>
                  <a:pt x="25" y="9"/>
                </a:lnTo>
                <a:lnTo>
                  <a:pt x="25" y="6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79" name="Line 141"/>
          <p:cNvSpPr>
            <a:spLocks noChangeShapeType="1"/>
          </p:cNvSpPr>
          <p:nvPr/>
        </p:nvSpPr>
        <p:spPr bwMode="auto">
          <a:xfrm>
            <a:off x="2498725" y="4125913"/>
            <a:ext cx="1588" cy="309562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0" name="Line 142"/>
          <p:cNvSpPr>
            <a:spLocks noChangeShapeType="1"/>
          </p:cNvSpPr>
          <p:nvPr/>
        </p:nvSpPr>
        <p:spPr bwMode="auto">
          <a:xfrm>
            <a:off x="2524125" y="4129088"/>
            <a:ext cx="1588" cy="31115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1" name="Rectangle 143"/>
          <p:cNvSpPr>
            <a:spLocks noChangeArrowheads="1"/>
          </p:cNvSpPr>
          <p:nvPr/>
        </p:nvSpPr>
        <p:spPr bwMode="auto">
          <a:xfrm>
            <a:off x="2857500" y="3433763"/>
            <a:ext cx="25400" cy="1006475"/>
          </a:xfrm>
          <a:prstGeom prst="rect">
            <a:avLst/>
          </a:prstGeom>
          <a:noFill/>
          <a:ln w="0">
            <a:solidFill>
              <a:srgbClr val="2427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2" name="Freeform 144"/>
          <p:cNvSpPr>
            <a:spLocks/>
          </p:cNvSpPr>
          <p:nvPr/>
        </p:nvSpPr>
        <p:spPr bwMode="auto">
          <a:xfrm>
            <a:off x="2719388" y="3370263"/>
            <a:ext cx="138112" cy="66675"/>
          </a:xfrm>
          <a:custGeom>
            <a:avLst/>
            <a:gdLst>
              <a:gd name="T0" fmla="*/ 0 w 37"/>
              <a:gd name="T1" fmla="*/ 0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8"/>
              <a:gd name="T17" fmla="*/ 37 w 37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8">
                <a:moveTo>
                  <a:pt x="0" y="0"/>
                </a:moveTo>
                <a:lnTo>
                  <a:pt x="11" y="2"/>
                </a:lnTo>
                <a:lnTo>
                  <a:pt x="22" y="3"/>
                </a:lnTo>
                <a:lnTo>
                  <a:pt x="25" y="3"/>
                </a:lnTo>
                <a:lnTo>
                  <a:pt x="37" y="18"/>
                </a:lnTo>
              </a:path>
            </a:pathLst>
          </a:custGeom>
          <a:noFill/>
          <a:ln w="0">
            <a:solidFill>
              <a:srgbClr val="242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83" name="Freeform 145"/>
          <p:cNvSpPr>
            <a:spLocks/>
          </p:cNvSpPr>
          <p:nvPr/>
        </p:nvSpPr>
        <p:spPr bwMode="auto">
          <a:xfrm>
            <a:off x="2427288" y="2033588"/>
            <a:ext cx="82550" cy="74612"/>
          </a:xfrm>
          <a:custGeom>
            <a:avLst/>
            <a:gdLst>
              <a:gd name="T0" fmla="*/ 2147483647 w 22"/>
              <a:gd name="T1" fmla="*/ 0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0 w 22"/>
              <a:gd name="T7" fmla="*/ 2147483647 h 20"/>
              <a:gd name="T8" fmla="*/ 2147483647 w 22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16" y="0"/>
                </a:moveTo>
                <a:lnTo>
                  <a:pt x="22" y="11"/>
                </a:lnTo>
                <a:lnTo>
                  <a:pt x="6" y="20"/>
                </a:lnTo>
                <a:lnTo>
                  <a:pt x="0" y="9"/>
                </a:lnTo>
                <a:lnTo>
                  <a:pt x="16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4" name="Freeform 146"/>
          <p:cNvSpPr>
            <a:spLocks/>
          </p:cNvSpPr>
          <p:nvPr/>
        </p:nvSpPr>
        <p:spPr bwMode="auto">
          <a:xfrm>
            <a:off x="2371725" y="2066925"/>
            <a:ext cx="82550" cy="77788"/>
          </a:xfrm>
          <a:custGeom>
            <a:avLst/>
            <a:gdLst>
              <a:gd name="T0" fmla="*/ 2147483647 w 22"/>
              <a:gd name="T1" fmla="*/ 0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2147483647 w 2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1"/>
              <a:gd name="T17" fmla="*/ 22 w 2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1">
                <a:moveTo>
                  <a:pt x="15" y="0"/>
                </a:moveTo>
                <a:lnTo>
                  <a:pt x="22" y="11"/>
                </a:lnTo>
                <a:lnTo>
                  <a:pt x="8" y="21"/>
                </a:lnTo>
                <a:lnTo>
                  <a:pt x="0" y="11"/>
                </a:lnTo>
                <a:lnTo>
                  <a:pt x="1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5" name="Freeform 147"/>
          <p:cNvSpPr>
            <a:spLocks/>
          </p:cNvSpPr>
          <p:nvPr/>
        </p:nvSpPr>
        <p:spPr bwMode="auto">
          <a:xfrm>
            <a:off x="2319338" y="2111375"/>
            <a:ext cx="80962" cy="79375"/>
          </a:xfrm>
          <a:custGeom>
            <a:avLst/>
            <a:gdLst>
              <a:gd name="T0" fmla="*/ 2147483647 w 22"/>
              <a:gd name="T1" fmla="*/ 0 h 21"/>
              <a:gd name="T2" fmla="*/ 2147483647 w 22"/>
              <a:gd name="T3" fmla="*/ 2147483647 h 21"/>
              <a:gd name="T4" fmla="*/ 2147483647 w 22"/>
              <a:gd name="T5" fmla="*/ 2147483647 h 21"/>
              <a:gd name="T6" fmla="*/ 0 w 22"/>
              <a:gd name="T7" fmla="*/ 2147483647 h 21"/>
              <a:gd name="T8" fmla="*/ 2147483647 w 2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1"/>
              <a:gd name="T17" fmla="*/ 22 w 2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1">
                <a:moveTo>
                  <a:pt x="13" y="0"/>
                </a:moveTo>
                <a:lnTo>
                  <a:pt x="22" y="9"/>
                </a:lnTo>
                <a:lnTo>
                  <a:pt x="8" y="21"/>
                </a:lnTo>
                <a:lnTo>
                  <a:pt x="0" y="11"/>
                </a:lnTo>
                <a:lnTo>
                  <a:pt x="13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6" name="Freeform 148"/>
          <p:cNvSpPr>
            <a:spLocks/>
          </p:cNvSpPr>
          <p:nvPr/>
        </p:nvSpPr>
        <p:spPr bwMode="auto">
          <a:xfrm>
            <a:off x="2270125" y="2157413"/>
            <a:ext cx="82550" cy="80962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2" y="0"/>
                </a:moveTo>
                <a:lnTo>
                  <a:pt x="22" y="9"/>
                </a:lnTo>
                <a:lnTo>
                  <a:pt x="9" y="22"/>
                </a:lnTo>
                <a:lnTo>
                  <a:pt x="0" y="13"/>
                </a:lnTo>
                <a:lnTo>
                  <a:pt x="1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7" name="Freeform 149"/>
          <p:cNvSpPr>
            <a:spLocks/>
          </p:cNvSpPr>
          <p:nvPr/>
        </p:nvSpPr>
        <p:spPr bwMode="auto">
          <a:xfrm>
            <a:off x="2225675" y="2208213"/>
            <a:ext cx="82550" cy="82550"/>
          </a:xfrm>
          <a:custGeom>
            <a:avLst/>
            <a:gdLst>
              <a:gd name="T0" fmla="*/ 2147483647 w 22"/>
              <a:gd name="T1" fmla="*/ 0 h 22"/>
              <a:gd name="T2" fmla="*/ 2147483647 w 22"/>
              <a:gd name="T3" fmla="*/ 2147483647 h 22"/>
              <a:gd name="T4" fmla="*/ 2147483647 w 22"/>
              <a:gd name="T5" fmla="*/ 2147483647 h 22"/>
              <a:gd name="T6" fmla="*/ 0 w 22"/>
              <a:gd name="T7" fmla="*/ 2147483647 h 22"/>
              <a:gd name="T8" fmla="*/ 2147483647 w 22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2" y="0"/>
                </a:moveTo>
                <a:lnTo>
                  <a:pt x="22" y="8"/>
                </a:lnTo>
                <a:lnTo>
                  <a:pt x="10" y="22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8" name="Freeform 150"/>
          <p:cNvSpPr>
            <a:spLocks/>
          </p:cNvSpPr>
          <p:nvPr/>
        </p:nvSpPr>
        <p:spPr bwMode="auto">
          <a:xfrm>
            <a:off x="2189163" y="2263775"/>
            <a:ext cx="77787" cy="82550"/>
          </a:xfrm>
          <a:custGeom>
            <a:avLst/>
            <a:gdLst>
              <a:gd name="T0" fmla="*/ 2147483647 w 21"/>
              <a:gd name="T1" fmla="*/ 0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0 w 21"/>
              <a:gd name="T7" fmla="*/ 2147483647 h 22"/>
              <a:gd name="T8" fmla="*/ 2147483647 w 21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0" y="0"/>
                </a:moveTo>
                <a:lnTo>
                  <a:pt x="21" y="7"/>
                </a:lnTo>
                <a:lnTo>
                  <a:pt x="11" y="22"/>
                </a:lnTo>
                <a:lnTo>
                  <a:pt x="0" y="15"/>
                </a:lnTo>
                <a:lnTo>
                  <a:pt x="10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9" name="Freeform 151"/>
          <p:cNvSpPr>
            <a:spLocks/>
          </p:cNvSpPr>
          <p:nvPr/>
        </p:nvSpPr>
        <p:spPr bwMode="auto">
          <a:xfrm>
            <a:off x="2154238" y="2327275"/>
            <a:ext cx="76200" cy="79375"/>
          </a:xfrm>
          <a:custGeom>
            <a:avLst/>
            <a:gdLst>
              <a:gd name="T0" fmla="*/ 2147483647 w 20"/>
              <a:gd name="T1" fmla="*/ 0 h 21"/>
              <a:gd name="T2" fmla="*/ 2147483647 w 20"/>
              <a:gd name="T3" fmla="*/ 2147483647 h 21"/>
              <a:gd name="T4" fmla="*/ 2147483647 w 20"/>
              <a:gd name="T5" fmla="*/ 2147483647 h 21"/>
              <a:gd name="T6" fmla="*/ 0 w 20"/>
              <a:gd name="T7" fmla="*/ 2147483647 h 21"/>
              <a:gd name="T8" fmla="*/ 2147483647 w 20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1"/>
              <a:gd name="T17" fmla="*/ 20 w 20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1">
                <a:moveTo>
                  <a:pt x="8" y="0"/>
                </a:moveTo>
                <a:lnTo>
                  <a:pt x="20" y="5"/>
                </a:lnTo>
                <a:lnTo>
                  <a:pt x="12" y="21"/>
                </a:lnTo>
                <a:lnTo>
                  <a:pt x="0" y="16"/>
                </a:lnTo>
                <a:lnTo>
                  <a:pt x="8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0" name="Freeform 152"/>
          <p:cNvSpPr>
            <a:spLocks/>
          </p:cNvSpPr>
          <p:nvPr/>
        </p:nvSpPr>
        <p:spPr bwMode="auto">
          <a:xfrm>
            <a:off x="2128838" y="2390775"/>
            <a:ext cx="69850" cy="79375"/>
          </a:xfrm>
          <a:custGeom>
            <a:avLst/>
            <a:gdLst>
              <a:gd name="T0" fmla="*/ 2147483647 w 19"/>
              <a:gd name="T1" fmla="*/ 0 h 21"/>
              <a:gd name="T2" fmla="*/ 2147483647 w 19"/>
              <a:gd name="T3" fmla="*/ 2147483647 h 21"/>
              <a:gd name="T4" fmla="*/ 2147483647 w 19"/>
              <a:gd name="T5" fmla="*/ 2147483647 h 21"/>
              <a:gd name="T6" fmla="*/ 0 w 19"/>
              <a:gd name="T7" fmla="*/ 2147483647 h 21"/>
              <a:gd name="T8" fmla="*/ 2147483647 w 19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1"/>
              <a:gd name="T17" fmla="*/ 19 w 19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1">
                <a:moveTo>
                  <a:pt x="7" y="0"/>
                </a:moveTo>
                <a:lnTo>
                  <a:pt x="19" y="4"/>
                </a:lnTo>
                <a:lnTo>
                  <a:pt x="12" y="21"/>
                </a:lnTo>
                <a:lnTo>
                  <a:pt x="0" y="17"/>
                </a:lnTo>
                <a:lnTo>
                  <a:pt x="7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1" name="Freeform 153"/>
          <p:cNvSpPr>
            <a:spLocks/>
          </p:cNvSpPr>
          <p:nvPr/>
        </p:nvSpPr>
        <p:spPr bwMode="auto">
          <a:xfrm>
            <a:off x="2093913" y="2527300"/>
            <a:ext cx="60325" cy="73025"/>
          </a:xfrm>
          <a:custGeom>
            <a:avLst/>
            <a:gdLst>
              <a:gd name="T0" fmla="*/ 2147483647 w 16"/>
              <a:gd name="T1" fmla="*/ 0 h 20"/>
              <a:gd name="T2" fmla="*/ 2147483647 w 16"/>
              <a:gd name="T3" fmla="*/ 2147483647 h 20"/>
              <a:gd name="T4" fmla="*/ 2147483647 w 16"/>
              <a:gd name="T5" fmla="*/ 2147483647 h 20"/>
              <a:gd name="T6" fmla="*/ 0 w 16"/>
              <a:gd name="T7" fmla="*/ 2147483647 h 20"/>
              <a:gd name="T8" fmla="*/ 2147483647 w 16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20"/>
              <a:gd name="T17" fmla="*/ 16 w 16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20">
                <a:moveTo>
                  <a:pt x="3" y="0"/>
                </a:moveTo>
                <a:lnTo>
                  <a:pt x="16" y="2"/>
                </a:lnTo>
                <a:lnTo>
                  <a:pt x="13" y="20"/>
                </a:lnTo>
                <a:lnTo>
                  <a:pt x="0" y="18"/>
                </a:lnTo>
                <a:lnTo>
                  <a:pt x="3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2" name="Freeform 154"/>
          <p:cNvSpPr>
            <a:spLocks/>
          </p:cNvSpPr>
          <p:nvPr/>
        </p:nvSpPr>
        <p:spPr bwMode="auto">
          <a:xfrm>
            <a:off x="2109788" y="2459038"/>
            <a:ext cx="63500" cy="77787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3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3" name="Freeform 155"/>
          <p:cNvSpPr>
            <a:spLocks/>
          </p:cNvSpPr>
          <p:nvPr/>
        </p:nvSpPr>
        <p:spPr bwMode="auto">
          <a:xfrm>
            <a:off x="2087563" y="2597150"/>
            <a:ext cx="57150" cy="71438"/>
          </a:xfrm>
          <a:custGeom>
            <a:avLst/>
            <a:gdLst>
              <a:gd name="T0" fmla="*/ 2147483647 w 15"/>
              <a:gd name="T1" fmla="*/ 0 h 19"/>
              <a:gd name="T2" fmla="*/ 2147483647 w 15"/>
              <a:gd name="T3" fmla="*/ 2147483647 h 19"/>
              <a:gd name="T4" fmla="*/ 2147483647 w 15"/>
              <a:gd name="T5" fmla="*/ 2147483647 h 19"/>
              <a:gd name="T6" fmla="*/ 0 w 15"/>
              <a:gd name="T7" fmla="*/ 2147483647 h 19"/>
              <a:gd name="T8" fmla="*/ 2147483647 w 15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9"/>
              <a:gd name="T17" fmla="*/ 15 w 1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9">
                <a:moveTo>
                  <a:pt x="2" y="0"/>
                </a:moveTo>
                <a:lnTo>
                  <a:pt x="15" y="1"/>
                </a:lnTo>
                <a:lnTo>
                  <a:pt x="13" y="19"/>
                </a:lnTo>
                <a:lnTo>
                  <a:pt x="0" y="18"/>
                </a:lnTo>
                <a:lnTo>
                  <a:pt x="2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4" name="Freeform 156"/>
          <p:cNvSpPr>
            <a:spLocks/>
          </p:cNvSpPr>
          <p:nvPr/>
        </p:nvSpPr>
        <p:spPr bwMode="auto">
          <a:xfrm>
            <a:off x="2487613" y="1998663"/>
            <a:ext cx="82550" cy="76200"/>
          </a:xfrm>
          <a:custGeom>
            <a:avLst/>
            <a:gdLst>
              <a:gd name="T0" fmla="*/ 0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2147483647 h 20"/>
              <a:gd name="T6" fmla="*/ 2147483647 w 22"/>
              <a:gd name="T7" fmla="*/ 0 h 20"/>
              <a:gd name="T8" fmla="*/ 0 w 2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0" y="8"/>
                </a:moveTo>
                <a:lnTo>
                  <a:pt x="6" y="20"/>
                </a:lnTo>
                <a:lnTo>
                  <a:pt x="22" y="12"/>
                </a:lnTo>
                <a:lnTo>
                  <a:pt x="17" y="0"/>
                </a:lnTo>
                <a:lnTo>
                  <a:pt x="0" y="8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5" name="Freeform 157"/>
          <p:cNvSpPr>
            <a:spLocks/>
          </p:cNvSpPr>
          <p:nvPr/>
        </p:nvSpPr>
        <p:spPr bwMode="auto">
          <a:xfrm>
            <a:off x="2501900" y="1827213"/>
            <a:ext cx="68263" cy="79375"/>
          </a:xfrm>
          <a:custGeom>
            <a:avLst/>
            <a:gdLst>
              <a:gd name="T0" fmla="*/ 0 w 18"/>
              <a:gd name="T1" fmla="*/ 2147483647 h 21"/>
              <a:gd name="T2" fmla="*/ 2147483647 w 18"/>
              <a:gd name="T3" fmla="*/ 0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0 w 1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0" y="4"/>
                </a:moveTo>
                <a:lnTo>
                  <a:pt x="13" y="0"/>
                </a:lnTo>
                <a:lnTo>
                  <a:pt x="18" y="17"/>
                </a:lnTo>
                <a:lnTo>
                  <a:pt x="6" y="21"/>
                </a:lnTo>
                <a:lnTo>
                  <a:pt x="0" y="4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6" name="Freeform 158"/>
          <p:cNvSpPr>
            <a:spLocks/>
          </p:cNvSpPr>
          <p:nvPr/>
        </p:nvSpPr>
        <p:spPr bwMode="auto">
          <a:xfrm>
            <a:off x="2476500" y="1727200"/>
            <a:ext cx="66675" cy="77788"/>
          </a:xfrm>
          <a:custGeom>
            <a:avLst/>
            <a:gdLst>
              <a:gd name="T0" fmla="*/ 0 w 18"/>
              <a:gd name="T1" fmla="*/ 2147483647 h 21"/>
              <a:gd name="T2" fmla="*/ 2147483647 w 18"/>
              <a:gd name="T3" fmla="*/ 0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0 w 1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0" y="4"/>
                </a:moveTo>
                <a:lnTo>
                  <a:pt x="12" y="0"/>
                </a:lnTo>
                <a:lnTo>
                  <a:pt x="18" y="17"/>
                </a:lnTo>
                <a:lnTo>
                  <a:pt x="5" y="21"/>
                </a:lnTo>
                <a:lnTo>
                  <a:pt x="0" y="4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7" name="Freeform 159"/>
          <p:cNvSpPr>
            <a:spLocks/>
          </p:cNvSpPr>
          <p:nvPr/>
        </p:nvSpPr>
        <p:spPr bwMode="auto">
          <a:xfrm>
            <a:off x="2532063" y="1920875"/>
            <a:ext cx="63500" cy="77788"/>
          </a:xfrm>
          <a:custGeom>
            <a:avLst/>
            <a:gdLst>
              <a:gd name="T0" fmla="*/ 0 w 17"/>
              <a:gd name="T1" fmla="*/ 2147483647 h 21"/>
              <a:gd name="T2" fmla="*/ 2147483647 w 17"/>
              <a:gd name="T3" fmla="*/ 0 h 21"/>
              <a:gd name="T4" fmla="*/ 2147483647 w 17"/>
              <a:gd name="T5" fmla="*/ 2147483647 h 21"/>
              <a:gd name="T6" fmla="*/ 2147483647 w 17"/>
              <a:gd name="T7" fmla="*/ 2147483647 h 21"/>
              <a:gd name="T8" fmla="*/ 0 w 17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0" y="4"/>
                </a:moveTo>
                <a:lnTo>
                  <a:pt x="12" y="0"/>
                </a:lnTo>
                <a:lnTo>
                  <a:pt x="17" y="17"/>
                </a:lnTo>
                <a:lnTo>
                  <a:pt x="5" y="21"/>
                </a:lnTo>
                <a:lnTo>
                  <a:pt x="0" y="4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8" name="Rectangle 160"/>
          <p:cNvSpPr>
            <a:spLocks noChangeArrowheads="1"/>
          </p:cNvSpPr>
          <p:nvPr/>
        </p:nvSpPr>
        <p:spPr bwMode="auto">
          <a:xfrm>
            <a:off x="2087563" y="2671763"/>
            <a:ext cx="47625" cy="6667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99" name="Freeform 161"/>
          <p:cNvSpPr>
            <a:spLocks/>
          </p:cNvSpPr>
          <p:nvPr/>
        </p:nvSpPr>
        <p:spPr bwMode="auto">
          <a:xfrm>
            <a:off x="2087563" y="2738438"/>
            <a:ext cx="52387" cy="73025"/>
          </a:xfrm>
          <a:custGeom>
            <a:avLst/>
            <a:gdLst>
              <a:gd name="T0" fmla="*/ 2147483647 w 14"/>
              <a:gd name="T1" fmla="*/ 2147483647 h 19"/>
              <a:gd name="T2" fmla="*/ 2147483647 w 14"/>
              <a:gd name="T3" fmla="*/ 2147483647 h 19"/>
              <a:gd name="T4" fmla="*/ 2147483647 w 14"/>
              <a:gd name="T5" fmla="*/ 0 h 19"/>
              <a:gd name="T6" fmla="*/ 0 w 14"/>
              <a:gd name="T7" fmla="*/ 2147483647 h 19"/>
              <a:gd name="T8" fmla="*/ 2147483647 w 14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9"/>
              <a:gd name="T17" fmla="*/ 14 w 14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9">
                <a:moveTo>
                  <a:pt x="1" y="19"/>
                </a:moveTo>
                <a:lnTo>
                  <a:pt x="14" y="18"/>
                </a:lnTo>
                <a:lnTo>
                  <a:pt x="13" y="0"/>
                </a:lnTo>
                <a:lnTo>
                  <a:pt x="0" y="1"/>
                </a:lnTo>
                <a:lnTo>
                  <a:pt x="1" y="19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0" name="Freeform 162"/>
          <p:cNvSpPr>
            <a:spLocks/>
          </p:cNvSpPr>
          <p:nvPr/>
        </p:nvSpPr>
        <p:spPr bwMode="auto">
          <a:xfrm>
            <a:off x="2106613" y="2874963"/>
            <a:ext cx="63500" cy="77787"/>
          </a:xfrm>
          <a:custGeom>
            <a:avLst/>
            <a:gdLst>
              <a:gd name="T0" fmla="*/ 2147483647 w 17"/>
              <a:gd name="T1" fmla="*/ 2147483647 h 21"/>
              <a:gd name="T2" fmla="*/ 2147483647 w 17"/>
              <a:gd name="T3" fmla="*/ 2147483647 h 21"/>
              <a:gd name="T4" fmla="*/ 2147483647 w 17"/>
              <a:gd name="T5" fmla="*/ 0 h 21"/>
              <a:gd name="T6" fmla="*/ 0 w 17"/>
              <a:gd name="T7" fmla="*/ 2147483647 h 21"/>
              <a:gd name="T8" fmla="*/ 2147483647 w 17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21"/>
                </a:moveTo>
                <a:lnTo>
                  <a:pt x="17" y="17"/>
                </a:lnTo>
                <a:lnTo>
                  <a:pt x="12" y="0"/>
                </a:lnTo>
                <a:lnTo>
                  <a:pt x="0" y="4"/>
                </a:lnTo>
                <a:lnTo>
                  <a:pt x="5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1" name="Freeform 163"/>
          <p:cNvSpPr>
            <a:spLocks/>
          </p:cNvSpPr>
          <p:nvPr/>
        </p:nvSpPr>
        <p:spPr bwMode="auto">
          <a:xfrm>
            <a:off x="2093913" y="2806700"/>
            <a:ext cx="57150" cy="74613"/>
          </a:xfrm>
          <a:custGeom>
            <a:avLst/>
            <a:gdLst>
              <a:gd name="T0" fmla="*/ 2147483647 w 15"/>
              <a:gd name="T1" fmla="*/ 2147483647 h 20"/>
              <a:gd name="T2" fmla="*/ 2147483647 w 15"/>
              <a:gd name="T3" fmla="*/ 2147483647 h 20"/>
              <a:gd name="T4" fmla="*/ 2147483647 w 15"/>
              <a:gd name="T5" fmla="*/ 0 h 20"/>
              <a:gd name="T6" fmla="*/ 0 w 15"/>
              <a:gd name="T7" fmla="*/ 2147483647 h 20"/>
              <a:gd name="T8" fmla="*/ 2147483647 w 15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0"/>
              <a:gd name="T17" fmla="*/ 15 w 15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0">
                <a:moveTo>
                  <a:pt x="3" y="20"/>
                </a:moveTo>
                <a:lnTo>
                  <a:pt x="15" y="18"/>
                </a:lnTo>
                <a:lnTo>
                  <a:pt x="12" y="0"/>
                </a:lnTo>
                <a:lnTo>
                  <a:pt x="0" y="2"/>
                </a:lnTo>
                <a:lnTo>
                  <a:pt x="3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2" name="Freeform 164"/>
          <p:cNvSpPr>
            <a:spLocks/>
          </p:cNvSpPr>
          <p:nvPr/>
        </p:nvSpPr>
        <p:spPr bwMode="auto">
          <a:xfrm>
            <a:off x="2151063" y="3000375"/>
            <a:ext cx="74612" cy="82550"/>
          </a:xfrm>
          <a:custGeom>
            <a:avLst/>
            <a:gdLst>
              <a:gd name="T0" fmla="*/ 2147483647 w 20"/>
              <a:gd name="T1" fmla="*/ 2147483647 h 22"/>
              <a:gd name="T2" fmla="*/ 2147483647 w 20"/>
              <a:gd name="T3" fmla="*/ 2147483647 h 22"/>
              <a:gd name="T4" fmla="*/ 2147483647 w 20"/>
              <a:gd name="T5" fmla="*/ 0 h 22"/>
              <a:gd name="T6" fmla="*/ 0 w 20"/>
              <a:gd name="T7" fmla="*/ 2147483647 h 22"/>
              <a:gd name="T8" fmla="*/ 2147483647 w 20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2"/>
              <a:gd name="T17" fmla="*/ 20 w 20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2">
                <a:moveTo>
                  <a:pt x="9" y="22"/>
                </a:moveTo>
                <a:lnTo>
                  <a:pt x="20" y="16"/>
                </a:lnTo>
                <a:lnTo>
                  <a:pt x="12" y="0"/>
                </a:lnTo>
                <a:lnTo>
                  <a:pt x="0" y="6"/>
                </a:lnTo>
                <a:lnTo>
                  <a:pt x="9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3" name="Freeform 165"/>
          <p:cNvSpPr>
            <a:spLocks/>
          </p:cNvSpPr>
          <p:nvPr/>
        </p:nvSpPr>
        <p:spPr bwMode="auto">
          <a:xfrm>
            <a:off x="2128838" y="2936875"/>
            <a:ext cx="66675" cy="82550"/>
          </a:xfrm>
          <a:custGeom>
            <a:avLst/>
            <a:gdLst>
              <a:gd name="T0" fmla="*/ 2147483647 w 18"/>
              <a:gd name="T1" fmla="*/ 2147483647 h 22"/>
              <a:gd name="T2" fmla="*/ 2147483647 w 18"/>
              <a:gd name="T3" fmla="*/ 2147483647 h 22"/>
              <a:gd name="T4" fmla="*/ 2147483647 w 18"/>
              <a:gd name="T5" fmla="*/ 0 h 22"/>
              <a:gd name="T6" fmla="*/ 0 w 18"/>
              <a:gd name="T7" fmla="*/ 2147483647 h 22"/>
              <a:gd name="T8" fmla="*/ 2147483647 w 18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2"/>
              <a:gd name="T17" fmla="*/ 18 w 18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2">
                <a:moveTo>
                  <a:pt x="6" y="22"/>
                </a:moveTo>
                <a:lnTo>
                  <a:pt x="18" y="17"/>
                </a:lnTo>
                <a:lnTo>
                  <a:pt x="12" y="0"/>
                </a:lnTo>
                <a:lnTo>
                  <a:pt x="0" y="5"/>
                </a:lnTo>
                <a:lnTo>
                  <a:pt x="6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4" name="Freeform 166"/>
          <p:cNvSpPr>
            <a:spLocks/>
          </p:cNvSpPr>
          <p:nvPr/>
        </p:nvSpPr>
        <p:spPr bwMode="auto">
          <a:xfrm>
            <a:off x="2185988" y="3060700"/>
            <a:ext cx="77787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0" y="22"/>
                </a:moveTo>
                <a:lnTo>
                  <a:pt x="21" y="15"/>
                </a:lnTo>
                <a:lnTo>
                  <a:pt x="11" y="0"/>
                </a:lnTo>
                <a:lnTo>
                  <a:pt x="0" y="7"/>
                </a:lnTo>
                <a:lnTo>
                  <a:pt x="10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5" name="Freeform 167"/>
          <p:cNvSpPr>
            <a:spLocks/>
          </p:cNvSpPr>
          <p:nvPr/>
        </p:nvSpPr>
        <p:spPr bwMode="auto">
          <a:xfrm>
            <a:off x="2222500" y="3116263"/>
            <a:ext cx="77788" cy="825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0 h 22"/>
              <a:gd name="T6" fmla="*/ 0 w 21"/>
              <a:gd name="T7" fmla="*/ 2147483647 h 22"/>
              <a:gd name="T8" fmla="*/ 2147483647 w 21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2"/>
              <a:gd name="T17" fmla="*/ 21 w 21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2">
                <a:moveTo>
                  <a:pt x="11" y="22"/>
                </a:moveTo>
                <a:lnTo>
                  <a:pt x="21" y="14"/>
                </a:lnTo>
                <a:lnTo>
                  <a:pt x="10" y="0"/>
                </a:lnTo>
                <a:lnTo>
                  <a:pt x="0" y="7"/>
                </a:lnTo>
                <a:lnTo>
                  <a:pt x="11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6" name="Freeform 168"/>
          <p:cNvSpPr>
            <a:spLocks/>
          </p:cNvSpPr>
          <p:nvPr/>
        </p:nvSpPr>
        <p:spPr bwMode="auto">
          <a:xfrm>
            <a:off x="2266950" y="3168650"/>
            <a:ext cx="82550" cy="82550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0 h 22"/>
              <a:gd name="T6" fmla="*/ 0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3" y="22"/>
                </a:moveTo>
                <a:lnTo>
                  <a:pt x="22" y="13"/>
                </a:lnTo>
                <a:lnTo>
                  <a:pt x="9" y="0"/>
                </a:lnTo>
                <a:lnTo>
                  <a:pt x="0" y="9"/>
                </a:lnTo>
                <a:lnTo>
                  <a:pt x="13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7" name="Freeform 169"/>
          <p:cNvSpPr>
            <a:spLocks/>
          </p:cNvSpPr>
          <p:nvPr/>
        </p:nvSpPr>
        <p:spPr bwMode="auto">
          <a:xfrm>
            <a:off x="2368550" y="3262313"/>
            <a:ext cx="85725" cy="77787"/>
          </a:xfrm>
          <a:custGeom>
            <a:avLst/>
            <a:gdLst>
              <a:gd name="T0" fmla="*/ 2147483647 w 23"/>
              <a:gd name="T1" fmla="*/ 2147483647 h 21"/>
              <a:gd name="T2" fmla="*/ 2147483647 w 23"/>
              <a:gd name="T3" fmla="*/ 2147483647 h 21"/>
              <a:gd name="T4" fmla="*/ 2147483647 w 23"/>
              <a:gd name="T5" fmla="*/ 0 h 21"/>
              <a:gd name="T6" fmla="*/ 0 w 23"/>
              <a:gd name="T7" fmla="*/ 2147483647 h 21"/>
              <a:gd name="T8" fmla="*/ 2147483647 w 23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1"/>
              <a:gd name="T17" fmla="*/ 23 w 2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1">
                <a:moveTo>
                  <a:pt x="15" y="21"/>
                </a:moveTo>
                <a:lnTo>
                  <a:pt x="23" y="11"/>
                </a:lnTo>
                <a:lnTo>
                  <a:pt x="8" y="0"/>
                </a:lnTo>
                <a:lnTo>
                  <a:pt x="0" y="11"/>
                </a:lnTo>
                <a:lnTo>
                  <a:pt x="15" y="2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8" name="Freeform 170"/>
          <p:cNvSpPr>
            <a:spLocks/>
          </p:cNvSpPr>
          <p:nvPr/>
        </p:nvSpPr>
        <p:spPr bwMode="auto">
          <a:xfrm>
            <a:off x="2314575" y="3217863"/>
            <a:ext cx="82550" cy="80962"/>
          </a:xfrm>
          <a:custGeom>
            <a:avLst/>
            <a:gdLst>
              <a:gd name="T0" fmla="*/ 2147483647 w 22"/>
              <a:gd name="T1" fmla="*/ 2147483647 h 22"/>
              <a:gd name="T2" fmla="*/ 2147483647 w 22"/>
              <a:gd name="T3" fmla="*/ 2147483647 h 22"/>
              <a:gd name="T4" fmla="*/ 2147483647 w 22"/>
              <a:gd name="T5" fmla="*/ 0 h 22"/>
              <a:gd name="T6" fmla="*/ 0 w 22"/>
              <a:gd name="T7" fmla="*/ 2147483647 h 22"/>
              <a:gd name="T8" fmla="*/ 2147483647 w 22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2"/>
              <a:gd name="T17" fmla="*/ 22 w 22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2">
                <a:moveTo>
                  <a:pt x="14" y="22"/>
                </a:moveTo>
                <a:lnTo>
                  <a:pt x="22" y="12"/>
                </a:lnTo>
                <a:lnTo>
                  <a:pt x="9" y="0"/>
                </a:lnTo>
                <a:lnTo>
                  <a:pt x="0" y="10"/>
                </a:lnTo>
                <a:lnTo>
                  <a:pt x="14" y="22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09" name="Freeform 171"/>
          <p:cNvSpPr>
            <a:spLocks/>
          </p:cNvSpPr>
          <p:nvPr/>
        </p:nvSpPr>
        <p:spPr bwMode="auto">
          <a:xfrm>
            <a:off x="2427288" y="3303588"/>
            <a:ext cx="82550" cy="74612"/>
          </a:xfrm>
          <a:custGeom>
            <a:avLst/>
            <a:gdLst>
              <a:gd name="T0" fmla="*/ 2147483647 w 22"/>
              <a:gd name="T1" fmla="*/ 2147483647 h 20"/>
              <a:gd name="T2" fmla="*/ 2147483647 w 22"/>
              <a:gd name="T3" fmla="*/ 2147483647 h 20"/>
              <a:gd name="T4" fmla="*/ 2147483647 w 22"/>
              <a:gd name="T5" fmla="*/ 0 h 20"/>
              <a:gd name="T6" fmla="*/ 0 w 22"/>
              <a:gd name="T7" fmla="*/ 2147483647 h 20"/>
              <a:gd name="T8" fmla="*/ 2147483647 w 22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0"/>
              <a:gd name="T17" fmla="*/ 22 w 22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0">
                <a:moveTo>
                  <a:pt x="16" y="20"/>
                </a:moveTo>
                <a:lnTo>
                  <a:pt x="22" y="9"/>
                </a:lnTo>
                <a:lnTo>
                  <a:pt x="6" y="0"/>
                </a:lnTo>
                <a:lnTo>
                  <a:pt x="0" y="11"/>
                </a:lnTo>
                <a:lnTo>
                  <a:pt x="16" y="2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0" name="Freeform 172"/>
          <p:cNvSpPr>
            <a:spLocks/>
          </p:cNvSpPr>
          <p:nvPr/>
        </p:nvSpPr>
        <p:spPr bwMode="auto">
          <a:xfrm>
            <a:off x="2487613" y="3340100"/>
            <a:ext cx="82550" cy="71438"/>
          </a:xfrm>
          <a:custGeom>
            <a:avLst/>
            <a:gdLst>
              <a:gd name="T0" fmla="*/ 0 w 22"/>
              <a:gd name="T1" fmla="*/ 2147483647 h 19"/>
              <a:gd name="T2" fmla="*/ 2147483647 w 22"/>
              <a:gd name="T3" fmla="*/ 0 h 19"/>
              <a:gd name="T4" fmla="*/ 2147483647 w 22"/>
              <a:gd name="T5" fmla="*/ 2147483647 h 19"/>
              <a:gd name="T6" fmla="*/ 2147483647 w 22"/>
              <a:gd name="T7" fmla="*/ 2147483647 h 19"/>
              <a:gd name="T8" fmla="*/ 0 w 22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19"/>
              <a:gd name="T17" fmla="*/ 22 w 2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19">
                <a:moveTo>
                  <a:pt x="0" y="11"/>
                </a:moveTo>
                <a:lnTo>
                  <a:pt x="6" y="0"/>
                </a:lnTo>
                <a:lnTo>
                  <a:pt x="22" y="7"/>
                </a:lnTo>
                <a:lnTo>
                  <a:pt x="17" y="19"/>
                </a:lnTo>
                <a:lnTo>
                  <a:pt x="0" y="11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1" name="Freeform 173"/>
          <p:cNvSpPr>
            <a:spLocks/>
          </p:cNvSpPr>
          <p:nvPr/>
        </p:nvSpPr>
        <p:spPr bwMode="auto">
          <a:xfrm>
            <a:off x="2532063" y="3411538"/>
            <a:ext cx="63500" cy="79375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2" name="Freeform 174"/>
          <p:cNvSpPr>
            <a:spLocks/>
          </p:cNvSpPr>
          <p:nvPr/>
        </p:nvSpPr>
        <p:spPr bwMode="auto">
          <a:xfrm>
            <a:off x="2501900" y="3505200"/>
            <a:ext cx="68263" cy="77788"/>
          </a:xfrm>
          <a:custGeom>
            <a:avLst/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0 w 18"/>
              <a:gd name="T7" fmla="*/ 2147483647 h 21"/>
              <a:gd name="T8" fmla="*/ 2147483647 w 1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6" y="0"/>
                </a:moveTo>
                <a:lnTo>
                  <a:pt x="18" y="3"/>
                </a:lnTo>
                <a:lnTo>
                  <a:pt x="13" y="21"/>
                </a:lnTo>
                <a:lnTo>
                  <a:pt x="0" y="17"/>
                </a:lnTo>
                <a:lnTo>
                  <a:pt x="6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3" name="Freeform 175"/>
          <p:cNvSpPr>
            <a:spLocks/>
          </p:cNvSpPr>
          <p:nvPr/>
        </p:nvSpPr>
        <p:spPr bwMode="auto">
          <a:xfrm>
            <a:off x="2476500" y="3602038"/>
            <a:ext cx="66675" cy="79375"/>
          </a:xfrm>
          <a:custGeom>
            <a:avLst/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0 w 18"/>
              <a:gd name="T7" fmla="*/ 2147483647 h 21"/>
              <a:gd name="T8" fmla="*/ 2147483647 w 1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5" y="0"/>
                </a:moveTo>
                <a:lnTo>
                  <a:pt x="18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4" name="Freeform 176"/>
          <p:cNvSpPr>
            <a:spLocks/>
          </p:cNvSpPr>
          <p:nvPr/>
        </p:nvSpPr>
        <p:spPr bwMode="auto">
          <a:xfrm>
            <a:off x="2451100" y="3695700"/>
            <a:ext cx="63500" cy="77788"/>
          </a:xfrm>
          <a:custGeom>
            <a:avLst/>
            <a:gdLst>
              <a:gd name="T0" fmla="*/ 2147483647 w 17"/>
              <a:gd name="T1" fmla="*/ 0 h 21"/>
              <a:gd name="T2" fmla="*/ 2147483647 w 17"/>
              <a:gd name="T3" fmla="*/ 2147483647 h 21"/>
              <a:gd name="T4" fmla="*/ 2147483647 w 17"/>
              <a:gd name="T5" fmla="*/ 2147483647 h 21"/>
              <a:gd name="T6" fmla="*/ 0 w 17"/>
              <a:gd name="T7" fmla="*/ 2147483647 h 21"/>
              <a:gd name="T8" fmla="*/ 2147483647 w 17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1"/>
              <a:gd name="T17" fmla="*/ 17 w 17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1">
                <a:moveTo>
                  <a:pt x="5" y="0"/>
                </a:moveTo>
                <a:lnTo>
                  <a:pt x="17" y="4"/>
                </a:lnTo>
                <a:lnTo>
                  <a:pt x="12" y="21"/>
                </a:lnTo>
                <a:lnTo>
                  <a:pt x="0" y="18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5" name="Freeform 177"/>
          <p:cNvSpPr>
            <a:spLocks/>
          </p:cNvSpPr>
          <p:nvPr/>
        </p:nvSpPr>
        <p:spPr bwMode="auto">
          <a:xfrm>
            <a:off x="2419350" y="3797300"/>
            <a:ext cx="68263" cy="77788"/>
          </a:xfrm>
          <a:custGeom>
            <a:avLst/>
            <a:gdLst>
              <a:gd name="T0" fmla="*/ 2147483647 w 18"/>
              <a:gd name="T1" fmla="*/ 0 h 21"/>
              <a:gd name="T2" fmla="*/ 2147483647 w 18"/>
              <a:gd name="T3" fmla="*/ 2147483647 h 21"/>
              <a:gd name="T4" fmla="*/ 2147483647 w 18"/>
              <a:gd name="T5" fmla="*/ 2147483647 h 21"/>
              <a:gd name="T6" fmla="*/ 0 w 18"/>
              <a:gd name="T7" fmla="*/ 2147483647 h 21"/>
              <a:gd name="T8" fmla="*/ 2147483647 w 1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1"/>
              <a:gd name="T17" fmla="*/ 18 w 1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1">
                <a:moveTo>
                  <a:pt x="5" y="0"/>
                </a:moveTo>
                <a:lnTo>
                  <a:pt x="18" y="4"/>
                </a:lnTo>
                <a:lnTo>
                  <a:pt x="12" y="21"/>
                </a:lnTo>
                <a:lnTo>
                  <a:pt x="0" y="17"/>
                </a:lnTo>
                <a:lnTo>
                  <a:pt x="5" y="0"/>
                </a:lnTo>
              </a:path>
            </a:pathLst>
          </a:custGeom>
          <a:solidFill>
            <a:srgbClr val="9D3B2A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6" name="Rectangle 178"/>
          <p:cNvSpPr>
            <a:spLocks noChangeArrowheads="1"/>
          </p:cNvSpPr>
          <p:nvPr/>
        </p:nvSpPr>
        <p:spPr bwMode="auto">
          <a:xfrm>
            <a:off x="2327275" y="3863975"/>
            <a:ext cx="66675" cy="4762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7" name="Rectangle 179"/>
          <p:cNvSpPr>
            <a:spLocks noChangeArrowheads="1"/>
          </p:cNvSpPr>
          <p:nvPr/>
        </p:nvSpPr>
        <p:spPr bwMode="auto">
          <a:xfrm>
            <a:off x="2230438" y="3863975"/>
            <a:ext cx="66675" cy="47625"/>
          </a:xfrm>
          <a:prstGeom prst="rect">
            <a:avLst/>
          </a:prstGeom>
          <a:solidFill>
            <a:srgbClr val="9D3B2A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18" name="Oval 185"/>
          <p:cNvSpPr>
            <a:spLocks noChangeArrowheads="1"/>
          </p:cNvSpPr>
          <p:nvPr/>
        </p:nvSpPr>
        <p:spPr bwMode="auto">
          <a:xfrm>
            <a:off x="2690813" y="2635250"/>
            <a:ext cx="287337" cy="1428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19" name="Oval 189"/>
          <p:cNvSpPr>
            <a:spLocks noChangeArrowheads="1"/>
          </p:cNvSpPr>
          <p:nvPr/>
        </p:nvSpPr>
        <p:spPr bwMode="auto">
          <a:xfrm rot="2291819">
            <a:off x="1763713" y="1987550"/>
            <a:ext cx="503237" cy="217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20" name="Line 190"/>
          <p:cNvSpPr>
            <a:spLocks noChangeShapeType="1"/>
          </p:cNvSpPr>
          <p:nvPr/>
        </p:nvSpPr>
        <p:spPr bwMode="auto">
          <a:xfrm flipH="1" flipV="1">
            <a:off x="2155825" y="2211388"/>
            <a:ext cx="544513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21" name="Oval 191"/>
          <p:cNvSpPr>
            <a:spLocks noChangeArrowheads="1"/>
          </p:cNvSpPr>
          <p:nvPr/>
        </p:nvSpPr>
        <p:spPr bwMode="auto">
          <a:xfrm>
            <a:off x="2051050" y="3213100"/>
            <a:ext cx="73025" cy="71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22" name="Line 192"/>
          <p:cNvSpPr>
            <a:spLocks noChangeShapeType="1"/>
          </p:cNvSpPr>
          <p:nvPr/>
        </p:nvSpPr>
        <p:spPr bwMode="auto">
          <a:xfrm>
            <a:off x="1403350" y="1628775"/>
            <a:ext cx="720725" cy="2232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23" name="Text Box 193"/>
          <p:cNvSpPr txBox="1">
            <a:spLocks noChangeArrowheads="1"/>
          </p:cNvSpPr>
          <p:nvPr/>
        </p:nvSpPr>
        <p:spPr bwMode="auto">
          <a:xfrm>
            <a:off x="1906588" y="1844675"/>
            <a:ext cx="29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latin typeface="Symbol" charset="0"/>
              </a:rPr>
              <a:t>g</a:t>
            </a:r>
          </a:p>
        </p:txBody>
      </p:sp>
      <p:sp>
        <p:nvSpPr>
          <p:cNvPr id="49324" name="Text Box 194"/>
          <p:cNvSpPr txBox="1">
            <a:spLocks noChangeArrowheads="1"/>
          </p:cNvSpPr>
          <p:nvPr/>
        </p:nvSpPr>
        <p:spPr bwMode="auto">
          <a:xfrm>
            <a:off x="1979613" y="3140075"/>
            <a:ext cx="34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latin typeface="Symbol" charset="0"/>
              </a:rPr>
              <a:t>a</a:t>
            </a:r>
          </a:p>
        </p:txBody>
      </p:sp>
      <p:sp>
        <p:nvSpPr>
          <p:cNvPr id="49325" name="Text Box 195"/>
          <p:cNvSpPr txBox="1">
            <a:spLocks noChangeArrowheads="1"/>
          </p:cNvSpPr>
          <p:nvPr/>
        </p:nvSpPr>
        <p:spPr bwMode="auto">
          <a:xfrm>
            <a:off x="1187450" y="1268413"/>
            <a:ext cx="331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latin typeface="Symbol" charset="0"/>
              </a:rPr>
              <a:t>m</a:t>
            </a:r>
          </a:p>
        </p:txBody>
      </p:sp>
      <p:sp>
        <p:nvSpPr>
          <p:cNvPr id="49326" name="Text Box 196"/>
          <p:cNvSpPr txBox="1">
            <a:spLocks noChangeArrowheads="1"/>
          </p:cNvSpPr>
          <p:nvPr/>
        </p:nvSpPr>
        <p:spPr bwMode="auto">
          <a:xfrm>
            <a:off x="4643438" y="1133475"/>
            <a:ext cx="43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4800">
                <a:latin typeface="Symbol" charset="0"/>
              </a:rPr>
              <a:t>g</a:t>
            </a:r>
          </a:p>
        </p:txBody>
      </p:sp>
      <p:sp>
        <p:nvSpPr>
          <p:cNvPr id="49327" name="Text Box 197"/>
          <p:cNvSpPr txBox="1">
            <a:spLocks noChangeArrowheads="1"/>
          </p:cNvSpPr>
          <p:nvPr/>
        </p:nvSpPr>
        <p:spPr bwMode="auto">
          <a:xfrm>
            <a:off x="4572000" y="2924175"/>
            <a:ext cx="573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4800">
                <a:latin typeface="Symbol" charset="0"/>
              </a:rPr>
              <a:t>a</a:t>
            </a:r>
          </a:p>
        </p:txBody>
      </p:sp>
      <p:sp>
        <p:nvSpPr>
          <p:cNvPr id="49328" name="Text Box 198"/>
          <p:cNvSpPr txBox="1">
            <a:spLocks noChangeArrowheads="1"/>
          </p:cNvSpPr>
          <p:nvPr/>
        </p:nvSpPr>
        <p:spPr bwMode="auto">
          <a:xfrm>
            <a:off x="4572000" y="5084763"/>
            <a:ext cx="539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4800">
                <a:latin typeface="Symbol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113" y="5445125"/>
            <a:ext cx="2951162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Events found and correctly processed 2 years (!) after the were acquired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Readout of Straw Tubes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2520950" y="1700213"/>
            <a:ext cx="433388" cy="5762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cxnSp>
        <p:nvCxnSpPr>
          <p:cNvPr id="39941" name="Straight Connector 22"/>
          <p:cNvCxnSpPr>
            <a:cxnSpLocks noChangeShapeType="1"/>
          </p:cNvCxnSpPr>
          <p:nvPr/>
        </p:nvCxnSpPr>
        <p:spPr bwMode="auto">
          <a:xfrm>
            <a:off x="2736850" y="1989138"/>
            <a:ext cx="11525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Straight Connector 28"/>
          <p:cNvCxnSpPr>
            <a:cxnSpLocks noChangeShapeType="1"/>
            <a:stCxn id="6" idx="7"/>
            <a:endCxn id="10" idx="7"/>
          </p:cNvCxnSpPr>
          <p:nvPr/>
        </p:nvCxnSpPr>
        <p:spPr bwMode="auto">
          <a:xfrm>
            <a:off x="2890838" y="1785938"/>
            <a:ext cx="115093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Connector 32"/>
          <p:cNvCxnSpPr>
            <a:cxnSpLocks noChangeShapeType="1"/>
          </p:cNvCxnSpPr>
          <p:nvPr/>
        </p:nvCxnSpPr>
        <p:spPr bwMode="auto">
          <a:xfrm>
            <a:off x="2593975" y="2205038"/>
            <a:ext cx="11509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/>
          <p:cNvSpPr/>
          <p:nvPr/>
        </p:nvSpPr>
        <p:spPr>
          <a:xfrm>
            <a:off x="3673475" y="2636838"/>
            <a:ext cx="431800" cy="5762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sp>
        <p:nvSpPr>
          <p:cNvPr id="39945" name="TextBox 44"/>
          <p:cNvSpPr txBox="1">
            <a:spLocks noChangeArrowheads="1"/>
          </p:cNvSpPr>
          <p:nvPr/>
        </p:nvSpPr>
        <p:spPr bwMode="auto">
          <a:xfrm>
            <a:off x="3817938" y="1917700"/>
            <a:ext cx="4127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HV</a:t>
            </a:r>
          </a:p>
        </p:txBody>
      </p:sp>
      <p:cxnSp>
        <p:nvCxnSpPr>
          <p:cNvPr id="39946" name="Straight Connector 45"/>
          <p:cNvCxnSpPr>
            <a:cxnSpLocks noChangeShapeType="1"/>
          </p:cNvCxnSpPr>
          <p:nvPr/>
        </p:nvCxnSpPr>
        <p:spPr bwMode="auto">
          <a:xfrm flipH="1">
            <a:off x="3241675" y="2060575"/>
            <a:ext cx="43180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7" name="Straight Connector 48"/>
          <p:cNvCxnSpPr>
            <a:cxnSpLocks noChangeShapeType="1"/>
          </p:cNvCxnSpPr>
          <p:nvPr/>
        </p:nvCxnSpPr>
        <p:spPr bwMode="auto">
          <a:xfrm>
            <a:off x="4249738" y="20605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8" name="Straight Connector 49"/>
          <p:cNvCxnSpPr>
            <a:cxnSpLocks noChangeShapeType="1"/>
          </p:cNvCxnSpPr>
          <p:nvPr/>
        </p:nvCxnSpPr>
        <p:spPr bwMode="auto">
          <a:xfrm flipV="1">
            <a:off x="3848100" y="2205038"/>
            <a:ext cx="546100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Straight Connector 54"/>
          <p:cNvCxnSpPr>
            <a:cxnSpLocks noChangeShapeType="1"/>
          </p:cNvCxnSpPr>
          <p:nvPr/>
        </p:nvCxnSpPr>
        <p:spPr bwMode="auto">
          <a:xfrm>
            <a:off x="4394200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Straight Connector 58"/>
          <p:cNvCxnSpPr>
            <a:cxnSpLocks noChangeShapeType="1"/>
          </p:cNvCxnSpPr>
          <p:nvPr/>
        </p:nvCxnSpPr>
        <p:spPr bwMode="auto">
          <a:xfrm>
            <a:off x="3673475" y="20605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1" name="Straight Arrow Connector 60"/>
          <p:cNvCxnSpPr>
            <a:cxnSpLocks noChangeShapeType="1"/>
          </p:cNvCxnSpPr>
          <p:nvPr/>
        </p:nvCxnSpPr>
        <p:spPr bwMode="auto">
          <a:xfrm flipV="1">
            <a:off x="2593975" y="1773238"/>
            <a:ext cx="1008063" cy="84613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2" name="Explosion 1 56"/>
          <p:cNvSpPr>
            <a:spLocks noChangeArrowheads="1"/>
          </p:cNvSpPr>
          <p:nvPr/>
        </p:nvSpPr>
        <p:spPr bwMode="auto">
          <a:xfrm>
            <a:off x="2881313" y="2276475"/>
            <a:ext cx="144462" cy="144463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39953" name="Explosion 1 63"/>
          <p:cNvSpPr>
            <a:spLocks noChangeArrowheads="1"/>
          </p:cNvSpPr>
          <p:nvPr/>
        </p:nvSpPr>
        <p:spPr bwMode="auto">
          <a:xfrm>
            <a:off x="3025775" y="2133600"/>
            <a:ext cx="144463" cy="14287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39954" name="Explosion 1 64"/>
          <p:cNvSpPr>
            <a:spLocks noChangeArrowheads="1"/>
          </p:cNvSpPr>
          <p:nvPr/>
        </p:nvSpPr>
        <p:spPr bwMode="auto">
          <a:xfrm>
            <a:off x="3143250" y="2035175"/>
            <a:ext cx="144463" cy="14287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39955" name="Freeform 61"/>
          <p:cNvSpPr>
            <a:spLocks/>
          </p:cNvSpPr>
          <p:nvPr/>
        </p:nvSpPr>
        <p:spPr bwMode="auto">
          <a:xfrm>
            <a:off x="2936875" y="2352675"/>
            <a:ext cx="231775" cy="44450"/>
          </a:xfrm>
          <a:custGeom>
            <a:avLst/>
            <a:gdLst>
              <a:gd name="T0" fmla="*/ 0 w 231775"/>
              <a:gd name="T1" fmla="*/ 0 h 44609"/>
              <a:gd name="T2" fmla="*/ 117475 w 231775"/>
              <a:gd name="T3" fmla="*/ 43044 h 44609"/>
              <a:gd name="T4" fmla="*/ 231775 w 231775"/>
              <a:gd name="T5" fmla="*/ 15373 h 446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75" h="44609">
                <a:moveTo>
                  <a:pt x="0" y="0"/>
                </a:moveTo>
                <a:cubicBezTo>
                  <a:pt x="39423" y="20902"/>
                  <a:pt x="78846" y="41804"/>
                  <a:pt x="117475" y="44450"/>
                </a:cubicBezTo>
                <a:cubicBezTo>
                  <a:pt x="156104" y="47096"/>
                  <a:pt x="231775" y="15875"/>
                  <a:pt x="231775" y="1587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Freeform 68"/>
          <p:cNvSpPr>
            <a:spLocks/>
          </p:cNvSpPr>
          <p:nvPr/>
        </p:nvSpPr>
        <p:spPr bwMode="auto">
          <a:xfrm rot="6084291" flipV="1">
            <a:off x="3098800" y="2228851"/>
            <a:ext cx="231775" cy="44450"/>
          </a:xfrm>
          <a:custGeom>
            <a:avLst/>
            <a:gdLst>
              <a:gd name="T0" fmla="*/ 0 w 231775"/>
              <a:gd name="T1" fmla="*/ 0 h 44609"/>
              <a:gd name="T2" fmla="*/ 117475 w 231775"/>
              <a:gd name="T3" fmla="*/ 43044 h 44609"/>
              <a:gd name="T4" fmla="*/ 231775 w 231775"/>
              <a:gd name="T5" fmla="*/ 15373 h 446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75" h="44609">
                <a:moveTo>
                  <a:pt x="0" y="0"/>
                </a:moveTo>
                <a:cubicBezTo>
                  <a:pt x="39423" y="20902"/>
                  <a:pt x="78846" y="41804"/>
                  <a:pt x="117475" y="44450"/>
                </a:cubicBezTo>
                <a:cubicBezTo>
                  <a:pt x="156104" y="47096"/>
                  <a:pt x="231775" y="15875"/>
                  <a:pt x="231775" y="1587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Freeform 69"/>
          <p:cNvSpPr>
            <a:spLocks/>
          </p:cNvSpPr>
          <p:nvPr/>
        </p:nvSpPr>
        <p:spPr bwMode="auto">
          <a:xfrm rot="4053909" flipV="1">
            <a:off x="3069431" y="2266157"/>
            <a:ext cx="160337" cy="44450"/>
          </a:xfrm>
          <a:custGeom>
            <a:avLst/>
            <a:gdLst>
              <a:gd name="T0" fmla="*/ 0 w 231775"/>
              <a:gd name="T1" fmla="*/ 0 h 44609"/>
              <a:gd name="T2" fmla="*/ 2961 w 231775"/>
              <a:gd name="T3" fmla="*/ 44115 h 44609"/>
              <a:gd name="T4" fmla="*/ 5841 w 231775"/>
              <a:gd name="T5" fmla="*/ 15755 h 446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75" h="44609">
                <a:moveTo>
                  <a:pt x="0" y="0"/>
                </a:moveTo>
                <a:cubicBezTo>
                  <a:pt x="39423" y="20902"/>
                  <a:pt x="78846" y="41804"/>
                  <a:pt x="117475" y="44450"/>
                </a:cubicBezTo>
                <a:cubicBezTo>
                  <a:pt x="156104" y="47096"/>
                  <a:pt x="231775" y="15875"/>
                  <a:pt x="231775" y="1587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958" name="Straight Connector 65"/>
          <p:cNvCxnSpPr>
            <a:cxnSpLocks noChangeShapeType="1"/>
          </p:cNvCxnSpPr>
          <p:nvPr/>
        </p:nvCxnSpPr>
        <p:spPr bwMode="auto">
          <a:xfrm>
            <a:off x="3889375" y="2925763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9" name="Straight Connector 67"/>
          <p:cNvCxnSpPr>
            <a:cxnSpLocks noChangeShapeType="1"/>
            <a:endCxn id="39962" idx="3"/>
          </p:cNvCxnSpPr>
          <p:nvPr/>
        </p:nvCxnSpPr>
        <p:spPr bwMode="auto">
          <a:xfrm>
            <a:off x="4465638" y="33575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0" name="Oval 70"/>
          <p:cNvSpPr>
            <a:spLocks noChangeArrowheads="1"/>
          </p:cNvSpPr>
          <p:nvPr/>
        </p:nvSpPr>
        <p:spPr bwMode="auto">
          <a:xfrm>
            <a:off x="5113338" y="3284538"/>
            <a:ext cx="144462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pic>
        <p:nvPicPr>
          <p:cNvPr id="39961" name="Picture 7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75" y="3068638"/>
            <a:ext cx="22875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Isosceles Triangle 73"/>
          <p:cNvSpPr>
            <a:spLocks noChangeArrowheads="1"/>
          </p:cNvSpPr>
          <p:nvPr/>
        </p:nvSpPr>
        <p:spPr bwMode="auto">
          <a:xfrm rot="5400000">
            <a:off x="4574382" y="3177381"/>
            <a:ext cx="431800" cy="36036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39963" name="Straight Connector 79"/>
          <p:cNvCxnSpPr>
            <a:cxnSpLocks noChangeShapeType="1"/>
          </p:cNvCxnSpPr>
          <p:nvPr/>
        </p:nvCxnSpPr>
        <p:spPr bwMode="auto">
          <a:xfrm>
            <a:off x="4970463" y="33575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4" name="Straight Connector 65"/>
          <p:cNvCxnSpPr>
            <a:cxnSpLocks noChangeShapeType="1"/>
          </p:cNvCxnSpPr>
          <p:nvPr/>
        </p:nvCxnSpPr>
        <p:spPr bwMode="auto">
          <a:xfrm>
            <a:off x="2051050" y="1438275"/>
            <a:ext cx="515938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5" name="Straight Connector 67"/>
          <p:cNvCxnSpPr>
            <a:cxnSpLocks noChangeShapeType="1"/>
            <a:endCxn id="39967" idx="3"/>
          </p:cNvCxnSpPr>
          <p:nvPr/>
        </p:nvCxnSpPr>
        <p:spPr bwMode="auto">
          <a:xfrm>
            <a:off x="2160588" y="13414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6" name="Oval 70"/>
          <p:cNvSpPr>
            <a:spLocks noChangeArrowheads="1"/>
          </p:cNvSpPr>
          <p:nvPr/>
        </p:nvSpPr>
        <p:spPr bwMode="auto">
          <a:xfrm>
            <a:off x="2808288" y="1268413"/>
            <a:ext cx="144462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39967" name="Isosceles Triangle 73"/>
          <p:cNvSpPr>
            <a:spLocks noChangeArrowheads="1"/>
          </p:cNvSpPr>
          <p:nvPr/>
        </p:nvSpPr>
        <p:spPr bwMode="auto">
          <a:xfrm rot="5400000">
            <a:off x="2269332" y="1161256"/>
            <a:ext cx="431800" cy="36036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39968" name="Straight Connector 79"/>
          <p:cNvCxnSpPr>
            <a:cxnSpLocks noChangeShapeType="1"/>
          </p:cNvCxnSpPr>
          <p:nvPr/>
        </p:nvCxnSpPr>
        <p:spPr bwMode="auto">
          <a:xfrm>
            <a:off x="2665413" y="13414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69" name="Picture 7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1196975"/>
            <a:ext cx="22875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70" name="Straight Connector 67"/>
          <p:cNvCxnSpPr>
            <a:cxnSpLocks noChangeShapeType="1"/>
          </p:cNvCxnSpPr>
          <p:nvPr/>
        </p:nvCxnSpPr>
        <p:spPr bwMode="auto">
          <a:xfrm flipH="1">
            <a:off x="2055813" y="1341438"/>
            <a:ext cx="104775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67544" y="4595644"/>
            <a:ext cx="8136904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/>
              <a:t>Readout of straw tubes or drift chambers usually with “charge sharing”: 1-2 cm resolution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/>
              <a:t>Readout with fast timing: 10 ps / √10 = 3 ps → 0.5 mm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/>
              <a:t>Currently ongoing research project at PSI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64388" y="3789363"/>
            <a:ext cx="1800225" cy="369887"/>
          </a:xfrm>
          <a:prstGeom prst="rect">
            <a:avLst/>
          </a:prstGeom>
          <a:solidFill>
            <a:srgbClr val="DFE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/>
              <a:t>d ~ c/2 * </a:t>
            </a:r>
            <a:r>
              <a:rPr lang="en-US" sz="1800" dirty="0" err="1">
                <a:latin typeface="Symbol" charset="2"/>
                <a:cs typeface="Symbol" charset="2"/>
              </a:rPr>
              <a:t>D</a:t>
            </a:r>
            <a:r>
              <a:rPr lang="en-US" sz="1800" dirty="0" err="1"/>
              <a:t>t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14-07-24_17.05.12.jpg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000" y="900000"/>
            <a:ext cx="3926081" cy="26010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 Nov. 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7" name="Picture 6" descr="Screen_Shot_2014-07-24_at_17.08.36_.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08719"/>
            <a:ext cx="3888432" cy="3503503"/>
          </a:xfrm>
          <a:prstGeom prst="rect">
            <a:avLst/>
          </a:prstGeom>
        </p:spPr>
      </p:pic>
      <p:pic>
        <p:nvPicPr>
          <p:cNvPr id="8" name="Picture 7" descr="Screen Shot 2014-10-23 at 16.41.01 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73016"/>
            <a:ext cx="3707904" cy="3035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5976" y="472514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Speed: 266 mm/ns (7.5 ps/mm)</a:t>
            </a:r>
          </a:p>
          <a:p>
            <a:r>
              <a:rPr lang="en-US" sz="2000" dirty="0" smtClean="0"/>
              <a:t>Accuracy: 4.2 ps or 0.5 mm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3597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MAGIC Telescope</a:t>
            </a:r>
          </a:p>
        </p:txBody>
      </p:sp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512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39354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300" y="765175"/>
            <a:ext cx="50577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6445250" y="5373688"/>
            <a:ext cx="2519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http://ihp-lx.ethz.ch/Stamet/magic/magicIntro.html</a:t>
            </a:r>
          </a:p>
        </p:txBody>
      </p:sp>
      <p:pic>
        <p:nvPicPr>
          <p:cNvPr id="51207" name="Picture 9" descr="event_sequenc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28067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10"/>
          <p:cNvSpPr txBox="1">
            <a:spLocks noChangeArrowheads="1"/>
          </p:cNvSpPr>
          <p:nvPr/>
        </p:nvSpPr>
        <p:spPr bwMode="auto">
          <a:xfrm>
            <a:off x="3492500" y="6310313"/>
            <a:ext cx="1663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https://wwwmagic.mpp.mpg.de/</a:t>
            </a:r>
          </a:p>
        </p:txBody>
      </p:sp>
      <p:sp>
        <p:nvSpPr>
          <p:cNvPr id="51209" name="TextBox 11"/>
          <p:cNvSpPr txBox="1">
            <a:spLocks noChangeArrowheads="1"/>
          </p:cNvSpPr>
          <p:nvPr/>
        </p:nvSpPr>
        <p:spPr bwMode="auto">
          <a:xfrm>
            <a:off x="4260850" y="5876925"/>
            <a:ext cx="4056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La Palma, Canary Islands, Spain, 2200 m above sea level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Content Placeholder 5" descr="IMG_248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0" r="-439"/>
          <a:stretch>
            <a:fillRect/>
          </a:stretch>
        </p:blipFill>
        <p:spPr>
          <a:xfrm>
            <a:off x="593725" y="2205038"/>
            <a:ext cx="2898775" cy="4284662"/>
          </a:xfrm>
        </p:spPr>
      </p:pic>
      <p:sp>
        <p:nvSpPr>
          <p:cNvPr id="52226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MAGIC Readout Electronics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611188" y="839788"/>
            <a:ext cx="2808287" cy="12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/>
              <a:t>Old system:</a:t>
            </a:r>
            <a:br>
              <a:rPr lang="en-US" sz="1800" dirty="0"/>
            </a:br>
            <a:endParaRPr lang="en-US" sz="1800" dirty="0"/>
          </a:p>
          <a:p>
            <a:pPr marL="171450" indent="-171450">
              <a:buFont typeface="Arial"/>
              <a:buChar char="•"/>
              <a:defRPr/>
            </a:pPr>
            <a:r>
              <a:rPr lang="en-US" sz="1400" dirty="0"/>
              <a:t>2 GHz flash (multiplexed)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dirty="0"/>
              <a:t>512 channels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dirty="0"/>
              <a:t>Total of five racks, ~20 kW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063" y="836613"/>
            <a:ext cx="2808287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/>
              <a:t>New system:</a:t>
            </a:r>
            <a:br>
              <a:rPr lang="en-US" sz="1800" dirty="0"/>
            </a:br>
            <a:endParaRPr lang="en-US" sz="1800" dirty="0"/>
          </a:p>
          <a:p>
            <a:pPr marL="171450" indent="-171450">
              <a:buFont typeface="Arial"/>
              <a:buChar char="•"/>
              <a:defRPr/>
            </a:pPr>
            <a:r>
              <a:rPr lang="en-US" sz="1400" dirty="0"/>
              <a:t>2 GHz SCA (DRS4 based)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dirty="0"/>
              <a:t>2000 channels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dirty="0"/>
              <a:t>4 VME crates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dirty="0"/>
              <a:t>Channel density 10x higher</a:t>
            </a:r>
          </a:p>
        </p:txBody>
      </p:sp>
      <p:pic>
        <p:nvPicPr>
          <p:cNvPr id="52231" name="Picture 8" descr="20121126_1723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636838"/>
            <a:ext cx="46958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5325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Digital Pulse Processing (DPP)</a:t>
            </a:r>
          </a:p>
        </p:txBody>
      </p:sp>
      <p:pic>
        <p:nvPicPr>
          <p:cNvPr id="53252" name="Picture 3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7137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5473700" y="5864225"/>
            <a:ext cx="3490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1400"/>
              <a:t>C. Tintori (CAEN)</a:t>
            </a:r>
          </a:p>
          <a:p>
            <a:pPr algn="r"/>
            <a:r>
              <a:rPr lang="en-US" sz="1400"/>
              <a:t>V. Jordanov </a:t>
            </a:r>
            <a:r>
              <a:rPr lang="en-US" sz="1400" i="1"/>
              <a:t>et al.</a:t>
            </a:r>
            <a:r>
              <a:rPr lang="en-US" sz="1400"/>
              <a:t>, NIM </a:t>
            </a:r>
            <a:r>
              <a:rPr lang="en-US" sz="1400" b="1"/>
              <a:t>A353</a:t>
            </a:r>
            <a:r>
              <a:rPr lang="en-US" sz="1400"/>
              <a:t>, 261 (1994)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55298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>
                <a:latin typeface="Tahoma" charset="0"/>
                <a:ea typeface="ヒラギノ角ゴ Pro W3" charset="0"/>
                <a:cs typeface="ヒラギノ角ゴ Pro W3" charset="0"/>
              </a:rPr>
              <a:t>Template Fit</a:t>
            </a:r>
            <a:endParaRPr lang="en-US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5113" indent="-265113">
              <a:buFontTx/>
              <a:buChar char="•"/>
            </a:pPr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</a:rPr>
              <a:t>Determine “standard” PMT pulse by </a:t>
            </a:r>
            <a:br>
              <a:rPr lang="en-US" sz="200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</a:rPr>
              <a:t>averaging over many events </a:t>
            </a:r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 “Template”</a:t>
            </a:r>
          </a:p>
          <a:p>
            <a:pPr marL="635000" lvl="1" indent="-190500"/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Find hit in waveform</a:t>
            </a:r>
          </a:p>
          <a:p>
            <a:pPr marL="635000" lvl="1" indent="-190500"/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Shift (“TDC”) and scale (“ADC”)</a:t>
            </a:r>
            <a:b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</a:br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template to hit</a:t>
            </a:r>
          </a:p>
          <a:p>
            <a:pPr marL="635000" lvl="1" indent="-190500"/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Minimize </a:t>
            </a:r>
            <a:r>
              <a:rPr lang="en-US" sz="2000">
                <a:latin typeface="Symbol" charset="0"/>
                <a:ea typeface="ヒラギノ角ゴ Pro W3" charset="0"/>
                <a:cs typeface="ヒラギノ角ゴ Pro W3" charset="0"/>
                <a:sym typeface="Symbol" charset="0"/>
              </a:rPr>
              <a:t>c</a:t>
            </a:r>
            <a:r>
              <a:rPr lang="en-US" sz="2000" baseline="30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2</a:t>
            </a:r>
          </a:p>
          <a:p>
            <a:pPr marL="635000" lvl="1" indent="-190500"/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Compare fit with waveform</a:t>
            </a:r>
          </a:p>
          <a:p>
            <a:pPr marL="635000" lvl="1" indent="-190500"/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Repeat if above threshold</a:t>
            </a:r>
          </a:p>
          <a:p>
            <a:pPr marL="265113" indent="-265113">
              <a:buFontTx/>
              <a:buChar char="•"/>
            </a:pPr>
            <a:r>
              <a:rPr lang="en-US" sz="2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Store ADC &amp; TDC values</a:t>
            </a:r>
          </a:p>
          <a:p>
            <a:pPr marL="265113" indent="-265113"/>
            <a:endParaRPr lang="en-US" sz="2000">
              <a:latin typeface="Tahoma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 marL="635000" lvl="1" indent="-190500"/>
            <a:endParaRPr lang="en-US" sz="2000">
              <a:latin typeface="Tahoma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 marL="265113" indent="-265113">
              <a:buFontTx/>
              <a:buChar char="•"/>
            </a:pPr>
            <a:endParaRPr lang="en-US" sz="2000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8797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40488" y="836613"/>
            <a:ext cx="1498600" cy="461962"/>
          </a:xfrm>
          <a:prstGeom prst="rect">
            <a:avLst/>
          </a:prstGeom>
          <a:solidFill>
            <a:srgbClr val="FFCC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200">
                <a:latin typeface="Symbol" charset="0"/>
              </a:rPr>
              <a:t>pb</a:t>
            </a:r>
            <a:r>
              <a:rPr lang="en-US" sz="1200">
                <a:latin typeface="Comic Sans MS" charset="0"/>
              </a:rPr>
              <a:t> Experiment</a:t>
            </a:r>
          </a:p>
          <a:p>
            <a:pPr algn="ctr"/>
            <a:r>
              <a:rPr lang="en-US" sz="1200">
                <a:latin typeface="Comic Sans MS" charset="0"/>
              </a:rPr>
              <a:t>500 MHz sampling</a:t>
            </a:r>
            <a:endParaRPr lang="de-CH" sz="1200">
              <a:latin typeface="Comic Sans MS" charset="0"/>
            </a:endParaRPr>
          </a:p>
        </p:txBody>
      </p:sp>
      <p:sp>
        <p:nvSpPr>
          <p:cNvPr id="55303" name="Freeform 6"/>
          <p:cNvSpPr>
            <a:spLocks/>
          </p:cNvSpPr>
          <p:nvPr/>
        </p:nvSpPr>
        <p:spPr bwMode="auto">
          <a:xfrm>
            <a:off x="250825" y="1773238"/>
            <a:ext cx="360363" cy="1655762"/>
          </a:xfrm>
          <a:custGeom>
            <a:avLst/>
            <a:gdLst>
              <a:gd name="T0" fmla="*/ 2147483647 w 227"/>
              <a:gd name="T1" fmla="*/ 2147483647 h 1460"/>
              <a:gd name="T2" fmla="*/ 2147483647 w 227"/>
              <a:gd name="T3" fmla="*/ 2147483647 h 1460"/>
              <a:gd name="T4" fmla="*/ 2147483647 w 227"/>
              <a:gd name="T5" fmla="*/ 2147483647 h 1460"/>
              <a:gd name="T6" fmla="*/ 2147483647 w 227"/>
              <a:gd name="T7" fmla="*/ 2147483647 h 1460"/>
              <a:gd name="T8" fmla="*/ 2147483647 w 227"/>
              <a:gd name="T9" fmla="*/ 2147483647 h 1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1460"/>
              <a:gd name="T17" fmla="*/ 227 w 227"/>
              <a:gd name="T18" fmla="*/ 1460 h 1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1460">
                <a:moveTo>
                  <a:pt x="227" y="1460"/>
                </a:moveTo>
                <a:cubicBezTo>
                  <a:pt x="199" y="1434"/>
                  <a:pt x="98" y="1442"/>
                  <a:pt x="60" y="1306"/>
                </a:cubicBezTo>
                <a:cubicBezTo>
                  <a:pt x="22" y="1170"/>
                  <a:pt x="0" y="843"/>
                  <a:pt x="1" y="643"/>
                </a:cubicBezTo>
                <a:cubicBezTo>
                  <a:pt x="2" y="443"/>
                  <a:pt x="29" y="212"/>
                  <a:pt x="67" y="106"/>
                </a:cubicBezTo>
                <a:cubicBezTo>
                  <a:pt x="105" y="0"/>
                  <a:pt x="194" y="29"/>
                  <a:pt x="227" y="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365625"/>
            <a:ext cx="3241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53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41036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6040438" y="6261100"/>
            <a:ext cx="2867025" cy="338138"/>
          </a:xfrm>
          <a:prstGeom prst="rect">
            <a:avLst/>
          </a:prstGeom>
          <a:solidFill>
            <a:srgbClr val="DFE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accent2"/>
                </a:solidFill>
                <a:ea typeface="ヒラギノ角ゴ Pro W3" charset="-128"/>
                <a:cs typeface="ヒラギノ角ゴ Pro W3" charset="-128"/>
              </a:rPr>
              <a:t>www.southerninnovation.com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4700588" y="4930775"/>
            <a:ext cx="1028700" cy="708025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ea typeface="ヒラギノ角ゴ Pro W3" charset="-128"/>
                <a:cs typeface="ヒラギノ角ゴ Pro W3" charset="-128"/>
              </a:rPr>
              <a:t>14 bit</a:t>
            </a:r>
          </a:p>
          <a:p>
            <a:pPr algn="ctr">
              <a:defRPr/>
            </a:pPr>
            <a:r>
              <a:rPr lang="en-US" sz="2000">
                <a:ea typeface="ヒラギノ角ゴ Pro W3" charset="-128"/>
                <a:cs typeface="ヒラギノ角ゴ Pro W3" charset="-128"/>
              </a:rPr>
              <a:t>60 MHz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5632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56323" name="Picture 24" descr="ArrayNoIceJa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16398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>
                <a:latin typeface="Tahoma" charset="0"/>
                <a:ea typeface="ヒラギノ角ゴ Pro W3" charset="0"/>
                <a:cs typeface="ヒラギノ角ゴ Pro W3" charset="0"/>
              </a:rPr>
              <a:t>Other Applications</a:t>
            </a:r>
            <a:endParaRPr lang="en-US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908050"/>
            <a:ext cx="28844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051050" y="836613"/>
            <a:ext cx="2262188" cy="33813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Gamma-ray astronomy 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539750" y="2420938"/>
            <a:ext cx="704850" cy="33813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Magic</a:t>
            </a:r>
          </a:p>
        </p:txBody>
      </p:sp>
      <p:pic>
        <p:nvPicPr>
          <p:cNvPr id="563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27368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4443413" y="1339850"/>
            <a:ext cx="569912" cy="338138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CTA</a:t>
            </a:r>
          </a:p>
        </p:txBody>
      </p:sp>
      <p:pic>
        <p:nvPicPr>
          <p:cNvPr id="56330" name="Picture 15" descr="hangtes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765175"/>
            <a:ext cx="21161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6" descr="hornpuls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13922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002463" y="3644900"/>
            <a:ext cx="1922462" cy="830263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Antarctic Impulsive </a:t>
            </a:r>
            <a:br>
              <a:rPr lang="en-US" sz="1600">
                <a:ea typeface="ヒラギノ角ゴ Pro W3" charset="-128"/>
                <a:cs typeface="ヒラギノ角ゴ Pro W3" charset="-128"/>
              </a:rPr>
            </a:br>
            <a:r>
              <a:rPr lang="en-US" sz="1600">
                <a:ea typeface="ヒラギノ角ゴ Pro W3" charset="-128"/>
                <a:cs typeface="ヒラギノ角ゴ Pro W3" charset="-128"/>
              </a:rPr>
              <a:t>Transient Antenna</a:t>
            </a:r>
          </a:p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(ANITA)</a:t>
            </a:r>
          </a:p>
        </p:txBody>
      </p:sp>
      <p:sp>
        <p:nvSpPr>
          <p:cNvPr id="56333" name="Line 18"/>
          <p:cNvSpPr>
            <a:spLocks noChangeShapeType="1"/>
          </p:cNvSpPr>
          <p:nvPr/>
        </p:nvSpPr>
        <p:spPr bwMode="auto">
          <a:xfrm>
            <a:off x="6372225" y="19891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9"/>
          <p:cNvSpPr>
            <a:spLocks noChangeShapeType="1"/>
          </p:cNvSpPr>
          <p:nvPr/>
        </p:nvSpPr>
        <p:spPr bwMode="auto">
          <a:xfrm flipH="1">
            <a:off x="6659563" y="198913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Text Box 20"/>
          <p:cNvSpPr txBox="1">
            <a:spLocks noChangeArrowheads="1"/>
          </p:cNvSpPr>
          <p:nvPr/>
        </p:nvSpPr>
        <p:spPr bwMode="auto">
          <a:xfrm>
            <a:off x="6588125" y="2001838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320 ps</a:t>
            </a:r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7442200" y="5149850"/>
            <a:ext cx="1241425" cy="5842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IceCube</a:t>
            </a:r>
          </a:p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(Antarctica)</a:t>
            </a:r>
          </a:p>
        </p:txBody>
      </p:sp>
      <p:pic>
        <p:nvPicPr>
          <p:cNvPr id="56337" name="Picture 27" descr="antares_pub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23780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1763713" y="3500438"/>
            <a:ext cx="1593850" cy="5842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Antares</a:t>
            </a:r>
          </a:p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(Mediterranian)</a:t>
            </a:r>
          </a:p>
        </p:txBody>
      </p:sp>
      <p:pic>
        <p:nvPicPr>
          <p:cNvPr id="56339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319588"/>
            <a:ext cx="2952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2987675" y="6021388"/>
            <a:ext cx="1890713" cy="33813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ea typeface="ヒラギノ角ゴ Pro W3" charset="-128"/>
                <a:cs typeface="ヒラギノ角ゴ Pro W3" charset="-128"/>
              </a:rPr>
              <a:t>ToF PET (Siemens)</a:t>
            </a:r>
          </a:p>
        </p:txBody>
      </p:sp>
      <p:pic>
        <p:nvPicPr>
          <p:cNvPr id="133151" name="Picture 3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213100"/>
            <a:ext cx="703263" cy="6683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6342" name="Line 32"/>
          <p:cNvSpPr>
            <a:spLocks noChangeShapeType="1"/>
          </p:cNvSpPr>
          <p:nvPr/>
        </p:nvSpPr>
        <p:spPr bwMode="auto">
          <a:xfrm flipV="1">
            <a:off x="5364163" y="299720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Line 33"/>
          <p:cNvSpPr>
            <a:spLocks noChangeShapeType="1"/>
          </p:cNvSpPr>
          <p:nvPr/>
        </p:nvSpPr>
        <p:spPr bwMode="auto">
          <a:xfrm>
            <a:off x="5364163" y="3716338"/>
            <a:ext cx="6477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Line 34"/>
          <p:cNvSpPr>
            <a:spLocks noChangeShapeType="1"/>
          </p:cNvSpPr>
          <p:nvPr/>
        </p:nvSpPr>
        <p:spPr bwMode="auto">
          <a:xfrm flipH="1">
            <a:off x="4427538" y="4076700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Line 35"/>
          <p:cNvSpPr>
            <a:spLocks noChangeShapeType="1"/>
          </p:cNvSpPr>
          <p:nvPr/>
        </p:nvSpPr>
        <p:spPr bwMode="auto">
          <a:xfrm flipH="1">
            <a:off x="3563938" y="3644900"/>
            <a:ext cx="5762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6" name="Line 36"/>
          <p:cNvSpPr>
            <a:spLocks noChangeShapeType="1"/>
          </p:cNvSpPr>
          <p:nvPr/>
        </p:nvSpPr>
        <p:spPr bwMode="auto">
          <a:xfrm flipH="1" flipV="1">
            <a:off x="3563938" y="29972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5837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High speed USB oscilloscope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36963"/>
            <a:ext cx="41767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368425" y="1027113"/>
            <a:ext cx="1646238" cy="193833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400" smtClean="0"/>
              <a:t>4 channels</a:t>
            </a:r>
          </a:p>
          <a:p>
            <a:pPr>
              <a:defRPr/>
            </a:pPr>
            <a:r>
              <a:rPr lang="en-US" sz="2400" smtClean="0"/>
              <a:t>5 GSPS</a:t>
            </a:r>
          </a:p>
          <a:p>
            <a:pPr>
              <a:defRPr/>
            </a:pPr>
            <a:r>
              <a:rPr lang="en-US" sz="2400" smtClean="0"/>
              <a:t>1 GHz BW</a:t>
            </a:r>
          </a:p>
          <a:p>
            <a:pPr>
              <a:defRPr/>
            </a:pPr>
            <a:r>
              <a:rPr lang="en-US" sz="2400" smtClean="0"/>
              <a:t>8 bit (6-7)</a:t>
            </a:r>
          </a:p>
          <a:p>
            <a:pPr>
              <a:defRPr/>
            </a:pPr>
            <a:r>
              <a:rPr lang="en-US" sz="2400" smtClean="0"/>
              <a:t>15k</a:t>
            </a:r>
            <a:r>
              <a:rPr lang="en-US" sz="2400" smtClean="0">
                <a:cs typeface="Tahoma" charset="0"/>
              </a:rPr>
              <a:t>€</a:t>
            </a:r>
            <a:endParaRPr lang="en-US" sz="240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35375" y="1052513"/>
            <a:ext cx="4979988" cy="5184775"/>
            <a:chOff x="3635375" y="1052513"/>
            <a:chExt cx="4979988" cy="5184775"/>
          </a:xfrm>
        </p:grpSpPr>
        <p:pic>
          <p:nvPicPr>
            <p:cNvPr id="583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3643313"/>
              <a:ext cx="3683000" cy="259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6113463" y="1052513"/>
              <a:ext cx="1671637" cy="2308225"/>
            </a:xfrm>
            <a:prstGeom prst="rect">
              <a:avLst/>
            </a:prstGeom>
            <a:solidFill>
              <a:srgbClr val="66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a typeface="ヒラギノ角ゴ Pro W3" charset="-128"/>
                  <a:cs typeface="ヒラギノ角ゴ Pro W3" charset="-128"/>
                </a:rPr>
                <a:t>4 channels</a:t>
              </a:r>
            </a:p>
            <a:p>
              <a:pPr>
                <a:defRPr/>
              </a:pPr>
              <a:r>
                <a:rPr lang="en-US" sz="2400">
                  <a:ea typeface="ヒラギノ角ゴ Pro W3" charset="-128"/>
                  <a:cs typeface="ヒラギノ角ゴ Pro W3" charset="-128"/>
                </a:rPr>
                <a:t>5 GSPS</a:t>
              </a:r>
            </a:p>
            <a:p>
              <a:pPr>
                <a:defRPr/>
              </a:pPr>
              <a:r>
                <a:rPr lang="en-US" sz="2400">
                  <a:ea typeface="ヒラギノ角ゴ Pro W3" charset="-128"/>
                  <a:cs typeface="ヒラギノ角ゴ Pro W3" charset="-128"/>
                </a:rPr>
                <a:t>1 GHz BW</a:t>
              </a:r>
            </a:p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ea typeface="ヒラギノ角ゴ Pro W3" charset="-128"/>
                  <a:cs typeface="ヒラギノ角ゴ Pro W3" charset="-128"/>
                </a:rPr>
                <a:t>11.5 bits</a:t>
              </a:r>
            </a:p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ea typeface="ヒラギノ角ゴ Pro W3" charset="-128"/>
                  <a:cs typeface="ヒラギノ角ゴ Pro W3" charset="-128"/>
                </a:rPr>
                <a:t>900</a:t>
              </a:r>
              <a:r>
                <a:rPr lang="en-US" sz="2400">
                  <a:solidFill>
                    <a:srgbClr val="FF0000"/>
                  </a:solidFill>
                  <a:ea typeface="Tahoma" charset="0"/>
                  <a:cs typeface="Tahoma" charset="0"/>
                </a:rPr>
                <a:t>€</a:t>
              </a:r>
              <a:endParaRPr lang="en-US" sz="2400">
                <a:solidFill>
                  <a:srgbClr val="FF0000"/>
                </a:solidFill>
                <a:ea typeface="ヒラギノ角ゴ Pro W3" charset="-128"/>
                <a:cs typeface="ヒラギノ角ゴ Pro W3" charset="-128"/>
              </a:endParaRPr>
            </a:p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ea typeface="ヒラギノ角ゴ Pro W3" charset="-128"/>
                  <a:cs typeface="ヒラギノ角ゴ Pro W3" charset="-128"/>
                </a:rPr>
                <a:t>USB Power</a:t>
              </a:r>
            </a:p>
          </p:txBody>
        </p:sp>
        <p:sp>
          <p:nvSpPr>
            <p:cNvPr id="58381" name="AutoShape 8"/>
            <p:cNvSpPr>
              <a:spLocks noChangeArrowheads="1"/>
            </p:cNvSpPr>
            <p:nvPr/>
          </p:nvSpPr>
          <p:spPr bwMode="auto">
            <a:xfrm>
              <a:off x="3635375" y="1628775"/>
              <a:ext cx="2089150" cy="792163"/>
            </a:xfrm>
            <a:prstGeom prst="notchedRightArrow">
              <a:avLst>
                <a:gd name="adj1" fmla="val 50000"/>
                <a:gd name="adj2" fmla="val 65932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91909" y="4221088"/>
            <a:ext cx="197643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/>
              <a:t>Demo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SCA Usage</a:t>
            </a:r>
          </a:p>
        </p:txBody>
      </p:sp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59396" name="Picture 5" descr="Captur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4" r="2077"/>
          <a:stretch>
            <a:fillRect/>
          </a:stretch>
        </p:blipFill>
        <p:spPr bwMode="auto">
          <a:xfrm>
            <a:off x="0" y="944563"/>
            <a:ext cx="914400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60418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Things you can buy</a:t>
            </a:r>
          </a:p>
        </p:txBody>
      </p:sp>
      <p:pic>
        <p:nvPicPr>
          <p:cNvPr id="604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10826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5" y="908050"/>
            <a:ext cx="102552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84213" y="836613"/>
            <a:ext cx="2287587" cy="1416050"/>
          </a:xfrm>
          <a:prstGeom prst="rect">
            <a:avLst/>
          </a:prstGeom>
          <a:solidFill>
            <a:srgbClr val="DFE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DRS4 chip (PSI)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32+2 channels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12 bit 5 GSPS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&gt; 500 MHz analog BW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1024 sample points/</a:t>
            </a:r>
            <a:r>
              <a:rPr lang="en-US" sz="1400" dirty="0" err="1">
                <a:ea typeface="ヒラギノ角ゴ Pro W3" charset="-128"/>
                <a:cs typeface="ヒラギノ角ゴ Pro W3" charset="-128"/>
              </a:rPr>
              <a:t>chn</a:t>
            </a:r>
            <a:r>
              <a:rPr lang="en-US" sz="1400" dirty="0">
                <a:ea typeface="ヒラギノ角ゴ Pro W3" charset="-128"/>
                <a:cs typeface="ヒラギノ角ゴ Pro W3" charset="-128"/>
              </a:rPr>
              <a:t>.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110 </a:t>
            </a:r>
            <a:r>
              <a:rPr lang="en-US" sz="1600" dirty="0">
                <a:latin typeface="Symbol" charset="2"/>
                <a:ea typeface="ヒラギノ角ゴ Pro W3" charset="-128"/>
                <a:cs typeface="ヒラギノ角ゴ Pro W3" charset="-128"/>
              </a:rPr>
              <a:t>m</a:t>
            </a:r>
            <a:r>
              <a:rPr lang="en-US" sz="1400" dirty="0">
                <a:ea typeface="ヒラギノ角ゴ Pro W3" charset="-128"/>
                <a:cs typeface="ヒラギノ角ゴ Pro W3" charset="-128"/>
              </a:rPr>
              <a:t>s dead time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867400" y="836613"/>
            <a:ext cx="2454275" cy="1384300"/>
          </a:xfrm>
          <a:prstGeom prst="rect">
            <a:avLst/>
          </a:prstGeom>
          <a:solidFill>
            <a:srgbClr val="DFE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MATACQ chip (CEA/IN2P3)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4 channels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14 bit 2 GSPS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300 MHz analog BW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2520 sample points/</a:t>
            </a:r>
            <a:r>
              <a:rPr lang="en-US" sz="1400" dirty="0" err="1">
                <a:ea typeface="ヒラギノ角ゴ Pro W3" charset="-128"/>
                <a:cs typeface="ヒラギノ角ゴ Pro W3" charset="-128"/>
              </a:rPr>
              <a:t>chn</a:t>
            </a:r>
            <a:r>
              <a:rPr lang="en-US" sz="1400" dirty="0">
                <a:ea typeface="ヒラギノ角ゴ Pro W3" charset="-128"/>
                <a:cs typeface="ヒラギノ角ゴ Pro W3" charset="-128"/>
              </a:rPr>
              <a:t>.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 dirty="0">
                <a:ea typeface="ヒラギノ角ゴ Pro W3" charset="-128"/>
                <a:cs typeface="ヒラギノ角ゴ Pro W3" charset="-128"/>
              </a:rPr>
              <a:t>650 </a:t>
            </a:r>
            <a:r>
              <a:rPr lang="en-US" sz="1400" dirty="0">
                <a:latin typeface="Symbol" charset="2"/>
                <a:ea typeface="ヒラギノ角ゴ Pro W3" charset="-128"/>
                <a:cs typeface="ヒラギノ角ゴ Pro W3" charset="-128"/>
              </a:rPr>
              <a:t>m</a:t>
            </a:r>
            <a:r>
              <a:rPr lang="en-US" sz="1400" dirty="0">
                <a:ea typeface="ヒラギノ角ゴ Pro W3" charset="-128"/>
                <a:cs typeface="ヒラギノ角ゴ Pro W3" charset="-128"/>
              </a:rPr>
              <a:t>s dead time</a:t>
            </a:r>
          </a:p>
        </p:txBody>
      </p:sp>
      <p:pic>
        <p:nvPicPr>
          <p:cNvPr id="60424" name="Picture 13" descr="front_v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830888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5" descr="drs4_eval_v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5922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941513" y="5157788"/>
            <a:ext cx="2633662" cy="1384300"/>
          </a:xfrm>
          <a:prstGeom prst="rect">
            <a:avLst/>
          </a:prstGeom>
          <a:solidFill>
            <a:srgbClr val="DFE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DRS4 Evaluation Board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4 channels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12 bit 5 GSPS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750 MHz analog BW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1024 sample points/chn.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500 events/sec over USB 2.0</a:t>
            </a:r>
          </a:p>
        </p:txBody>
      </p:sp>
      <p:pic>
        <p:nvPicPr>
          <p:cNvPr id="6042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5054600"/>
            <a:ext cx="26908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732588" y="3500438"/>
            <a:ext cx="2211387" cy="1384300"/>
          </a:xfrm>
          <a:prstGeom prst="rect">
            <a:avLst/>
          </a:prstGeom>
          <a:solidFill>
            <a:srgbClr val="DFEF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SAM Chip (CEA/IN2PD)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2 channels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12 bit 3.2 GSPS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300 MHz analog BW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256 sample points/chn.</a:t>
            </a:r>
          </a:p>
          <a:p>
            <a:pPr marL="177800" indent="-177800">
              <a:buFontTx/>
              <a:buChar char="•"/>
              <a:defRPr/>
            </a:pPr>
            <a:r>
              <a:rPr lang="en-US" sz="1400">
                <a:ea typeface="ヒラギノ角ゴ Pro W3" charset="-128"/>
                <a:cs typeface="ヒラギノ角ゴ Pro W3" charset="-128"/>
              </a:rPr>
              <a:t>On-board spectroscopy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6349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Next Generation SCA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911475"/>
            <a:ext cx="3959225" cy="3470275"/>
          </a:xfrm>
        </p:spPr>
        <p:txBody>
          <a:bodyPr/>
          <a:lstStyle/>
          <a:p>
            <a:pPr marL="265113" indent="-265113">
              <a:buFontTx/>
              <a:buChar char="•"/>
            </a:pPr>
            <a: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Low parasitic input capacitance</a:t>
            </a:r>
          </a:p>
          <a:p>
            <a:pPr marL="265113" indent="-265113">
              <a:buFontTx/>
              <a:buChar char="•"/>
            </a:pPr>
            <a:endParaRPr lang="en-US" sz="2400">
              <a:latin typeface="Tahoma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 marL="265113" indent="-265113">
              <a:buFontTx/>
              <a:buChar char="•"/>
            </a:pPr>
            <a: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Wide input bus</a:t>
            </a:r>
          </a:p>
          <a:p>
            <a:pPr marL="265113" indent="-265113">
              <a:buFontTx/>
              <a:buChar char="•"/>
            </a:pPr>
            <a:endParaRPr lang="en-US" sz="2400">
              <a:latin typeface="Tahoma" charset="0"/>
              <a:ea typeface="ヒラギノ角ゴ Pro W3" charset="0"/>
              <a:cs typeface="ヒラギノ角ゴ Pro W3" charset="0"/>
              <a:sym typeface="Symbol" charset="0"/>
            </a:endParaRPr>
          </a:p>
          <a:p>
            <a:pPr marL="265113" indent="-265113">
              <a:buFontTx/>
              <a:buChar char="•"/>
            </a:pPr>
            <a: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Low R</a:t>
            </a:r>
            <a:r>
              <a:rPr lang="en-US" sz="2400" baseline="-250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on</a:t>
            </a:r>
            <a: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 write switches</a:t>
            </a:r>
            <a:b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</a:br>
            <a: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/>
            </a:r>
            <a:b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</a:br>
            <a:r>
              <a:rPr lang="en-US" sz="2400">
                <a:latin typeface="Tahoma" charset="0"/>
                <a:ea typeface="ヒラギノ角ゴ Pro W3" charset="0"/>
                <a:cs typeface="ヒラギノ角ゴ Pro W3" charset="0"/>
                <a:sym typeface="Symbol" charset="0"/>
              </a:rPr>
              <a:t> High bandwidth</a:t>
            </a:r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3851275" y="1700213"/>
            <a:ext cx="1441450" cy="576262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468313" y="1747838"/>
            <a:ext cx="3087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/>
              <a:t>Short sampling depth</a:t>
            </a: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8270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14"/>
          <p:cNvSpPr>
            <a:spLocks noChangeShapeType="1"/>
          </p:cNvSpPr>
          <p:nvPr/>
        </p:nvSpPr>
        <p:spPr bwMode="auto">
          <a:xfrm>
            <a:off x="468313" y="1052513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5"/>
          <p:cNvSpPr>
            <a:spLocks noChangeShapeType="1"/>
          </p:cNvSpPr>
          <p:nvPr/>
        </p:nvSpPr>
        <p:spPr bwMode="auto">
          <a:xfrm>
            <a:off x="9715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Rectangle 16"/>
          <p:cNvSpPr>
            <a:spLocks noChangeArrowheads="1"/>
          </p:cNvSpPr>
          <p:nvPr/>
        </p:nvSpPr>
        <p:spPr bwMode="auto">
          <a:xfrm>
            <a:off x="12588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7"/>
          <p:cNvSpPr>
            <a:spLocks noChangeShapeType="1"/>
          </p:cNvSpPr>
          <p:nvPr/>
        </p:nvSpPr>
        <p:spPr bwMode="auto">
          <a:xfrm>
            <a:off x="14033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Rectangle 18"/>
          <p:cNvSpPr>
            <a:spLocks noChangeArrowheads="1"/>
          </p:cNvSpPr>
          <p:nvPr/>
        </p:nvSpPr>
        <p:spPr bwMode="auto">
          <a:xfrm>
            <a:off x="16906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Line 19"/>
          <p:cNvSpPr>
            <a:spLocks noChangeShapeType="1"/>
          </p:cNvSpPr>
          <p:nvPr/>
        </p:nvSpPr>
        <p:spPr bwMode="auto">
          <a:xfrm>
            <a:off x="18351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Rectangle 20"/>
          <p:cNvSpPr>
            <a:spLocks noChangeArrowheads="1"/>
          </p:cNvSpPr>
          <p:nvPr/>
        </p:nvSpPr>
        <p:spPr bwMode="auto">
          <a:xfrm>
            <a:off x="21224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21"/>
          <p:cNvSpPr>
            <a:spLocks noChangeShapeType="1"/>
          </p:cNvSpPr>
          <p:nvPr/>
        </p:nvSpPr>
        <p:spPr bwMode="auto">
          <a:xfrm>
            <a:off x="22669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Rectangle 22"/>
          <p:cNvSpPr>
            <a:spLocks noChangeArrowheads="1"/>
          </p:cNvSpPr>
          <p:nvPr/>
        </p:nvSpPr>
        <p:spPr bwMode="auto">
          <a:xfrm>
            <a:off x="55800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24"/>
          <p:cNvSpPr>
            <a:spLocks noChangeShapeType="1"/>
          </p:cNvSpPr>
          <p:nvPr/>
        </p:nvSpPr>
        <p:spPr bwMode="auto">
          <a:xfrm>
            <a:off x="56515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Rectangle 25"/>
          <p:cNvSpPr>
            <a:spLocks noChangeArrowheads="1"/>
          </p:cNvSpPr>
          <p:nvPr/>
        </p:nvSpPr>
        <p:spPr bwMode="auto">
          <a:xfrm>
            <a:off x="57959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26"/>
          <p:cNvSpPr>
            <a:spLocks noChangeShapeType="1"/>
          </p:cNvSpPr>
          <p:nvPr/>
        </p:nvSpPr>
        <p:spPr bwMode="auto">
          <a:xfrm>
            <a:off x="58674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Rectangle 27"/>
          <p:cNvSpPr>
            <a:spLocks noChangeArrowheads="1"/>
          </p:cNvSpPr>
          <p:nvPr/>
        </p:nvSpPr>
        <p:spPr bwMode="auto">
          <a:xfrm>
            <a:off x="60118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8"/>
          <p:cNvSpPr>
            <a:spLocks noChangeShapeType="1"/>
          </p:cNvSpPr>
          <p:nvPr/>
        </p:nvSpPr>
        <p:spPr bwMode="auto">
          <a:xfrm>
            <a:off x="60833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Rectangle 29"/>
          <p:cNvSpPr>
            <a:spLocks noChangeArrowheads="1"/>
          </p:cNvSpPr>
          <p:nvPr/>
        </p:nvSpPr>
        <p:spPr bwMode="auto">
          <a:xfrm>
            <a:off x="62277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30"/>
          <p:cNvSpPr>
            <a:spLocks noChangeShapeType="1"/>
          </p:cNvSpPr>
          <p:nvPr/>
        </p:nvSpPr>
        <p:spPr bwMode="auto">
          <a:xfrm>
            <a:off x="62992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Rectangle 31"/>
          <p:cNvSpPr>
            <a:spLocks noChangeArrowheads="1"/>
          </p:cNvSpPr>
          <p:nvPr/>
        </p:nvSpPr>
        <p:spPr bwMode="auto">
          <a:xfrm>
            <a:off x="64436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Line 32"/>
          <p:cNvSpPr>
            <a:spLocks noChangeShapeType="1"/>
          </p:cNvSpPr>
          <p:nvPr/>
        </p:nvSpPr>
        <p:spPr bwMode="auto">
          <a:xfrm>
            <a:off x="65151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Rectangle 33"/>
          <p:cNvSpPr>
            <a:spLocks noChangeArrowheads="1"/>
          </p:cNvSpPr>
          <p:nvPr/>
        </p:nvSpPr>
        <p:spPr bwMode="auto">
          <a:xfrm>
            <a:off x="66595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34"/>
          <p:cNvSpPr>
            <a:spLocks noChangeShapeType="1"/>
          </p:cNvSpPr>
          <p:nvPr/>
        </p:nvSpPr>
        <p:spPr bwMode="auto">
          <a:xfrm>
            <a:off x="67310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Rectangle 35"/>
          <p:cNvSpPr>
            <a:spLocks noChangeArrowheads="1"/>
          </p:cNvSpPr>
          <p:nvPr/>
        </p:nvSpPr>
        <p:spPr bwMode="auto">
          <a:xfrm>
            <a:off x="68754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36"/>
          <p:cNvSpPr>
            <a:spLocks noChangeShapeType="1"/>
          </p:cNvSpPr>
          <p:nvPr/>
        </p:nvSpPr>
        <p:spPr bwMode="auto">
          <a:xfrm>
            <a:off x="69469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Rectangle 37"/>
          <p:cNvSpPr>
            <a:spLocks noChangeArrowheads="1"/>
          </p:cNvSpPr>
          <p:nvPr/>
        </p:nvSpPr>
        <p:spPr bwMode="auto">
          <a:xfrm>
            <a:off x="70913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Line 38"/>
          <p:cNvSpPr>
            <a:spLocks noChangeShapeType="1"/>
          </p:cNvSpPr>
          <p:nvPr/>
        </p:nvSpPr>
        <p:spPr bwMode="auto">
          <a:xfrm>
            <a:off x="71628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Rectangle 39"/>
          <p:cNvSpPr>
            <a:spLocks noChangeArrowheads="1"/>
          </p:cNvSpPr>
          <p:nvPr/>
        </p:nvSpPr>
        <p:spPr bwMode="auto">
          <a:xfrm>
            <a:off x="73072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Line 40"/>
          <p:cNvSpPr>
            <a:spLocks noChangeShapeType="1"/>
          </p:cNvSpPr>
          <p:nvPr/>
        </p:nvSpPr>
        <p:spPr bwMode="auto">
          <a:xfrm>
            <a:off x="73787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Rectangle 41"/>
          <p:cNvSpPr>
            <a:spLocks noChangeArrowheads="1"/>
          </p:cNvSpPr>
          <p:nvPr/>
        </p:nvSpPr>
        <p:spPr bwMode="auto">
          <a:xfrm>
            <a:off x="75231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Line 42"/>
          <p:cNvSpPr>
            <a:spLocks noChangeShapeType="1"/>
          </p:cNvSpPr>
          <p:nvPr/>
        </p:nvSpPr>
        <p:spPr bwMode="auto">
          <a:xfrm>
            <a:off x="75946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Rectangle 43"/>
          <p:cNvSpPr>
            <a:spLocks noChangeArrowheads="1"/>
          </p:cNvSpPr>
          <p:nvPr/>
        </p:nvSpPr>
        <p:spPr bwMode="auto">
          <a:xfrm>
            <a:off x="77390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Line 44"/>
          <p:cNvSpPr>
            <a:spLocks noChangeShapeType="1"/>
          </p:cNvSpPr>
          <p:nvPr/>
        </p:nvSpPr>
        <p:spPr bwMode="auto">
          <a:xfrm>
            <a:off x="78105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Rectangle 45"/>
          <p:cNvSpPr>
            <a:spLocks noChangeArrowheads="1"/>
          </p:cNvSpPr>
          <p:nvPr/>
        </p:nvSpPr>
        <p:spPr bwMode="auto">
          <a:xfrm>
            <a:off x="79549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Line 46"/>
          <p:cNvSpPr>
            <a:spLocks noChangeShapeType="1"/>
          </p:cNvSpPr>
          <p:nvPr/>
        </p:nvSpPr>
        <p:spPr bwMode="auto">
          <a:xfrm>
            <a:off x="80264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8" name="Rectangle 47"/>
          <p:cNvSpPr>
            <a:spLocks noChangeArrowheads="1"/>
          </p:cNvSpPr>
          <p:nvPr/>
        </p:nvSpPr>
        <p:spPr bwMode="auto">
          <a:xfrm>
            <a:off x="81708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Line 48"/>
          <p:cNvSpPr>
            <a:spLocks noChangeShapeType="1"/>
          </p:cNvSpPr>
          <p:nvPr/>
        </p:nvSpPr>
        <p:spPr bwMode="auto">
          <a:xfrm>
            <a:off x="82423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Rectangle 49"/>
          <p:cNvSpPr>
            <a:spLocks noChangeArrowheads="1"/>
          </p:cNvSpPr>
          <p:nvPr/>
        </p:nvSpPr>
        <p:spPr bwMode="auto">
          <a:xfrm>
            <a:off x="83867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Line 50"/>
          <p:cNvSpPr>
            <a:spLocks noChangeShapeType="1"/>
          </p:cNvSpPr>
          <p:nvPr/>
        </p:nvSpPr>
        <p:spPr bwMode="auto">
          <a:xfrm>
            <a:off x="84582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Rectangle 51"/>
          <p:cNvSpPr>
            <a:spLocks noChangeArrowheads="1"/>
          </p:cNvSpPr>
          <p:nvPr/>
        </p:nvSpPr>
        <p:spPr bwMode="auto">
          <a:xfrm>
            <a:off x="86026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86741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 flipH="1">
            <a:off x="5364163" y="1052513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Rectangle 54"/>
          <p:cNvSpPr>
            <a:spLocks noChangeArrowheads="1"/>
          </p:cNvSpPr>
          <p:nvPr/>
        </p:nvSpPr>
        <p:spPr bwMode="auto">
          <a:xfrm>
            <a:off x="5292725" y="2924175"/>
            <a:ext cx="35258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5113" indent="-265113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sz="2400">
                <a:sym typeface="Symbol" charset="0"/>
              </a:rPr>
              <a:t>Digitize long waveforms</a:t>
            </a:r>
          </a:p>
          <a:p>
            <a:pPr marL="265113" indent="-265113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endParaRPr lang="en-US" sz="2400">
              <a:sym typeface="Symbol" charset="0"/>
            </a:endParaRPr>
          </a:p>
          <a:p>
            <a:pPr marL="265113" indent="-265113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sz="2400">
                <a:sym typeface="Symbol" charset="0"/>
              </a:rPr>
              <a:t>Accommodate long trigger delay</a:t>
            </a:r>
          </a:p>
          <a:p>
            <a:pPr marL="265113" indent="-265113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endParaRPr lang="en-US" sz="2400">
              <a:sym typeface="Symbol" charset="0"/>
            </a:endParaRPr>
          </a:p>
          <a:p>
            <a:pPr marL="265113" indent="-265113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sz="2400">
                <a:sym typeface="Symbol" charset="0"/>
              </a:rPr>
              <a:t>Faster sampling speed for a given trigger latency </a:t>
            </a:r>
          </a:p>
        </p:txBody>
      </p:sp>
      <p:sp>
        <p:nvSpPr>
          <p:cNvPr id="63536" name="Text Box 55"/>
          <p:cNvSpPr txBox="1">
            <a:spLocks noChangeArrowheads="1"/>
          </p:cNvSpPr>
          <p:nvPr/>
        </p:nvSpPr>
        <p:spPr bwMode="auto">
          <a:xfrm>
            <a:off x="5618163" y="1773238"/>
            <a:ext cx="306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/>
              <a:t>Deep sampling depth</a:t>
            </a:r>
          </a:p>
        </p:txBody>
      </p: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2682875" y="3068638"/>
            <a:ext cx="3878263" cy="107791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ea typeface="ヒラギノ角ゴ Pro W3" charset="-128"/>
                <a:cs typeface="ヒラギノ角ゴ Pro W3" charset="-128"/>
              </a:rPr>
              <a:t>How to combine</a:t>
            </a:r>
          </a:p>
          <a:p>
            <a:pPr algn="ctr">
              <a:defRPr/>
            </a:pPr>
            <a:r>
              <a:rPr lang="en-US" sz="3200">
                <a:ea typeface="ヒラギノ角ゴ Pro W3" charset="-128"/>
                <a:cs typeface="ヒラギノ角ゴ Pro W3" charset="-128"/>
              </a:rPr>
              <a:t>best of both worlds?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65538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Cascaded Switched Capacitor Arrays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3455988" y="16129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240088" y="1323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240088" y="17557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240088" y="21875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240088" y="26193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240088" y="30511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240088" y="3482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240088" y="39147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240088" y="43465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3455988" y="521335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455988" y="6148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3887788" y="11080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>
            <a:off x="3455988" y="1108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3455988" y="1108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3240088" y="52101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240088" y="5641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 flipH="1">
            <a:off x="2951163" y="1468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 flipH="1">
            <a:off x="2951163" y="19002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H="1">
            <a:off x="2951163" y="2332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H="1">
            <a:off x="2951163" y="2763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H="1">
            <a:off x="2951163" y="31972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 flipH="1">
            <a:off x="2951163" y="362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H="1">
            <a:off x="2951163" y="40608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H="1">
            <a:off x="2951163" y="44926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flipH="1">
            <a:off x="2951163" y="53562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H="1">
            <a:off x="2951163" y="57896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 flipV="1">
            <a:off x="2951163" y="1181100"/>
            <a:ext cx="0" cy="460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2879725" y="10366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>
            <a:off x="3671888" y="1468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4248150" y="1323975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467995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Rectangle 35"/>
          <p:cNvSpPr>
            <a:spLocks noChangeArrowheads="1"/>
          </p:cNvSpPr>
          <p:nvPr/>
        </p:nvSpPr>
        <p:spPr bwMode="auto">
          <a:xfrm>
            <a:off x="504031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540067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Rectangle 37"/>
          <p:cNvSpPr>
            <a:spLocks noChangeArrowheads="1"/>
          </p:cNvSpPr>
          <p:nvPr/>
        </p:nvSpPr>
        <p:spPr bwMode="auto">
          <a:xfrm>
            <a:off x="576103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612140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Rectangle 39"/>
          <p:cNvSpPr>
            <a:spLocks noChangeArrowheads="1"/>
          </p:cNvSpPr>
          <p:nvPr/>
        </p:nvSpPr>
        <p:spPr bwMode="auto">
          <a:xfrm>
            <a:off x="648176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684212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Rectangle 41"/>
          <p:cNvSpPr>
            <a:spLocks noChangeArrowheads="1"/>
          </p:cNvSpPr>
          <p:nvPr/>
        </p:nvSpPr>
        <p:spPr bwMode="auto">
          <a:xfrm>
            <a:off x="720248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Rectangle 42"/>
          <p:cNvSpPr>
            <a:spLocks noChangeArrowheads="1"/>
          </p:cNvSpPr>
          <p:nvPr/>
        </p:nvSpPr>
        <p:spPr bwMode="auto">
          <a:xfrm>
            <a:off x="756285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Rectangle 43"/>
          <p:cNvSpPr>
            <a:spLocks noChangeArrowheads="1"/>
          </p:cNvSpPr>
          <p:nvPr/>
        </p:nvSpPr>
        <p:spPr bwMode="auto">
          <a:xfrm>
            <a:off x="792321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Rectangle 44"/>
          <p:cNvSpPr>
            <a:spLocks noChangeArrowheads="1"/>
          </p:cNvSpPr>
          <p:nvPr/>
        </p:nvSpPr>
        <p:spPr bwMode="auto">
          <a:xfrm>
            <a:off x="828357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Rectangle 45"/>
          <p:cNvSpPr>
            <a:spLocks noChangeArrowheads="1"/>
          </p:cNvSpPr>
          <p:nvPr/>
        </p:nvSpPr>
        <p:spPr bwMode="auto">
          <a:xfrm>
            <a:off x="864393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Line 46"/>
          <p:cNvSpPr>
            <a:spLocks noChangeShapeType="1"/>
          </p:cNvSpPr>
          <p:nvPr/>
        </p:nvSpPr>
        <p:spPr bwMode="auto">
          <a:xfrm>
            <a:off x="4464050" y="14684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3" name="Line 47"/>
          <p:cNvSpPr>
            <a:spLocks noChangeShapeType="1"/>
          </p:cNvSpPr>
          <p:nvPr/>
        </p:nvSpPr>
        <p:spPr bwMode="auto">
          <a:xfrm flipV="1">
            <a:off x="475138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Line 48"/>
          <p:cNvSpPr>
            <a:spLocks noChangeShapeType="1"/>
          </p:cNvSpPr>
          <p:nvPr/>
        </p:nvSpPr>
        <p:spPr bwMode="auto">
          <a:xfrm flipV="1">
            <a:off x="511175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5" name="Line 49"/>
          <p:cNvSpPr>
            <a:spLocks noChangeShapeType="1"/>
          </p:cNvSpPr>
          <p:nvPr/>
        </p:nvSpPr>
        <p:spPr bwMode="auto">
          <a:xfrm flipV="1">
            <a:off x="547211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6" name="Line 50"/>
          <p:cNvSpPr>
            <a:spLocks noChangeShapeType="1"/>
          </p:cNvSpPr>
          <p:nvPr/>
        </p:nvSpPr>
        <p:spPr bwMode="auto">
          <a:xfrm flipV="1">
            <a:off x="583247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7" name="Line 51"/>
          <p:cNvSpPr>
            <a:spLocks noChangeShapeType="1"/>
          </p:cNvSpPr>
          <p:nvPr/>
        </p:nvSpPr>
        <p:spPr bwMode="auto">
          <a:xfrm flipV="1">
            <a:off x="619283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8" name="Line 52"/>
          <p:cNvSpPr>
            <a:spLocks noChangeShapeType="1"/>
          </p:cNvSpPr>
          <p:nvPr/>
        </p:nvSpPr>
        <p:spPr bwMode="auto">
          <a:xfrm flipV="1">
            <a:off x="655320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9" name="Line 53"/>
          <p:cNvSpPr>
            <a:spLocks noChangeShapeType="1"/>
          </p:cNvSpPr>
          <p:nvPr/>
        </p:nvSpPr>
        <p:spPr bwMode="auto">
          <a:xfrm flipV="1">
            <a:off x="691356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Line 54"/>
          <p:cNvSpPr>
            <a:spLocks noChangeShapeType="1"/>
          </p:cNvSpPr>
          <p:nvPr/>
        </p:nvSpPr>
        <p:spPr bwMode="auto">
          <a:xfrm flipV="1">
            <a:off x="727392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1" name="Line 55"/>
          <p:cNvSpPr>
            <a:spLocks noChangeShapeType="1"/>
          </p:cNvSpPr>
          <p:nvPr/>
        </p:nvSpPr>
        <p:spPr bwMode="auto">
          <a:xfrm flipV="1">
            <a:off x="763428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2" name="Line 56"/>
          <p:cNvSpPr>
            <a:spLocks noChangeShapeType="1"/>
          </p:cNvSpPr>
          <p:nvPr/>
        </p:nvSpPr>
        <p:spPr bwMode="auto">
          <a:xfrm flipV="1">
            <a:off x="799465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3" name="Line 57"/>
          <p:cNvSpPr>
            <a:spLocks noChangeShapeType="1"/>
          </p:cNvSpPr>
          <p:nvPr/>
        </p:nvSpPr>
        <p:spPr bwMode="auto">
          <a:xfrm flipV="1">
            <a:off x="835501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4" name="Line 58"/>
          <p:cNvSpPr>
            <a:spLocks noChangeShapeType="1"/>
          </p:cNvSpPr>
          <p:nvPr/>
        </p:nvSpPr>
        <p:spPr bwMode="auto">
          <a:xfrm flipV="1">
            <a:off x="871537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5" name="Rectangle 59"/>
          <p:cNvSpPr>
            <a:spLocks noChangeArrowheads="1"/>
          </p:cNvSpPr>
          <p:nvPr/>
        </p:nvSpPr>
        <p:spPr bwMode="auto">
          <a:xfrm>
            <a:off x="4464050" y="747713"/>
            <a:ext cx="42481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1400">
                <a:latin typeface="Arial" charset="0"/>
              </a:rPr>
              <a:t>shift register</a:t>
            </a:r>
            <a:endParaRPr lang="en-US" sz="1400">
              <a:latin typeface="Arial" charset="0"/>
            </a:endParaRPr>
          </a:p>
        </p:txBody>
      </p:sp>
      <p:sp>
        <p:nvSpPr>
          <p:cNvPr id="65596" name="Line 60"/>
          <p:cNvSpPr>
            <a:spLocks noChangeShapeType="1"/>
          </p:cNvSpPr>
          <p:nvPr/>
        </p:nvSpPr>
        <p:spPr bwMode="auto">
          <a:xfrm>
            <a:off x="4606925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7" name="Line 61"/>
          <p:cNvSpPr>
            <a:spLocks noChangeShapeType="1"/>
          </p:cNvSpPr>
          <p:nvPr/>
        </p:nvSpPr>
        <p:spPr bwMode="auto">
          <a:xfrm>
            <a:off x="460692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8" name="Line 62"/>
          <p:cNvSpPr>
            <a:spLocks noChangeShapeType="1"/>
          </p:cNvSpPr>
          <p:nvPr/>
        </p:nvSpPr>
        <p:spPr bwMode="auto">
          <a:xfrm>
            <a:off x="4967288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9" name="Line 63"/>
          <p:cNvSpPr>
            <a:spLocks noChangeShapeType="1"/>
          </p:cNvSpPr>
          <p:nvPr/>
        </p:nvSpPr>
        <p:spPr bwMode="auto">
          <a:xfrm>
            <a:off x="5327650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0" name="Line 64"/>
          <p:cNvSpPr>
            <a:spLocks noChangeShapeType="1"/>
          </p:cNvSpPr>
          <p:nvPr/>
        </p:nvSpPr>
        <p:spPr bwMode="auto">
          <a:xfrm>
            <a:off x="5688013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1" name="Line 65"/>
          <p:cNvSpPr>
            <a:spLocks noChangeShapeType="1"/>
          </p:cNvSpPr>
          <p:nvPr/>
        </p:nvSpPr>
        <p:spPr bwMode="auto">
          <a:xfrm>
            <a:off x="6048375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2" name="Line 66"/>
          <p:cNvSpPr>
            <a:spLocks noChangeShapeType="1"/>
          </p:cNvSpPr>
          <p:nvPr/>
        </p:nvSpPr>
        <p:spPr bwMode="auto">
          <a:xfrm flipH="1">
            <a:off x="6407150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3" name="Line 67"/>
          <p:cNvSpPr>
            <a:spLocks noChangeShapeType="1"/>
          </p:cNvSpPr>
          <p:nvPr/>
        </p:nvSpPr>
        <p:spPr bwMode="auto">
          <a:xfrm flipH="1">
            <a:off x="6767513" y="1036638"/>
            <a:ext cx="1587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4" name="Line 68"/>
          <p:cNvSpPr>
            <a:spLocks noChangeShapeType="1"/>
          </p:cNvSpPr>
          <p:nvPr/>
        </p:nvSpPr>
        <p:spPr bwMode="auto">
          <a:xfrm flipH="1">
            <a:off x="7127875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5" name="Line 69"/>
          <p:cNvSpPr>
            <a:spLocks noChangeShapeType="1"/>
          </p:cNvSpPr>
          <p:nvPr/>
        </p:nvSpPr>
        <p:spPr bwMode="auto">
          <a:xfrm flipH="1">
            <a:off x="7488238" y="1036638"/>
            <a:ext cx="1587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6" name="Line 70"/>
          <p:cNvSpPr>
            <a:spLocks noChangeShapeType="1"/>
          </p:cNvSpPr>
          <p:nvPr/>
        </p:nvSpPr>
        <p:spPr bwMode="auto">
          <a:xfrm flipH="1">
            <a:off x="7848600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7" name="Line 71"/>
          <p:cNvSpPr>
            <a:spLocks noChangeShapeType="1"/>
          </p:cNvSpPr>
          <p:nvPr/>
        </p:nvSpPr>
        <p:spPr bwMode="auto">
          <a:xfrm flipH="1">
            <a:off x="8207375" y="1036638"/>
            <a:ext cx="317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 flipH="1">
            <a:off x="8567738" y="1036638"/>
            <a:ext cx="317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9" name="Line 73"/>
          <p:cNvSpPr>
            <a:spLocks noChangeShapeType="1"/>
          </p:cNvSpPr>
          <p:nvPr/>
        </p:nvSpPr>
        <p:spPr bwMode="auto">
          <a:xfrm>
            <a:off x="496728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0" name="Line 74"/>
          <p:cNvSpPr>
            <a:spLocks noChangeShapeType="1"/>
          </p:cNvSpPr>
          <p:nvPr/>
        </p:nvSpPr>
        <p:spPr bwMode="auto">
          <a:xfrm>
            <a:off x="532765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1" name="Line 75"/>
          <p:cNvSpPr>
            <a:spLocks noChangeShapeType="1"/>
          </p:cNvSpPr>
          <p:nvPr/>
        </p:nvSpPr>
        <p:spPr bwMode="auto">
          <a:xfrm>
            <a:off x="568801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2" name="Line 76"/>
          <p:cNvSpPr>
            <a:spLocks noChangeShapeType="1"/>
          </p:cNvSpPr>
          <p:nvPr/>
        </p:nvSpPr>
        <p:spPr bwMode="auto">
          <a:xfrm>
            <a:off x="604837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3" name="Line 77"/>
          <p:cNvSpPr>
            <a:spLocks noChangeShapeType="1"/>
          </p:cNvSpPr>
          <p:nvPr/>
        </p:nvSpPr>
        <p:spPr bwMode="auto">
          <a:xfrm>
            <a:off x="640873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4" name="Line 78"/>
          <p:cNvSpPr>
            <a:spLocks noChangeShapeType="1"/>
          </p:cNvSpPr>
          <p:nvPr/>
        </p:nvSpPr>
        <p:spPr bwMode="auto">
          <a:xfrm>
            <a:off x="676910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Line 79"/>
          <p:cNvSpPr>
            <a:spLocks noChangeShapeType="1"/>
          </p:cNvSpPr>
          <p:nvPr/>
        </p:nvSpPr>
        <p:spPr bwMode="auto">
          <a:xfrm>
            <a:off x="712946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6" name="Line 80"/>
          <p:cNvSpPr>
            <a:spLocks noChangeShapeType="1"/>
          </p:cNvSpPr>
          <p:nvPr/>
        </p:nvSpPr>
        <p:spPr bwMode="auto">
          <a:xfrm>
            <a:off x="748982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>
            <a:off x="785018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>
            <a:off x="821055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>
            <a:off x="857091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 flipV="1">
            <a:off x="4464050" y="892175"/>
            <a:ext cx="142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1" name="Line 85"/>
          <p:cNvSpPr>
            <a:spLocks noChangeShapeType="1"/>
          </p:cNvSpPr>
          <p:nvPr/>
        </p:nvSpPr>
        <p:spPr bwMode="auto">
          <a:xfrm>
            <a:off x="4464050" y="820738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2" name="Freeform 86"/>
          <p:cNvSpPr>
            <a:spLocks/>
          </p:cNvSpPr>
          <p:nvPr/>
        </p:nvSpPr>
        <p:spPr bwMode="auto">
          <a:xfrm>
            <a:off x="3887788" y="892175"/>
            <a:ext cx="576262" cy="215900"/>
          </a:xfrm>
          <a:custGeom>
            <a:avLst/>
            <a:gdLst>
              <a:gd name="T0" fmla="*/ 0 w 363"/>
              <a:gd name="T1" fmla="*/ 2147483647 h 136"/>
              <a:gd name="T2" fmla="*/ 0 w 363"/>
              <a:gd name="T3" fmla="*/ 0 h 136"/>
              <a:gd name="T4" fmla="*/ 2147483647 w 363"/>
              <a:gd name="T5" fmla="*/ 0 h 136"/>
              <a:gd name="T6" fmla="*/ 0 60000 65536"/>
              <a:gd name="T7" fmla="*/ 0 60000 65536"/>
              <a:gd name="T8" fmla="*/ 0 60000 65536"/>
              <a:gd name="T9" fmla="*/ 0 w 363"/>
              <a:gd name="T10" fmla="*/ 0 h 136"/>
              <a:gd name="T11" fmla="*/ 363 w 363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6">
                <a:moveTo>
                  <a:pt x="0" y="136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2917825" y="14255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2917825" y="18573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2917825" y="22891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291782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2917825" y="3152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2917825" y="35845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2917825" y="40163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2917825" y="44481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1" name="Oval 95"/>
          <p:cNvSpPr>
            <a:spLocks noChangeArrowheads="1"/>
          </p:cNvSpPr>
          <p:nvPr/>
        </p:nvSpPr>
        <p:spPr bwMode="auto">
          <a:xfrm>
            <a:off x="2917825" y="5311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2" name="Oval 96"/>
          <p:cNvSpPr>
            <a:spLocks noChangeArrowheads="1"/>
          </p:cNvSpPr>
          <p:nvPr/>
        </p:nvSpPr>
        <p:spPr bwMode="auto">
          <a:xfrm>
            <a:off x="3848100" y="1069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3" name="Oval 97"/>
          <p:cNvSpPr>
            <a:spLocks noChangeArrowheads="1"/>
          </p:cNvSpPr>
          <p:nvPr/>
        </p:nvSpPr>
        <p:spPr bwMode="auto">
          <a:xfrm>
            <a:off x="471805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4" name="Oval 98"/>
          <p:cNvSpPr>
            <a:spLocks noChangeArrowheads="1"/>
          </p:cNvSpPr>
          <p:nvPr/>
        </p:nvSpPr>
        <p:spPr bwMode="auto">
          <a:xfrm>
            <a:off x="507841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5" name="Oval 99"/>
          <p:cNvSpPr>
            <a:spLocks noChangeArrowheads="1"/>
          </p:cNvSpPr>
          <p:nvPr/>
        </p:nvSpPr>
        <p:spPr bwMode="auto">
          <a:xfrm>
            <a:off x="543877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6" name="Oval 100"/>
          <p:cNvSpPr>
            <a:spLocks noChangeArrowheads="1"/>
          </p:cNvSpPr>
          <p:nvPr/>
        </p:nvSpPr>
        <p:spPr bwMode="auto">
          <a:xfrm>
            <a:off x="5799138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7" name="Oval 101"/>
          <p:cNvSpPr>
            <a:spLocks noChangeArrowheads="1"/>
          </p:cNvSpPr>
          <p:nvPr/>
        </p:nvSpPr>
        <p:spPr bwMode="auto">
          <a:xfrm>
            <a:off x="615950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8" name="Oval 102"/>
          <p:cNvSpPr>
            <a:spLocks noChangeArrowheads="1"/>
          </p:cNvSpPr>
          <p:nvPr/>
        </p:nvSpPr>
        <p:spPr bwMode="auto">
          <a:xfrm>
            <a:off x="651986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9" name="Oval 103"/>
          <p:cNvSpPr>
            <a:spLocks noChangeArrowheads="1"/>
          </p:cNvSpPr>
          <p:nvPr/>
        </p:nvSpPr>
        <p:spPr bwMode="auto">
          <a:xfrm>
            <a:off x="688022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0" name="Oval 104"/>
          <p:cNvSpPr>
            <a:spLocks noChangeArrowheads="1"/>
          </p:cNvSpPr>
          <p:nvPr/>
        </p:nvSpPr>
        <p:spPr bwMode="auto">
          <a:xfrm>
            <a:off x="7240588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1" name="Oval 105"/>
          <p:cNvSpPr>
            <a:spLocks noChangeArrowheads="1"/>
          </p:cNvSpPr>
          <p:nvPr/>
        </p:nvSpPr>
        <p:spPr bwMode="auto">
          <a:xfrm>
            <a:off x="760095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2" name="Oval 106"/>
          <p:cNvSpPr>
            <a:spLocks noChangeArrowheads="1"/>
          </p:cNvSpPr>
          <p:nvPr/>
        </p:nvSpPr>
        <p:spPr bwMode="auto">
          <a:xfrm>
            <a:off x="796131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3" name="Oval 107"/>
          <p:cNvSpPr>
            <a:spLocks noChangeArrowheads="1"/>
          </p:cNvSpPr>
          <p:nvPr/>
        </p:nvSpPr>
        <p:spPr bwMode="auto">
          <a:xfrm>
            <a:off x="832167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4" name="Oval 108"/>
          <p:cNvSpPr>
            <a:spLocks noChangeArrowheads="1"/>
          </p:cNvSpPr>
          <p:nvPr/>
        </p:nvSpPr>
        <p:spPr bwMode="auto">
          <a:xfrm>
            <a:off x="456723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5" name="Oval 109"/>
          <p:cNvSpPr>
            <a:spLocks noChangeArrowheads="1"/>
          </p:cNvSpPr>
          <p:nvPr/>
        </p:nvSpPr>
        <p:spPr bwMode="auto">
          <a:xfrm>
            <a:off x="492760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6" name="Oval 110"/>
          <p:cNvSpPr>
            <a:spLocks noChangeArrowheads="1"/>
          </p:cNvSpPr>
          <p:nvPr/>
        </p:nvSpPr>
        <p:spPr bwMode="auto">
          <a:xfrm>
            <a:off x="528796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7" name="Oval 111"/>
          <p:cNvSpPr>
            <a:spLocks noChangeArrowheads="1"/>
          </p:cNvSpPr>
          <p:nvPr/>
        </p:nvSpPr>
        <p:spPr bwMode="auto">
          <a:xfrm>
            <a:off x="564832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8" name="Oval 112"/>
          <p:cNvSpPr>
            <a:spLocks noChangeArrowheads="1"/>
          </p:cNvSpPr>
          <p:nvPr/>
        </p:nvSpPr>
        <p:spPr bwMode="auto">
          <a:xfrm>
            <a:off x="600868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49" name="Oval 113"/>
          <p:cNvSpPr>
            <a:spLocks noChangeArrowheads="1"/>
          </p:cNvSpPr>
          <p:nvPr/>
        </p:nvSpPr>
        <p:spPr bwMode="auto">
          <a:xfrm>
            <a:off x="636905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0" name="Oval 114"/>
          <p:cNvSpPr>
            <a:spLocks noChangeArrowheads="1"/>
          </p:cNvSpPr>
          <p:nvPr/>
        </p:nvSpPr>
        <p:spPr bwMode="auto">
          <a:xfrm>
            <a:off x="672941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1" name="Oval 115"/>
          <p:cNvSpPr>
            <a:spLocks noChangeArrowheads="1"/>
          </p:cNvSpPr>
          <p:nvPr/>
        </p:nvSpPr>
        <p:spPr bwMode="auto">
          <a:xfrm>
            <a:off x="708977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2" name="Oval 116"/>
          <p:cNvSpPr>
            <a:spLocks noChangeArrowheads="1"/>
          </p:cNvSpPr>
          <p:nvPr/>
        </p:nvSpPr>
        <p:spPr bwMode="auto">
          <a:xfrm>
            <a:off x="745013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3" name="Oval 117"/>
          <p:cNvSpPr>
            <a:spLocks noChangeArrowheads="1"/>
          </p:cNvSpPr>
          <p:nvPr/>
        </p:nvSpPr>
        <p:spPr bwMode="auto">
          <a:xfrm>
            <a:off x="781050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4" name="Oval 118"/>
          <p:cNvSpPr>
            <a:spLocks noChangeArrowheads="1"/>
          </p:cNvSpPr>
          <p:nvPr/>
        </p:nvSpPr>
        <p:spPr bwMode="auto">
          <a:xfrm>
            <a:off x="817086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5" name="Oval 119"/>
          <p:cNvSpPr>
            <a:spLocks noChangeArrowheads="1"/>
          </p:cNvSpPr>
          <p:nvPr/>
        </p:nvSpPr>
        <p:spPr bwMode="auto">
          <a:xfrm>
            <a:off x="853122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6" name="Line 120"/>
          <p:cNvSpPr>
            <a:spLocks noChangeShapeType="1"/>
          </p:cNvSpPr>
          <p:nvPr/>
        </p:nvSpPr>
        <p:spPr bwMode="auto">
          <a:xfrm>
            <a:off x="3671888" y="19018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57" name="Freeform 121"/>
          <p:cNvSpPr>
            <a:spLocks/>
          </p:cNvSpPr>
          <p:nvPr/>
        </p:nvSpPr>
        <p:spPr bwMode="auto">
          <a:xfrm>
            <a:off x="4248150" y="175736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8" name="Rectangle 122"/>
          <p:cNvSpPr>
            <a:spLocks noChangeArrowheads="1"/>
          </p:cNvSpPr>
          <p:nvPr/>
        </p:nvSpPr>
        <p:spPr bwMode="auto">
          <a:xfrm>
            <a:off x="467995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59" name="Rectangle 123"/>
          <p:cNvSpPr>
            <a:spLocks noChangeArrowheads="1"/>
          </p:cNvSpPr>
          <p:nvPr/>
        </p:nvSpPr>
        <p:spPr bwMode="auto">
          <a:xfrm>
            <a:off x="504031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0" name="Rectangle 124"/>
          <p:cNvSpPr>
            <a:spLocks noChangeArrowheads="1"/>
          </p:cNvSpPr>
          <p:nvPr/>
        </p:nvSpPr>
        <p:spPr bwMode="auto">
          <a:xfrm>
            <a:off x="540067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1" name="Rectangle 125"/>
          <p:cNvSpPr>
            <a:spLocks noChangeArrowheads="1"/>
          </p:cNvSpPr>
          <p:nvPr/>
        </p:nvSpPr>
        <p:spPr bwMode="auto">
          <a:xfrm>
            <a:off x="576103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2" name="Rectangle 126"/>
          <p:cNvSpPr>
            <a:spLocks noChangeArrowheads="1"/>
          </p:cNvSpPr>
          <p:nvPr/>
        </p:nvSpPr>
        <p:spPr bwMode="auto">
          <a:xfrm>
            <a:off x="612140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3" name="Rectangle 127"/>
          <p:cNvSpPr>
            <a:spLocks noChangeArrowheads="1"/>
          </p:cNvSpPr>
          <p:nvPr/>
        </p:nvSpPr>
        <p:spPr bwMode="auto">
          <a:xfrm>
            <a:off x="648176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4" name="Rectangle 128"/>
          <p:cNvSpPr>
            <a:spLocks noChangeArrowheads="1"/>
          </p:cNvSpPr>
          <p:nvPr/>
        </p:nvSpPr>
        <p:spPr bwMode="auto">
          <a:xfrm>
            <a:off x="684212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5" name="Rectangle 129"/>
          <p:cNvSpPr>
            <a:spLocks noChangeArrowheads="1"/>
          </p:cNvSpPr>
          <p:nvPr/>
        </p:nvSpPr>
        <p:spPr bwMode="auto">
          <a:xfrm>
            <a:off x="720248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6" name="Rectangle 130"/>
          <p:cNvSpPr>
            <a:spLocks noChangeArrowheads="1"/>
          </p:cNvSpPr>
          <p:nvPr/>
        </p:nvSpPr>
        <p:spPr bwMode="auto">
          <a:xfrm>
            <a:off x="756285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7" name="Rectangle 131"/>
          <p:cNvSpPr>
            <a:spLocks noChangeArrowheads="1"/>
          </p:cNvSpPr>
          <p:nvPr/>
        </p:nvSpPr>
        <p:spPr bwMode="auto">
          <a:xfrm>
            <a:off x="792321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8" name="Rectangle 132"/>
          <p:cNvSpPr>
            <a:spLocks noChangeArrowheads="1"/>
          </p:cNvSpPr>
          <p:nvPr/>
        </p:nvSpPr>
        <p:spPr bwMode="auto">
          <a:xfrm>
            <a:off x="828357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69" name="Rectangle 133"/>
          <p:cNvSpPr>
            <a:spLocks noChangeArrowheads="1"/>
          </p:cNvSpPr>
          <p:nvPr/>
        </p:nvSpPr>
        <p:spPr bwMode="auto">
          <a:xfrm>
            <a:off x="864393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70" name="Line 134"/>
          <p:cNvSpPr>
            <a:spLocks noChangeShapeType="1"/>
          </p:cNvSpPr>
          <p:nvPr/>
        </p:nvSpPr>
        <p:spPr bwMode="auto">
          <a:xfrm>
            <a:off x="4464050" y="19018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1" name="Line 135"/>
          <p:cNvSpPr>
            <a:spLocks noChangeShapeType="1"/>
          </p:cNvSpPr>
          <p:nvPr/>
        </p:nvSpPr>
        <p:spPr bwMode="auto">
          <a:xfrm flipV="1">
            <a:off x="475138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2" name="Line 136"/>
          <p:cNvSpPr>
            <a:spLocks noChangeShapeType="1"/>
          </p:cNvSpPr>
          <p:nvPr/>
        </p:nvSpPr>
        <p:spPr bwMode="auto">
          <a:xfrm flipV="1">
            <a:off x="511175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3" name="Line 137"/>
          <p:cNvSpPr>
            <a:spLocks noChangeShapeType="1"/>
          </p:cNvSpPr>
          <p:nvPr/>
        </p:nvSpPr>
        <p:spPr bwMode="auto">
          <a:xfrm flipV="1">
            <a:off x="547211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4" name="Line 138"/>
          <p:cNvSpPr>
            <a:spLocks noChangeShapeType="1"/>
          </p:cNvSpPr>
          <p:nvPr/>
        </p:nvSpPr>
        <p:spPr bwMode="auto">
          <a:xfrm flipV="1">
            <a:off x="583247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5" name="Line 139"/>
          <p:cNvSpPr>
            <a:spLocks noChangeShapeType="1"/>
          </p:cNvSpPr>
          <p:nvPr/>
        </p:nvSpPr>
        <p:spPr bwMode="auto">
          <a:xfrm flipV="1">
            <a:off x="619283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6" name="Line 140"/>
          <p:cNvSpPr>
            <a:spLocks noChangeShapeType="1"/>
          </p:cNvSpPr>
          <p:nvPr/>
        </p:nvSpPr>
        <p:spPr bwMode="auto">
          <a:xfrm flipV="1">
            <a:off x="655320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7" name="Line 141"/>
          <p:cNvSpPr>
            <a:spLocks noChangeShapeType="1"/>
          </p:cNvSpPr>
          <p:nvPr/>
        </p:nvSpPr>
        <p:spPr bwMode="auto">
          <a:xfrm flipV="1">
            <a:off x="691356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8" name="Line 142"/>
          <p:cNvSpPr>
            <a:spLocks noChangeShapeType="1"/>
          </p:cNvSpPr>
          <p:nvPr/>
        </p:nvSpPr>
        <p:spPr bwMode="auto">
          <a:xfrm flipV="1">
            <a:off x="727392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9" name="Line 143"/>
          <p:cNvSpPr>
            <a:spLocks noChangeShapeType="1"/>
          </p:cNvSpPr>
          <p:nvPr/>
        </p:nvSpPr>
        <p:spPr bwMode="auto">
          <a:xfrm flipV="1">
            <a:off x="763428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0" name="Line 144"/>
          <p:cNvSpPr>
            <a:spLocks noChangeShapeType="1"/>
          </p:cNvSpPr>
          <p:nvPr/>
        </p:nvSpPr>
        <p:spPr bwMode="auto">
          <a:xfrm flipV="1">
            <a:off x="799465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1" name="Line 145"/>
          <p:cNvSpPr>
            <a:spLocks noChangeShapeType="1"/>
          </p:cNvSpPr>
          <p:nvPr/>
        </p:nvSpPr>
        <p:spPr bwMode="auto">
          <a:xfrm flipV="1">
            <a:off x="835501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2" name="Line 146"/>
          <p:cNvSpPr>
            <a:spLocks noChangeShapeType="1"/>
          </p:cNvSpPr>
          <p:nvPr/>
        </p:nvSpPr>
        <p:spPr bwMode="auto">
          <a:xfrm flipV="1">
            <a:off x="871537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3" name="Line 147"/>
          <p:cNvSpPr>
            <a:spLocks noChangeShapeType="1"/>
          </p:cNvSpPr>
          <p:nvPr/>
        </p:nvSpPr>
        <p:spPr bwMode="auto">
          <a:xfrm>
            <a:off x="460692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4" name="Line 148"/>
          <p:cNvSpPr>
            <a:spLocks noChangeShapeType="1"/>
          </p:cNvSpPr>
          <p:nvPr/>
        </p:nvSpPr>
        <p:spPr bwMode="auto">
          <a:xfrm>
            <a:off x="496728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5" name="Line 149"/>
          <p:cNvSpPr>
            <a:spLocks noChangeShapeType="1"/>
          </p:cNvSpPr>
          <p:nvPr/>
        </p:nvSpPr>
        <p:spPr bwMode="auto">
          <a:xfrm>
            <a:off x="532765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6" name="Line 150"/>
          <p:cNvSpPr>
            <a:spLocks noChangeShapeType="1"/>
          </p:cNvSpPr>
          <p:nvPr/>
        </p:nvSpPr>
        <p:spPr bwMode="auto">
          <a:xfrm>
            <a:off x="568801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7" name="Line 151"/>
          <p:cNvSpPr>
            <a:spLocks noChangeShapeType="1"/>
          </p:cNvSpPr>
          <p:nvPr/>
        </p:nvSpPr>
        <p:spPr bwMode="auto">
          <a:xfrm>
            <a:off x="604837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8" name="Line 152"/>
          <p:cNvSpPr>
            <a:spLocks noChangeShapeType="1"/>
          </p:cNvSpPr>
          <p:nvPr/>
        </p:nvSpPr>
        <p:spPr bwMode="auto">
          <a:xfrm>
            <a:off x="640873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89" name="Line 153"/>
          <p:cNvSpPr>
            <a:spLocks noChangeShapeType="1"/>
          </p:cNvSpPr>
          <p:nvPr/>
        </p:nvSpPr>
        <p:spPr bwMode="auto">
          <a:xfrm>
            <a:off x="676910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90" name="Line 154"/>
          <p:cNvSpPr>
            <a:spLocks noChangeShapeType="1"/>
          </p:cNvSpPr>
          <p:nvPr/>
        </p:nvSpPr>
        <p:spPr bwMode="auto">
          <a:xfrm>
            <a:off x="712946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91" name="Line 155"/>
          <p:cNvSpPr>
            <a:spLocks noChangeShapeType="1"/>
          </p:cNvSpPr>
          <p:nvPr/>
        </p:nvSpPr>
        <p:spPr bwMode="auto">
          <a:xfrm>
            <a:off x="748982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92" name="Line 156"/>
          <p:cNvSpPr>
            <a:spLocks noChangeShapeType="1"/>
          </p:cNvSpPr>
          <p:nvPr/>
        </p:nvSpPr>
        <p:spPr bwMode="auto">
          <a:xfrm>
            <a:off x="785018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93" name="Line 157"/>
          <p:cNvSpPr>
            <a:spLocks noChangeShapeType="1"/>
          </p:cNvSpPr>
          <p:nvPr/>
        </p:nvSpPr>
        <p:spPr bwMode="auto">
          <a:xfrm>
            <a:off x="821055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94" name="Line 158"/>
          <p:cNvSpPr>
            <a:spLocks noChangeShapeType="1"/>
          </p:cNvSpPr>
          <p:nvPr/>
        </p:nvSpPr>
        <p:spPr bwMode="auto">
          <a:xfrm>
            <a:off x="857091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95" name="Oval 159"/>
          <p:cNvSpPr>
            <a:spLocks noChangeArrowheads="1"/>
          </p:cNvSpPr>
          <p:nvPr/>
        </p:nvSpPr>
        <p:spPr bwMode="auto">
          <a:xfrm>
            <a:off x="471805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6" name="Oval 160"/>
          <p:cNvSpPr>
            <a:spLocks noChangeArrowheads="1"/>
          </p:cNvSpPr>
          <p:nvPr/>
        </p:nvSpPr>
        <p:spPr bwMode="auto">
          <a:xfrm>
            <a:off x="507841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7" name="Oval 161"/>
          <p:cNvSpPr>
            <a:spLocks noChangeArrowheads="1"/>
          </p:cNvSpPr>
          <p:nvPr/>
        </p:nvSpPr>
        <p:spPr bwMode="auto">
          <a:xfrm>
            <a:off x="543877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8" name="Oval 162"/>
          <p:cNvSpPr>
            <a:spLocks noChangeArrowheads="1"/>
          </p:cNvSpPr>
          <p:nvPr/>
        </p:nvSpPr>
        <p:spPr bwMode="auto">
          <a:xfrm>
            <a:off x="5799138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99" name="Oval 163"/>
          <p:cNvSpPr>
            <a:spLocks noChangeArrowheads="1"/>
          </p:cNvSpPr>
          <p:nvPr/>
        </p:nvSpPr>
        <p:spPr bwMode="auto">
          <a:xfrm>
            <a:off x="615950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0" name="Oval 164"/>
          <p:cNvSpPr>
            <a:spLocks noChangeArrowheads="1"/>
          </p:cNvSpPr>
          <p:nvPr/>
        </p:nvSpPr>
        <p:spPr bwMode="auto">
          <a:xfrm>
            <a:off x="651986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1" name="Oval 165"/>
          <p:cNvSpPr>
            <a:spLocks noChangeArrowheads="1"/>
          </p:cNvSpPr>
          <p:nvPr/>
        </p:nvSpPr>
        <p:spPr bwMode="auto">
          <a:xfrm>
            <a:off x="688022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2" name="Oval 166"/>
          <p:cNvSpPr>
            <a:spLocks noChangeArrowheads="1"/>
          </p:cNvSpPr>
          <p:nvPr/>
        </p:nvSpPr>
        <p:spPr bwMode="auto">
          <a:xfrm>
            <a:off x="7240588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3" name="Oval 167"/>
          <p:cNvSpPr>
            <a:spLocks noChangeArrowheads="1"/>
          </p:cNvSpPr>
          <p:nvPr/>
        </p:nvSpPr>
        <p:spPr bwMode="auto">
          <a:xfrm>
            <a:off x="760095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4" name="Oval 168"/>
          <p:cNvSpPr>
            <a:spLocks noChangeArrowheads="1"/>
          </p:cNvSpPr>
          <p:nvPr/>
        </p:nvSpPr>
        <p:spPr bwMode="auto">
          <a:xfrm>
            <a:off x="796131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5" name="Oval 169"/>
          <p:cNvSpPr>
            <a:spLocks noChangeArrowheads="1"/>
          </p:cNvSpPr>
          <p:nvPr/>
        </p:nvSpPr>
        <p:spPr bwMode="auto">
          <a:xfrm>
            <a:off x="832167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6" name="Oval 170"/>
          <p:cNvSpPr>
            <a:spLocks noChangeArrowheads="1"/>
          </p:cNvSpPr>
          <p:nvPr/>
        </p:nvSpPr>
        <p:spPr bwMode="auto">
          <a:xfrm>
            <a:off x="456723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7" name="Oval 171"/>
          <p:cNvSpPr>
            <a:spLocks noChangeArrowheads="1"/>
          </p:cNvSpPr>
          <p:nvPr/>
        </p:nvSpPr>
        <p:spPr bwMode="auto">
          <a:xfrm>
            <a:off x="492760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8" name="Oval 172"/>
          <p:cNvSpPr>
            <a:spLocks noChangeArrowheads="1"/>
          </p:cNvSpPr>
          <p:nvPr/>
        </p:nvSpPr>
        <p:spPr bwMode="auto">
          <a:xfrm>
            <a:off x="528796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09" name="Oval 173"/>
          <p:cNvSpPr>
            <a:spLocks noChangeArrowheads="1"/>
          </p:cNvSpPr>
          <p:nvPr/>
        </p:nvSpPr>
        <p:spPr bwMode="auto">
          <a:xfrm>
            <a:off x="564832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0" name="Oval 174"/>
          <p:cNvSpPr>
            <a:spLocks noChangeArrowheads="1"/>
          </p:cNvSpPr>
          <p:nvPr/>
        </p:nvSpPr>
        <p:spPr bwMode="auto">
          <a:xfrm>
            <a:off x="600868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1" name="Oval 175"/>
          <p:cNvSpPr>
            <a:spLocks noChangeArrowheads="1"/>
          </p:cNvSpPr>
          <p:nvPr/>
        </p:nvSpPr>
        <p:spPr bwMode="auto">
          <a:xfrm>
            <a:off x="636905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2" name="Oval 176"/>
          <p:cNvSpPr>
            <a:spLocks noChangeArrowheads="1"/>
          </p:cNvSpPr>
          <p:nvPr/>
        </p:nvSpPr>
        <p:spPr bwMode="auto">
          <a:xfrm>
            <a:off x="672941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3" name="Oval 177"/>
          <p:cNvSpPr>
            <a:spLocks noChangeArrowheads="1"/>
          </p:cNvSpPr>
          <p:nvPr/>
        </p:nvSpPr>
        <p:spPr bwMode="auto">
          <a:xfrm>
            <a:off x="708977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4" name="Oval 178"/>
          <p:cNvSpPr>
            <a:spLocks noChangeArrowheads="1"/>
          </p:cNvSpPr>
          <p:nvPr/>
        </p:nvSpPr>
        <p:spPr bwMode="auto">
          <a:xfrm>
            <a:off x="745013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5" name="Oval 179"/>
          <p:cNvSpPr>
            <a:spLocks noChangeArrowheads="1"/>
          </p:cNvSpPr>
          <p:nvPr/>
        </p:nvSpPr>
        <p:spPr bwMode="auto">
          <a:xfrm>
            <a:off x="781050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6" name="Oval 180"/>
          <p:cNvSpPr>
            <a:spLocks noChangeArrowheads="1"/>
          </p:cNvSpPr>
          <p:nvPr/>
        </p:nvSpPr>
        <p:spPr bwMode="auto">
          <a:xfrm>
            <a:off x="817086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7" name="Oval 181"/>
          <p:cNvSpPr>
            <a:spLocks noChangeArrowheads="1"/>
          </p:cNvSpPr>
          <p:nvPr/>
        </p:nvSpPr>
        <p:spPr bwMode="auto">
          <a:xfrm>
            <a:off x="853122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18" name="Line 182"/>
          <p:cNvSpPr>
            <a:spLocks noChangeShapeType="1"/>
          </p:cNvSpPr>
          <p:nvPr/>
        </p:nvSpPr>
        <p:spPr bwMode="auto">
          <a:xfrm>
            <a:off x="3671888" y="23352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19" name="Freeform 183"/>
          <p:cNvSpPr>
            <a:spLocks/>
          </p:cNvSpPr>
          <p:nvPr/>
        </p:nvSpPr>
        <p:spPr bwMode="auto">
          <a:xfrm>
            <a:off x="4248150" y="219075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20" name="Rectangle 184"/>
          <p:cNvSpPr>
            <a:spLocks noChangeArrowheads="1"/>
          </p:cNvSpPr>
          <p:nvPr/>
        </p:nvSpPr>
        <p:spPr bwMode="auto">
          <a:xfrm>
            <a:off x="467995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1" name="Rectangle 185"/>
          <p:cNvSpPr>
            <a:spLocks noChangeArrowheads="1"/>
          </p:cNvSpPr>
          <p:nvPr/>
        </p:nvSpPr>
        <p:spPr bwMode="auto">
          <a:xfrm>
            <a:off x="504031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2" name="Rectangle 186"/>
          <p:cNvSpPr>
            <a:spLocks noChangeArrowheads="1"/>
          </p:cNvSpPr>
          <p:nvPr/>
        </p:nvSpPr>
        <p:spPr bwMode="auto">
          <a:xfrm>
            <a:off x="540067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3" name="Rectangle 187"/>
          <p:cNvSpPr>
            <a:spLocks noChangeArrowheads="1"/>
          </p:cNvSpPr>
          <p:nvPr/>
        </p:nvSpPr>
        <p:spPr bwMode="auto">
          <a:xfrm>
            <a:off x="576103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4" name="Rectangle 188"/>
          <p:cNvSpPr>
            <a:spLocks noChangeArrowheads="1"/>
          </p:cNvSpPr>
          <p:nvPr/>
        </p:nvSpPr>
        <p:spPr bwMode="auto">
          <a:xfrm>
            <a:off x="612140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5" name="Rectangle 189"/>
          <p:cNvSpPr>
            <a:spLocks noChangeArrowheads="1"/>
          </p:cNvSpPr>
          <p:nvPr/>
        </p:nvSpPr>
        <p:spPr bwMode="auto">
          <a:xfrm>
            <a:off x="648176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6" name="Rectangle 190"/>
          <p:cNvSpPr>
            <a:spLocks noChangeArrowheads="1"/>
          </p:cNvSpPr>
          <p:nvPr/>
        </p:nvSpPr>
        <p:spPr bwMode="auto">
          <a:xfrm>
            <a:off x="684212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7" name="Rectangle 191"/>
          <p:cNvSpPr>
            <a:spLocks noChangeArrowheads="1"/>
          </p:cNvSpPr>
          <p:nvPr/>
        </p:nvSpPr>
        <p:spPr bwMode="auto">
          <a:xfrm>
            <a:off x="720248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8" name="Rectangle 192"/>
          <p:cNvSpPr>
            <a:spLocks noChangeArrowheads="1"/>
          </p:cNvSpPr>
          <p:nvPr/>
        </p:nvSpPr>
        <p:spPr bwMode="auto">
          <a:xfrm>
            <a:off x="756285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29" name="Rectangle 193"/>
          <p:cNvSpPr>
            <a:spLocks noChangeArrowheads="1"/>
          </p:cNvSpPr>
          <p:nvPr/>
        </p:nvSpPr>
        <p:spPr bwMode="auto">
          <a:xfrm>
            <a:off x="792321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0" name="Rectangle 194"/>
          <p:cNvSpPr>
            <a:spLocks noChangeArrowheads="1"/>
          </p:cNvSpPr>
          <p:nvPr/>
        </p:nvSpPr>
        <p:spPr bwMode="auto">
          <a:xfrm>
            <a:off x="828357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1" name="Rectangle 195"/>
          <p:cNvSpPr>
            <a:spLocks noChangeArrowheads="1"/>
          </p:cNvSpPr>
          <p:nvPr/>
        </p:nvSpPr>
        <p:spPr bwMode="auto">
          <a:xfrm>
            <a:off x="864393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32" name="Line 196"/>
          <p:cNvSpPr>
            <a:spLocks noChangeShapeType="1"/>
          </p:cNvSpPr>
          <p:nvPr/>
        </p:nvSpPr>
        <p:spPr bwMode="auto">
          <a:xfrm>
            <a:off x="4464050" y="23352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3" name="Line 197"/>
          <p:cNvSpPr>
            <a:spLocks noChangeShapeType="1"/>
          </p:cNvSpPr>
          <p:nvPr/>
        </p:nvSpPr>
        <p:spPr bwMode="auto">
          <a:xfrm flipV="1">
            <a:off x="475138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4" name="Line 198"/>
          <p:cNvSpPr>
            <a:spLocks noChangeShapeType="1"/>
          </p:cNvSpPr>
          <p:nvPr/>
        </p:nvSpPr>
        <p:spPr bwMode="auto">
          <a:xfrm flipV="1">
            <a:off x="511175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5" name="Line 199"/>
          <p:cNvSpPr>
            <a:spLocks noChangeShapeType="1"/>
          </p:cNvSpPr>
          <p:nvPr/>
        </p:nvSpPr>
        <p:spPr bwMode="auto">
          <a:xfrm flipV="1">
            <a:off x="547211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6" name="Line 200"/>
          <p:cNvSpPr>
            <a:spLocks noChangeShapeType="1"/>
          </p:cNvSpPr>
          <p:nvPr/>
        </p:nvSpPr>
        <p:spPr bwMode="auto">
          <a:xfrm flipV="1">
            <a:off x="583247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7" name="Line 201"/>
          <p:cNvSpPr>
            <a:spLocks noChangeShapeType="1"/>
          </p:cNvSpPr>
          <p:nvPr/>
        </p:nvSpPr>
        <p:spPr bwMode="auto">
          <a:xfrm flipV="1">
            <a:off x="619283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8" name="Line 202"/>
          <p:cNvSpPr>
            <a:spLocks noChangeShapeType="1"/>
          </p:cNvSpPr>
          <p:nvPr/>
        </p:nvSpPr>
        <p:spPr bwMode="auto">
          <a:xfrm flipV="1">
            <a:off x="655320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9" name="Line 203"/>
          <p:cNvSpPr>
            <a:spLocks noChangeShapeType="1"/>
          </p:cNvSpPr>
          <p:nvPr/>
        </p:nvSpPr>
        <p:spPr bwMode="auto">
          <a:xfrm flipV="1">
            <a:off x="691356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0" name="Line 204"/>
          <p:cNvSpPr>
            <a:spLocks noChangeShapeType="1"/>
          </p:cNvSpPr>
          <p:nvPr/>
        </p:nvSpPr>
        <p:spPr bwMode="auto">
          <a:xfrm flipV="1">
            <a:off x="727392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" name="Line 205"/>
          <p:cNvSpPr>
            <a:spLocks noChangeShapeType="1"/>
          </p:cNvSpPr>
          <p:nvPr/>
        </p:nvSpPr>
        <p:spPr bwMode="auto">
          <a:xfrm flipV="1">
            <a:off x="763428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" name="Line 206"/>
          <p:cNvSpPr>
            <a:spLocks noChangeShapeType="1"/>
          </p:cNvSpPr>
          <p:nvPr/>
        </p:nvSpPr>
        <p:spPr bwMode="auto">
          <a:xfrm flipV="1">
            <a:off x="799465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3" name="Line 207"/>
          <p:cNvSpPr>
            <a:spLocks noChangeShapeType="1"/>
          </p:cNvSpPr>
          <p:nvPr/>
        </p:nvSpPr>
        <p:spPr bwMode="auto">
          <a:xfrm flipV="1">
            <a:off x="835501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4" name="Line 208"/>
          <p:cNvSpPr>
            <a:spLocks noChangeShapeType="1"/>
          </p:cNvSpPr>
          <p:nvPr/>
        </p:nvSpPr>
        <p:spPr bwMode="auto">
          <a:xfrm flipV="1">
            <a:off x="871537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5" name="Line 209"/>
          <p:cNvSpPr>
            <a:spLocks noChangeShapeType="1"/>
          </p:cNvSpPr>
          <p:nvPr/>
        </p:nvSpPr>
        <p:spPr bwMode="auto">
          <a:xfrm>
            <a:off x="460692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6" name="Line 210"/>
          <p:cNvSpPr>
            <a:spLocks noChangeShapeType="1"/>
          </p:cNvSpPr>
          <p:nvPr/>
        </p:nvSpPr>
        <p:spPr bwMode="auto">
          <a:xfrm>
            <a:off x="496728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7" name="Line 211"/>
          <p:cNvSpPr>
            <a:spLocks noChangeShapeType="1"/>
          </p:cNvSpPr>
          <p:nvPr/>
        </p:nvSpPr>
        <p:spPr bwMode="auto">
          <a:xfrm>
            <a:off x="532765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8" name="Line 212"/>
          <p:cNvSpPr>
            <a:spLocks noChangeShapeType="1"/>
          </p:cNvSpPr>
          <p:nvPr/>
        </p:nvSpPr>
        <p:spPr bwMode="auto">
          <a:xfrm>
            <a:off x="568801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9" name="Line 213"/>
          <p:cNvSpPr>
            <a:spLocks noChangeShapeType="1"/>
          </p:cNvSpPr>
          <p:nvPr/>
        </p:nvSpPr>
        <p:spPr bwMode="auto">
          <a:xfrm>
            <a:off x="604837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0" name="Line 214"/>
          <p:cNvSpPr>
            <a:spLocks noChangeShapeType="1"/>
          </p:cNvSpPr>
          <p:nvPr/>
        </p:nvSpPr>
        <p:spPr bwMode="auto">
          <a:xfrm>
            <a:off x="640873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1" name="Line 215"/>
          <p:cNvSpPr>
            <a:spLocks noChangeShapeType="1"/>
          </p:cNvSpPr>
          <p:nvPr/>
        </p:nvSpPr>
        <p:spPr bwMode="auto">
          <a:xfrm>
            <a:off x="676910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2" name="Line 216"/>
          <p:cNvSpPr>
            <a:spLocks noChangeShapeType="1"/>
          </p:cNvSpPr>
          <p:nvPr/>
        </p:nvSpPr>
        <p:spPr bwMode="auto">
          <a:xfrm>
            <a:off x="712946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3" name="Line 217"/>
          <p:cNvSpPr>
            <a:spLocks noChangeShapeType="1"/>
          </p:cNvSpPr>
          <p:nvPr/>
        </p:nvSpPr>
        <p:spPr bwMode="auto">
          <a:xfrm>
            <a:off x="748982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4" name="Line 218"/>
          <p:cNvSpPr>
            <a:spLocks noChangeShapeType="1"/>
          </p:cNvSpPr>
          <p:nvPr/>
        </p:nvSpPr>
        <p:spPr bwMode="auto">
          <a:xfrm>
            <a:off x="785018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5" name="Line 219"/>
          <p:cNvSpPr>
            <a:spLocks noChangeShapeType="1"/>
          </p:cNvSpPr>
          <p:nvPr/>
        </p:nvSpPr>
        <p:spPr bwMode="auto">
          <a:xfrm>
            <a:off x="821055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6" name="Line 220"/>
          <p:cNvSpPr>
            <a:spLocks noChangeShapeType="1"/>
          </p:cNvSpPr>
          <p:nvPr/>
        </p:nvSpPr>
        <p:spPr bwMode="auto">
          <a:xfrm>
            <a:off x="857091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7" name="Oval 221"/>
          <p:cNvSpPr>
            <a:spLocks noChangeArrowheads="1"/>
          </p:cNvSpPr>
          <p:nvPr/>
        </p:nvSpPr>
        <p:spPr bwMode="auto">
          <a:xfrm>
            <a:off x="471805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8" name="Oval 222"/>
          <p:cNvSpPr>
            <a:spLocks noChangeArrowheads="1"/>
          </p:cNvSpPr>
          <p:nvPr/>
        </p:nvSpPr>
        <p:spPr bwMode="auto">
          <a:xfrm>
            <a:off x="507841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59" name="Oval 223"/>
          <p:cNvSpPr>
            <a:spLocks noChangeArrowheads="1"/>
          </p:cNvSpPr>
          <p:nvPr/>
        </p:nvSpPr>
        <p:spPr bwMode="auto">
          <a:xfrm>
            <a:off x="543877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0" name="Oval 224"/>
          <p:cNvSpPr>
            <a:spLocks noChangeArrowheads="1"/>
          </p:cNvSpPr>
          <p:nvPr/>
        </p:nvSpPr>
        <p:spPr bwMode="auto">
          <a:xfrm>
            <a:off x="5799138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1" name="Oval 225"/>
          <p:cNvSpPr>
            <a:spLocks noChangeArrowheads="1"/>
          </p:cNvSpPr>
          <p:nvPr/>
        </p:nvSpPr>
        <p:spPr bwMode="auto">
          <a:xfrm>
            <a:off x="615950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2" name="Oval 226"/>
          <p:cNvSpPr>
            <a:spLocks noChangeArrowheads="1"/>
          </p:cNvSpPr>
          <p:nvPr/>
        </p:nvSpPr>
        <p:spPr bwMode="auto">
          <a:xfrm>
            <a:off x="651986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3" name="Oval 227"/>
          <p:cNvSpPr>
            <a:spLocks noChangeArrowheads="1"/>
          </p:cNvSpPr>
          <p:nvPr/>
        </p:nvSpPr>
        <p:spPr bwMode="auto">
          <a:xfrm>
            <a:off x="688022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4" name="Oval 228"/>
          <p:cNvSpPr>
            <a:spLocks noChangeArrowheads="1"/>
          </p:cNvSpPr>
          <p:nvPr/>
        </p:nvSpPr>
        <p:spPr bwMode="auto">
          <a:xfrm>
            <a:off x="7240588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5" name="Oval 229"/>
          <p:cNvSpPr>
            <a:spLocks noChangeArrowheads="1"/>
          </p:cNvSpPr>
          <p:nvPr/>
        </p:nvSpPr>
        <p:spPr bwMode="auto">
          <a:xfrm>
            <a:off x="760095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6" name="Oval 230"/>
          <p:cNvSpPr>
            <a:spLocks noChangeArrowheads="1"/>
          </p:cNvSpPr>
          <p:nvPr/>
        </p:nvSpPr>
        <p:spPr bwMode="auto">
          <a:xfrm>
            <a:off x="796131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7" name="Oval 231"/>
          <p:cNvSpPr>
            <a:spLocks noChangeArrowheads="1"/>
          </p:cNvSpPr>
          <p:nvPr/>
        </p:nvSpPr>
        <p:spPr bwMode="auto">
          <a:xfrm>
            <a:off x="832167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8" name="Oval 232"/>
          <p:cNvSpPr>
            <a:spLocks noChangeArrowheads="1"/>
          </p:cNvSpPr>
          <p:nvPr/>
        </p:nvSpPr>
        <p:spPr bwMode="auto">
          <a:xfrm>
            <a:off x="456723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69" name="Oval 233"/>
          <p:cNvSpPr>
            <a:spLocks noChangeArrowheads="1"/>
          </p:cNvSpPr>
          <p:nvPr/>
        </p:nvSpPr>
        <p:spPr bwMode="auto">
          <a:xfrm>
            <a:off x="492760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0" name="Oval 234"/>
          <p:cNvSpPr>
            <a:spLocks noChangeArrowheads="1"/>
          </p:cNvSpPr>
          <p:nvPr/>
        </p:nvSpPr>
        <p:spPr bwMode="auto">
          <a:xfrm>
            <a:off x="528796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1" name="Oval 235"/>
          <p:cNvSpPr>
            <a:spLocks noChangeArrowheads="1"/>
          </p:cNvSpPr>
          <p:nvPr/>
        </p:nvSpPr>
        <p:spPr bwMode="auto">
          <a:xfrm>
            <a:off x="564832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2" name="Oval 236"/>
          <p:cNvSpPr>
            <a:spLocks noChangeArrowheads="1"/>
          </p:cNvSpPr>
          <p:nvPr/>
        </p:nvSpPr>
        <p:spPr bwMode="auto">
          <a:xfrm>
            <a:off x="600868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3" name="Oval 237"/>
          <p:cNvSpPr>
            <a:spLocks noChangeArrowheads="1"/>
          </p:cNvSpPr>
          <p:nvPr/>
        </p:nvSpPr>
        <p:spPr bwMode="auto">
          <a:xfrm>
            <a:off x="636905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4" name="Oval 238"/>
          <p:cNvSpPr>
            <a:spLocks noChangeArrowheads="1"/>
          </p:cNvSpPr>
          <p:nvPr/>
        </p:nvSpPr>
        <p:spPr bwMode="auto">
          <a:xfrm>
            <a:off x="672941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5" name="Oval 239"/>
          <p:cNvSpPr>
            <a:spLocks noChangeArrowheads="1"/>
          </p:cNvSpPr>
          <p:nvPr/>
        </p:nvSpPr>
        <p:spPr bwMode="auto">
          <a:xfrm>
            <a:off x="708977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6" name="Oval 240"/>
          <p:cNvSpPr>
            <a:spLocks noChangeArrowheads="1"/>
          </p:cNvSpPr>
          <p:nvPr/>
        </p:nvSpPr>
        <p:spPr bwMode="auto">
          <a:xfrm>
            <a:off x="745013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7" name="Oval 241"/>
          <p:cNvSpPr>
            <a:spLocks noChangeArrowheads="1"/>
          </p:cNvSpPr>
          <p:nvPr/>
        </p:nvSpPr>
        <p:spPr bwMode="auto">
          <a:xfrm>
            <a:off x="781050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8" name="Oval 242"/>
          <p:cNvSpPr>
            <a:spLocks noChangeArrowheads="1"/>
          </p:cNvSpPr>
          <p:nvPr/>
        </p:nvSpPr>
        <p:spPr bwMode="auto">
          <a:xfrm>
            <a:off x="817086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79" name="Oval 243"/>
          <p:cNvSpPr>
            <a:spLocks noChangeArrowheads="1"/>
          </p:cNvSpPr>
          <p:nvPr/>
        </p:nvSpPr>
        <p:spPr bwMode="auto">
          <a:xfrm>
            <a:off x="853122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0" name="Line 244"/>
          <p:cNvSpPr>
            <a:spLocks noChangeShapeType="1"/>
          </p:cNvSpPr>
          <p:nvPr/>
        </p:nvSpPr>
        <p:spPr bwMode="auto">
          <a:xfrm>
            <a:off x="3671888" y="27686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1" name="Freeform 245"/>
          <p:cNvSpPr>
            <a:spLocks/>
          </p:cNvSpPr>
          <p:nvPr/>
        </p:nvSpPr>
        <p:spPr bwMode="auto">
          <a:xfrm>
            <a:off x="4248150" y="2624138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82" name="Rectangle 246"/>
          <p:cNvSpPr>
            <a:spLocks noChangeArrowheads="1"/>
          </p:cNvSpPr>
          <p:nvPr/>
        </p:nvSpPr>
        <p:spPr bwMode="auto">
          <a:xfrm>
            <a:off x="467995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3" name="Rectangle 247"/>
          <p:cNvSpPr>
            <a:spLocks noChangeArrowheads="1"/>
          </p:cNvSpPr>
          <p:nvPr/>
        </p:nvSpPr>
        <p:spPr bwMode="auto">
          <a:xfrm>
            <a:off x="504031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4" name="Rectangle 248"/>
          <p:cNvSpPr>
            <a:spLocks noChangeArrowheads="1"/>
          </p:cNvSpPr>
          <p:nvPr/>
        </p:nvSpPr>
        <p:spPr bwMode="auto">
          <a:xfrm>
            <a:off x="540067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5" name="Rectangle 249"/>
          <p:cNvSpPr>
            <a:spLocks noChangeArrowheads="1"/>
          </p:cNvSpPr>
          <p:nvPr/>
        </p:nvSpPr>
        <p:spPr bwMode="auto">
          <a:xfrm>
            <a:off x="576103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6" name="Rectangle 250"/>
          <p:cNvSpPr>
            <a:spLocks noChangeArrowheads="1"/>
          </p:cNvSpPr>
          <p:nvPr/>
        </p:nvSpPr>
        <p:spPr bwMode="auto">
          <a:xfrm>
            <a:off x="612140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7" name="Rectangle 251"/>
          <p:cNvSpPr>
            <a:spLocks noChangeArrowheads="1"/>
          </p:cNvSpPr>
          <p:nvPr/>
        </p:nvSpPr>
        <p:spPr bwMode="auto">
          <a:xfrm>
            <a:off x="648176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8" name="Rectangle 252"/>
          <p:cNvSpPr>
            <a:spLocks noChangeArrowheads="1"/>
          </p:cNvSpPr>
          <p:nvPr/>
        </p:nvSpPr>
        <p:spPr bwMode="auto">
          <a:xfrm>
            <a:off x="684212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89" name="Rectangle 253"/>
          <p:cNvSpPr>
            <a:spLocks noChangeArrowheads="1"/>
          </p:cNvSpPr>
          <p:nvPr/>
        </p:nvSpPr>
        <p:spPr bwMode="auto">
          <a:xfrm>
            <a:off x="720248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0" name="Rectangle 254"/>
          <p:cNvSpPr>
            <a:spLocks noChangeArrowheads="1"/>
          </p:cNvSpPr>
          <p:nvPr/>
        </p:nvSpPr>
        <p:spPr bwMode="auto">
          <a:xfrm>
            <a:off x="756285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1" name="Rectangle 255"/>
          <p:cNvSpPr>
            <a:spLocks noChangeArrowheads="1"/>
          </p:cNvSpPr>
          <p:nvPr/>
        </p:nvSpPr>
        <p:spPr bwMode="auto">
          <a:xfrm>
            <a:off x="792321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2" name="Rectangle 256"/>
          <p:cNvSpPr>
            <a:spLocks noChangeArrowheads="1"/>
          </p:cNvSpPr>
          <p:nvPr/>
        </p:nvSpPr>
        <p:spPr bwMode="auto">
          <a:xfrm>
            <a:off x="828357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3" name="Rectangle 257"/>
          <p:cNvSpPr>
            <a:spLocks noChangeArrowheads="1"/>
          </p:cNvSpPr>
          <p:nvPr/>
        </p:nvSpPr>
        <p:spPr bwMode="auto">
          <a:xfrm>
            <a:off x="864393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94" name="Line 258"/>
          <p:cNvSpPr>
            <a:spLocks noChangeShapeType="1"/>
          </p:cNvSpPr>
          <p:nvPr/>
        </p:nvSpPr>
        <p:spPr bwMode="auto">
          <a:xfrm>
            <a:off x="4464050" y="27686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5" name="Line 259"/>
          <p:cNvSpPr>
            <a:spLocks noChangeShapeType="1"/>
          </p:cNvSpPr>
          <p:nvPr/>
        </p:nvSpPr>
        <p:spPr bwMode="auto">
          <a:xfrm flipV="1">
            <a:off x="475138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6" name="Line 260"/>
          <p:cNvSpPr>
            <a:spLocks noChangeShapeType="1"/>
          </p:cNvSpPr>
          <p:nvPr/>
        </p:nvSpPr>
        <p:spPr bwMode="auto">
          <a:xfrm flipV="1">
            <a:off x="511175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7" name="Line 261"/>
          <p:cNvSpPr>
            <a:spLocks noChangeShapeType="1"/>
          </p:cNvSpPr>
          <p:nvPr/>
        </p:nvSpPr>
        <p:spPr bwMode="auto">
          <a:xfrm flipV="1">
            <a:off x="547211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8" name="Line 262"/>
          <p:cNvSpPr>
            <a:spLocks noChangeShapeType="1"/>
          </p:cNvSpPr>
          <p:nvPr/>
        </p:nvSpPr>
        <p:spPr bwMode="auto">
          <a:xfrm flipV="1">
            <a:off x="583247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9" name="Line 263"/>
          <p:cNvSpPr>
            <a:spLocks noChangeShapeType="1"/>
          </p:cNvSpPr>
          <p:nvPr/>
        </p:nvSpPr>
        <p:spPr bwMode="auto">
          <a:xfrm flipV="1">
            <a:off x="619283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0" name="Line 264"/>
          <p:cNvSpPr>
            <a:spLocks noChangeShapeType="1"/>
          </p:cNvSpPr>
          <p:nvPr/>
        </p:nvSpPr>
        <p:spPr bwMode="auto">
          <a:xfrm flipV="1">
            <a:off x="655320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1" name="Line 265"/>
          <p:cNvSpPr>
            <a:spLocks noChangeShapeType="1"/>
          </p:cNvSpPr>
          <p:nvPr/>
        </p:nvSpPr>
        <p:spPr bwMode="auto">
          <a:xfrm flipV="1">
            <a:off x="691356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2" name="Line 266"/>
          <p:cNvSpPr>
            <a:spLocks noChangeShapeType="1"/>
          </p:cNvSpPr>
          <p:nvPr/>
        </p:nvSpPr>
        <p:spPr bwMode="auto">
          <a:xfrm flipV="1">
            <a:off x="727392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3" name="Line 267"/>
          <p:cNvSpPr>
            <a:spLocks noChangeShapeType="1"/>
          </p:cNvSpPr>
          <p:nvPr/>
        </p:nvSpPr>
        <p:spPr bwMode="auto">
          <a:xfrm flipV="1">
            <a:off x="763428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4" name="Line 268"/>
          <p:cNvSpPr>
            <a:spLocks noChangeShapeType="1"/>
          </p:cNvSpPr>
          <p:nvPr/>
        </p:nvSpPr>
        <p:spPr bwMode="auto">
          <a:xfrm flipV="1">
            <a:off x="799465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5" name="Line 269"/>
          <p:cNvSpPr>
            <a:spLocks noChangeShapeType="1"/>
          </p:cNvSpPr>
          <p:nvPr/>
        </p:nvSpPr>
        <p:spPr bwMode="auto">
          <a:xfrm flipV="1">
            <a:off x="835501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6" name="Line 270"/>
          <p:cNvSpPr>
            <a:spLocks noChangeShapeType="1"/>
          </p:cNvSpPr>
          <p:nvPr/>
        </p:nvSpPr>
        <p:spPr bwMode="auto">
          <a:xfrm flipV="1">
            <a:off x="871537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7" name="Line 271"/>
          <p:cNvSpPr>
            <a:spLocks noChangeShapeType="1"/>
          </p:cNvSpPr>
          <p:nvPr/>
        </p:nvSpPr>
        <p:spPr bwMode="auto">
          <a:xfrm>
            <a:off x="460692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8" name="Line 272"/>
          <p:cNvSpPr>
            <a:spLocks noChangeShapeType="1"/>
          </p:cNvSpPr>
          <p:nvPr/>
        </p:nvSpPr>
        <p:spPr bwMode="auto">
          <a:xfrm>
            <a:off x="496728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9" name="Line 273"/>
          <p:cNvSpPr>
            <a:spLocks noChangeShapeType="1"/>
          </p:cNvSpPr>
          <p:nvPr/>
        </p:nvSpPr>
        <p:spPr bwMode="auto">
          <a:xfrm>
            <a:off x="532765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0" name="Line 274"/>
          <p:cNvSpPr>
            <a:spLocks noChangeShapeType="1"/>
          </p:cNvSpPr>
          <p:nvPr/>
        </p:nvSpPr>
        <p:spPr bwMode="auto">
          <a:xfrm>
            <a:off x="568801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1" name="Line 275"/>
          <p:cNvSpPr>
            <a:spLocks noChangeShapeType="1"/>
          </p:cNvSpPr>
          <p:nvPr/>
        </p:nvSpPr>
        <p:spPr bwMode="auto">
          <a:xfrm>
            <a:off x="604837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2" name="Line 276"/>
          <p:cNvSpPr>
            <a:spLocks noChangeShapeType="1"/>
          </p:cNvSpPr>
          <p:nvPr/>
        </p:nvSpPr>
        <p:spPr bwMode="auto">
          <a:xfrm>
            <a:off x="640873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3" name="Line 277"/>
          <p:cNvSpPr>
            <a:spLocks noChangeShapeType="1"/>
          </p:cNvSpPr>
          <p:nvPr/>
        </p:nvSpPr>
        <p:spPr bwMode="auto">
          <a:xfrm>
            <a:off x="676910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4" name="Line 278"/>
          <p:cNvSpPr>
            <a:spLocks noChangeShapeType="1"/>
          </p:cNvSpPr>
          <p:nvPr/>
        </p:nvSpPr>
        <p:spPr bwMode="auto">
          <a:xfrm>
            <a:off x="712946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5" name="Line 279"/>
          <p:cNvSpPr>
            <a:spLocks noChangeShapeType="1"/>
          </p:cNvSpPr>
          <p:nvPr/>
        </p:nvSpPr>
        <p:spPr bwMode="auto">
          <a:xfrm>
            <a:off x="748982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6" name="Line 280"/>
          <p:cNvSpPr>
            <a:spLocks noChangeShapeType="1"/>
          </p:cNvSpPr>
          <p:nvPr/>
        </p:nvSpPr>
        <p:spPr bwMode="auto">
          <a:xfrm>
            <a:off x="785018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7" name="Line 281"/>
          <p:cNvSpPr>
            <a:spLocks noChangeShapeType="1"/>
          </p:cNvSpPr>
          <p:nvPr/>
        </p:nvSpPr>
        <p:spPr bwMode="auto">
          <a:xfrm>
            <a:off x="821055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8" name="Line 282"/>
          <p:cNvSpPr>
            <a:spLocks noChangeShapeType="1"/>
          </p:cNvSpPr>
          <p:nvPr/>
        </p:nvSpPr>
        <p:spPr bwMode="auto">
          <a:xfrm>
            <a:off x="857091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9" name="Oval 283"/>
          <p:cNvSpPr>
            <a:spLocks noChangeArrowheads="1"/>
          </p:cNvSpPr>
          <p:nvPr/>
        </p:nvSpPr>
        <p:spPr bwMode="auto">
          <a:xfrm>
            <a:off x="471805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0" name="Oval 284"/>
          <p:cNvSpPr>
            <a:spLocks noChangeArrowheads="1"/>
          </p:cNvSpPr>
          <p:nvPr/>
        </p:nvSpPr>
        <p:spPr bwMode="auto">
          <a:xfrm>
            <a:off x="507841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1" name="Oval 285"/>
          <p:cNvSpPr>
            <a:spLocks noChangeArrowheads="1"/>
          </p:cNvSpPr>
          <p:nvPr/>
        </p:nvSpPr>
        <p:spPr bwMode="auto">
          <a:xfrm>
            <a:off x="543877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2" name="Oval 286"/>
          <p:cNvSpPr>
            <a:spLocks noChangeArrowheads="1"/>
          </p:cNvSpPr>
          <p:nvPr/>
        </p:nvSpPr>
        <p:spPr bwMode="auto">
          <a:xfrm>
            <a:off x="5799138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3" name="Oval 287"/>
          <p:cNvSpPr>
            <a:spLocks noChangeArrowheads="1"/>
          </p:cNvSpPr>
          <p:nvPr/>
        </p:nvSpPr>
        <p:spPr bwMode="auto">
          <a:xfrm>
            <a:off x="615950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4" name="Oval 288"/>
          <p:cNvSpPr>
            <a:spLocks noChangeArrowheads="1"/>
          </p:cNvSpPr>
          <p:nvPr/>
        </p:nvSpPr>
        <p:spPr bwMode="auto">
          <a:xfrm>
            <a:off x="651986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5" name="Oval 289"/>
          <p:cNvSpPr>
            <a:spLocks noChangeArrowheads="1"/>
          </p:cNvSpPr>
          <p:nvPr/>
        </p:nvSpPr>
        <p:spPr bwMode="auto">
          <a:xfrm>
            <a:off x="688022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6" name="Oval 290"/>
          <p:cNvSpPr>
            <a:spLocks noChangeArrowheads="1"/>
          </p:cNvSpPr>
          <p:nvPr/>
        </p:nvSpPr>
        <p:spPr bwMode="auto">
          <a:xfrm>
            <a:off x="7240588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7" name="Oval 291"/>
          <p:cNvSpPr>
            <a:spLocks noChangeArrowheads="1"/>
          </p:cNvSpPr>
          <p:nvPr/>
        </p:nvSpPr>
        <p:spPr bwMode="auto">
          <a:xfrm>
            <a:off x="760095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8" name="Oval 292"/>
          <p:cNvSpPr>
            <a:spLocks noChangeArrowheads="1"/>
          </p:cNvSpPr>
          <p:nvPr/>
        </p:nvSpPr>
        <p:spPr bwMode="auto">
          <a:xfrm>
            <a:off x="796131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29" name="Oval 293"/>
          <p:cNvSpPr>
            <a:spLocks noChangeArrowheads="1"/>
          </p:cNvSpPr>
          <p:nvPr/>
        </p:nvSpPr>
        <p:spPr bwMode="auto">
          <a:xfrm>
            <a:off x="832167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0" name="Oval 294"/>
          <p:cNvSpPr>
            <a:spLocks noChangeArrowheads="1"/>
          </p:cNvSpPr>
          <p:nvPr/>
        </p:nvSpPr>
        <p:spPr bwMode="auto">
          <a:xfrm>
            <a:off x="456723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1" name="Oval 295"/>
          <p:cNvSpPr>
            <a:spLocks noChangeArrowheads="1"/>
          </p:cNvSpPr>
          <p:nvPr/>
        </p:nvSpPr>
        <p:spPr bwMode="auto">
          <a:xfrm>
            <a:off x="492760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2" name="Oval 296"/>
          <p:cNvSpPr>
            <a:spLocks noChangeArrowheads="1"/>
          </p:cNvSpPr>
          <p:nvPr/>
        </p:nvSpPr>
        <p:spPr bwMode="auto">
          <a:xfrm>
            <a:off x="528796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3" name="Oval 297"/>
          <p:cNvSpPr>
            <a:spLocks noChangeArrowheads="1"/>
          </p:cNvSpPr>
          <p:nvPr/>
        </p:nvSpPr>
        <p:spPr bwMode="auto">
          <a:xfrm>
            <a:off x="564832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4" name="Oval 298"/>
          <p:cNvSpPr>
            <a:spLocks noChangeArrowheads="1"/>
          </p:cNvSpPr>
          <p:nvPr/>
        </p:nvSpPr>
        <p:spPr bwMode="auto">
          <a:xfrm>
            <a:off x="600868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5" name="Oval 299"/>
          <p:cNvSpPr>
            <a:spLocks noChangeArrowheads="1"/>
          </p:cNvSpPr>
          <p:nvPr/>
        </p:nvSpPr>
        <p:spPr bwMode="auto">
          <a:xfrm>
            <a:off x="636905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6" name="Oval 300"/>
          <p:cNvSpPr>
            <a:spLocks noChangeArrowheads="1"/>
          </p:cNvSpPr>
          <p:nvPr/>
        </p:nvSpPr>
        <p:spPr bwMode="auto">
          <a:xfrm>
            <a:off x="672941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7" name="Oval 301"/>
          <p:cNvSpPr>
            <a:spLocks noChangeArrowheads="1"/>
          </p:cNvSpPr>
          <p:nvPr/>
        </p:nvSpPr>
        <p:spPr bwMode="auto">
          <a:xfrm>
            <a:off x="708977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8" name="Oval 302"/>
          <p:cNvSpPr>
            <a:spLocks noChangeArrowheads="1"/>
          </p:cNvSpPr>
          <p:nvPr/>
        </p:nvSpPr>
        <p:spPr bwMode="auto">
          <a:xfrm>
            <a:off x="745013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39" name="Oval 303"/>
          <p:cNvSpPr>
            <a:spLocks noChangeArrowheads="1"/>
          </p:cNvSpPr>
          <p:nvPr/>
        </p:nvSpPr>
        <p:spPr bwMode="auto">
          <a:xfrm>
            <a:off x="781050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0" name="Oval 304"/>
          <p:cNvSpPr>
            <a:spLocks noChangeArrowheads="1"/>
          </p:cNvSpPr>
          <p:nvPr/>
        </p:nvSpPr>
        <p:spPr bwMode="auto">
          <a:xfrm>
            <a:off x="817086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1" name="Oval 305"/>
          <p:cNvSpPr>
            <a:spLocks noChangeArrowheads="1"/>
          </p:cNvSpPr>
          <p:nvPr/>
        </p:nvSpPr>
        <p:spPr bwMode="auto">
          <a:xfrm>
            <a:off x="853122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2" name="Line 306"/>
          <p:cNvSpPr>
            <a:spLocks noChangeShapeType="1"/>
          </p:cNvSpPr>
          <p:nvPr/>
        </p:nvSpPr>
        <p:spPr bwMode="auto">
          <a:xfrm>
            <a:off x="3671888" y="32019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43" name="Freeform 307"/>
          <p:cNvSpPr>
            <a:spLocks/>
          </p:cNvSpPr>
          <p:nvPr/>
        </p:nvSpPr>
        <p:spPr bwMode="auto">
          <a:xfrm>
            <a:off x="4248150" y="3057525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44" name="Rectangle 308"/>
          <p:cNvSpPr>
            <a:spLocks noChangeArrowheads="1"/>
          </p:cNvSpPr>
          <p:nvPr/>
        </p:nvSpPr>
        <p:spPr bwMode="auto">
          <a:xfrm>
            <a:off x="467995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5" name="Rectangle 309"/>
          <p:cNvSpPr>
            <a:spLocks noChangeArrowheads="1"/>
          </p:cNvSpPr>
          <p:nvPr/>
        </p:nvSpPr>
        <p:spPr bwMode="auto">
          <a:xfrm>
            <a:off x="504031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6" name="Rectangle 310"/>
          <p:cNvSpPr>
            <a:spLocks noChangeArrowheads="1"/>
          </p:cNvSpPr>
          <p:nvPr/>
        </p:nvSpPr>
        <p:spPr bwMode="auto">
          <a:xfrm>
            <a:off x="540067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7" name="Rectangle 311"/>
          <p:cNvSpPr>
            <a:spLocks noChangeArrowheads="1"/>
          </p:cNvSpPr>
          <p:nvPr/>
        </p:nvSpPr>
        <p:spPr bwMode="auto">
          <a:xfrm>
            <a:off x="576103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8" name="Rectangle 312"/>
          <p:cNvSpPr>
            <a:spLocks noChangeArrowheads="1"/>
          </p:cNvSpPr>
          <p:nvPr/>
        </p:nvSpPr>
        <p:spPr bwMode="auto">
          <a:xfrm>
            <a:off x="612140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49" name="Rectangle 313"/>
          <p:cNvSpPr>
            <a:spLocks noChangeArrowheads="1"/>
          </p:cNvSpPr>
          <p:nvPr/>
        </p:nvSpPr>
        <p:spPr bwMode="auto">
          <a:xfrm>
            <a:off x="648176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0" name="Rectangle 314"/>
          <p:cNvSpPr>
            <a:spLocks noChangeArrowheads="1"/>
          </p:cNvSpPr>
          <p:nvPr/>
        </p:nvSpPr>
        <p:spPr bwMode="auto">
          <a:xfrm>
            <a:off x="684212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1" name="Rectangle 315"/>
          <p:cNvSpPr>
            <a:spLocks noChangeArrowheads="1"/>
          </p:cNvSpPr>
          <p:nvPr/>
        </p:nvSpPr>
        <p:spPr bwMode="auto">
          <a:xfrm>
            <a:off x="720248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2" name="Rectangle 316"/>
          <p:cNvSpPr>
            <a:spLocks noChangeArrowheads="1"/>
          </p:cNvSpPr>
          <p:nvPr/>
        </p:nvSpPr>
        <p:spPr bwMode="auto">
          <a:xfrm>
            <a:off x="756285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3" name="Rectangle 317"/>
          <p:cNvSpPr>
            <a:spLocks noChangeArrowheads="1"/>
          </p:cNvSpPr>
          <p:nvPr/>
        </p:nvSpPr>
        <p:spPr bwMode="auto">
          <a:xfrm>
            <a:off x="792321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4" name="Rectangle 318"/>
          <p:cNvSpPr>
            <a:spLocks noChangeArrowheads="1"/>
          </p:cNvSpPr>
          <p:nvPr/>
        </p:nvSpPr>
        <p:spPr bwMode="auto">
          <a:xfrm>
            <a:off x="828357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5" name="Rectangle 319"/>
          <p:cNvSpPr>
            <a:spLocks noChangeArrowheads="1"/>
          </p:cNvSpPr>
          <p:nvPr/>
        </p:nvSpPr>
        <p:spPr bwMode="auto">
          <a:xfrm>
            <a:off x="864393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56" name="Line 320"/>
          <p:cNvSpPr>
            <a:spLocks noChangeShapeType="1"/>
          </p:cNvSpPr>
          <p:nvPr/>
        </p:nvSpPr>
        <p:spPr bwMode="auto">
          <a:xfrm>
            <a:off x="4464050" y="32019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57" name="Line 321"/>
          <p:cNvSpPr>
            <a:spLocks noChangeShapeType="1"/>
          </p:cNvSpPr>
          <p:nvPr/>
        </p:nvSpPr>
        <p:spPr bwMode="auto">
          <a:xfrm flipV="1">
            <a:off x="475138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58" name="Line 322"/>
          <p:cNvSpPr>
            <a:spLocks noChangeShapeType="1"/>
          </p:cNvSpPr>
          <p:nvPr/>
        </p:nvSpPr>
        <p:spPr bwMode="auto">
          <a:xfrm flipV="1">
            <a:off x="511175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59" name="Line 323"/>
          <p:cNvSpPr>
            <a:spLocks noChangeShapeType="1"/>
          </p:cNvSpPr>
          <p:nvPr/>
        </p:nvSpPr>
        <p:spPr bwMode="auto">
          <a:xfrm flipV="1">
            <a:off x="547211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0" name="Line 324"/>
          <p:cNvSpPr>
            <a:spLocks noChangeShapeType="1"/>
          </p:cNvSpPr>
          <p:nvPr/>
        </p:nvSpPr>
        <p:spPr bwMode="auto">
          <a:xfrm flipV="1">
            <a:off x="583247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1" name="Line 325"/>
          <p:cNvSpPr>
            <a:spLocks noChangeShapeType="1"/>
          </p:cNvSpPr>
          <p:nvPr/>
        </p:nvSpPr>
        <p:spPr bwMode="auto">
          <a:xfrm flipV="1">
            <a:off x="619283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2" name="Line 326"/>
          <p:cNvSpPr>
            <a:spLocks noChangeShapeType="1"/>
          </p:cNvSpPr>
          <p:nvPr/>
        </p:nvSpPr>
        <p:spPr bwMode="auto">
          <a:xfrm flipV="1">
            <a:off x="655320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3" name="Line 327"/>
          <p:cNvSpPr>
            <a:spLocks noChangeShapeType="1"/>
          </p:cNvSpPr>
          <p:nvPr/>
        </p:nvSpPr>
        <p:spPr bwMode="auto">
          <a:xfrm flipV="1">
            <a:off x="691356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4" name="Line 328"/>
          <p:cNvSpPr>
            <a:spLocks noChangeShapeType="1"/>
          </p:cNvSpPr>
          <p:nvPr/>
        </p:nvSpPr>
        <p:spPr bwMode="auto">
          <a:xfrm flipV="1">
            <a:off x="727392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5" name="Line 329"/>
          <p:cNvSpPr>
            <a:spLocks noChangeShapeType="1"/>
          </p:cNvSpPr>
          <p:nvPr/>
        </p:nvSpPr>
        <p:spPr bwMode="auto">
          <a:xfrm flipV="1">
            <a:off x="763428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6" name="Line 330"/>
          <p:cNvSpPr>
            <a:spLocks noChangeShapeType="1"/>
          </p:cNvSpPr>
          <p:nvPr/>
        </p:nvSpPr>
        <p:spPr bwMode="auto">
          <a:xfrm flipV="1">
            <a:off x="799465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7" name="Line 331"/>
          <p:cNvSpPr>
            <a:spLocks noChangeShapeType="1"/>
          </p:cNvSpPr>
          <p:nvPr/>
        </p:nvSpPr>
        <p:spPr bwMode="auto">
          <a:xfrm flipV="1">
            <a:off x="835501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8" name="Line 332"/>
          <p:cNvSpPr>
            <a:spLocks noChangeShapeType="1"/>
          </p:cNvSpPr>
          <p:nvPr/>
        </p:nvSpPr>
        <p:spPr bwMode="auto">
          <a:xfrm flipV="1">
            <a:off x="871537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69" name="Line 333"/>
          <p:cNvSpPr>
            <a:spLocks noChangeShapeType="1"/>
          </p:cNvSpPr>
          <p:nvPr/>
        </p:nvSpPr>
        <p:spPr bwMode="auto">
          <a:xfrm>
            <a:off x="460692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0" name="Line 334"/>
          <p:cNvSpPr>
            <a:spLocks noChangeShapeType="1"/>
          </p:cNvSpPr>
          <p:nvPr/>
        </p:nvSpPr>
        <p:spPr bwMode="auto">
          <a:xfrm>
            <a:off x="496728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1" name="Line 335"/>
          <p:cNvSpPr>
            <a:spLocks noChangeShapeType="1"/>
          </p:cNvSpPr>
          <p:nvPr/>
        </p:nvSpPr>
        <p:spPr bwMode="auto">
          <a:xfrm>
            <a:off x="532765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2" name="Line 336"/>
          <p:cNvSpPr>
            <a:spLocks noChangeShapeType="1"/>
          </p:cNvSpPr>
          <p:nvPr/>
        </p:nvSpPr>
        <p:spPr bwMode="auto">
          <a:xfrm>
            <a:off x="568801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3" name="Line 337"/>
          <p:cNvSpPr>
            <a:spLocks noChangeShapeType="1"/>
          </p:cNvSpPr>
          <p:nvPr/>
        </p:nvSpPr>
        <p:spPr bwMode="auto">
          <a:xfrm>
            <a:off x="604837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4" name="Line 338"/>
          <p:cNvSpPr>
            <a:spLocks noChangeShapeType="1"/>
          </p:cNvSpPr>
          <p:nvPr/>
        </p:nvSpPr>
        <p:spPr bwMode="auto">
          <a:xfrm>
            <a:off x="640873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5" name="Line 339"/>
          <p:cNvSpPr>
            <a:spLocks noChangeShapeType="1"/>
          </p:cNvSpPr>
          <p:nvPr/>
        </p:nvSpPr>
        <p:spPr bwMode="auto">
          <a:xfrm>
            <a:off x="676910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6" name="Line 340"/>
          <p:cNvSpPr>
            <a:spLocks noChangeShapeType="1"/>
          </p:cNvSpPr>
          <p:nvPr/>
        </p:nvSpPr>
        <p:spPr bwMode="auto">
          <a:xfrm>
            <a:off x="712946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7" name="Line 341"/>
          <p:cNvSpPr>
            <a:spLocks noChangeShapeType="1"/>
          </p:cNvSpPr>
          <p:nvPr/>
        </p:nvSpPr>
        <p:spPr bwMode="auto">
          <a:xfrm>
            <a:off x="748982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8" name="Line 342"/>
          <p:cNvSpPr>
            <a:spLocks noChangeShapeType="1"/>
          </p:cNvSpPr>
          <p:nvPr/>
        </p:nvSpPr>
        <p:spPr bwMode="auto">
          <a:xfrm>
            <a:off x="785018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79" name="Line 343"/>
          <p:cNvSpPr>
            <a:spLocks noChangeShapeType="1"/>
          </p:cNvSpPr>
          <p:nvPr/>
        </p:nvSpPr>
        <p:spPr bwMode="auto">
          <a:xfrm>
            <a:off x="821055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80" name="Line 344"/>
          <p:cNvSpPr>
            <a:spLocks noChangeShapeType="1"/>
          </p:cNvSpPr>
          <p:nvPr/>
        </p:nvSpPr>
        <p:spPr bwMode="auto">
          <a:xfrm>
            <a:off x="857091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81" name="Oval 345"/>
          <p:cNvSpPr>
            <a:spLocks noChangeArrowheads="1"/>
          </p:cNvSpPr>
          <p:nvPr/>
        </p:nvSpPr>
        <p:spPr bwMode="auto">
          <a:xfrm>
            <a:off x="471805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2" name="Oval 346"/>
          <p:cNvSpPr>
            <a:spLocks noChangeArrowheads="1"/>
          </p:cNvSpPr>
          <p:nvPr/>
        </p:nvSpPr>
        <p:spPr bwMode="auto">
          <a:xfrm>
            <a:off x="507841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3" name="Oval 347"/>
          <p:cNvSpPr>
            <a:spLocks noChangeArrowheads="1"/>
          </p:cNvSpPr>
          <p:nvPr/>
        </p:nvSpPr>
        <p:spPr bwMode="auto">
          <a:xfrm>
            <a:off x="543877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4" name="Oval 348"/>
          <p:cNvSpPr>
            <a:spLocks noChangeArrowheads="1"/>
          </p:cNvSpPr>
          <p:nvPr/>
        </p:nvSpPr>
        <p:spPr bwMode="auto">
          <a:xfrm>
            <a:off x="5799138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5" name="Oval 349"/>
          <p:cNvSpPr>
            <a:spLocks noChangeArrowheads="1"/>
          </p:cNvSpPr>
          <p:nvPr/>
        </p:nvSpPr>
        <p:spPr bwMode="auto">
          <a:xfrm>
            <a:off x="615950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6" name="Oval 350"/>
          <p:cNvSpPr>
            <a:spLocks noChangeArrowheads="1"/>
          </p:cNvSpPr>
          <p:nvPr/>
        </p:nvSpPr>
        <p:spPr bwMode="auto">
          <a:xfrm>
            <a:off x="651986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7" name="Oval 351"/>
          <p:cNvSpPr>
            <a:spLocks noChangeArrowheads="1"/>
          </p:cNvSpPr>
          <p:nvPr/>
        </p:nvSpPr>
        <p:spPr bwMode="auto">
          <a:xfrm>
            <a:off x="688022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8" name="Oval 352"/>
          <p:cNvSpPr>
            <a:spLocks noChangeArrowheads="1"/>
          </p:cNvSpPr>
          <p:nvPr/>
        </p:nvSpPr>
        <p:spPr bwMode="auto">
          <a:xfrm>
            <a:off x="7240588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89" name="Oval 353"/>
          <p:cNvSpPr>
            <a:spLocks noChangeArrowheads="1"/>
          </p:cNvSpPr>
          <p:nvPr/>
        </p:nvSpPr>
        <p:spPr bwMode="auto">
          <a:xfrm>
            <a:off x="760095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0" name="Oval 354"/>
          <p:cNvSpPr>
            <a:spLocks noChangeArrowheads="1"/>
          </p:cNvSpPr>
          <p:nvPr/>
        </p:nvSpPr>
        <p:spPr bwMode="auto">
          <a:xfrm>
            <a:off x="796131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1" name="Oval 355"/>
          <p:cNvSpPr>
            <a:spLocks noChangeArrowheads="1"/>
          </p:cNvSpPr>
          <p:nvPr/>
        </p:nvSpPr>
        <p:spPr bwMode="auto">
          <a:xfrm>
            <a:off x="832167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2" name="Oval 356"/>
          <p:cNvSpPr>
            <a:spLocks noChangeArrowheads="1"/>
          </p:cNvSpPr>
          <p:nvPr/>
        </p:nvSpPr>
        <p:spPr bwMode="auto">
          <a:xfrm>
            <a:off x="456723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3" name="Oval 357"/>
          <p:cNvSpPr>
            <a:spLocks noChangeArrowheads="1"/>
          </p:cNvSpPr>
          <p:nvPr/>
        </p:nvSpPr>
        <p:spPr bwMode="auto">
          <a:xfrm>
            <a:off x="492760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4" name="Oval 358"/>
          <p:cNvSpPr>
            <a:spLocks noChangeArrowheads="1"/>
          </p:cNvSpPr>
          <p:nvPr/>
        </p:nvSpPr>
        <p:spPr bwMode="auto">
          <a:xfrm>
            <a:off x="528796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5" name="Oval 359"/>
          <p:cNvSpPr>
            <a:spLocks noChangeArrowheads="1"/>
          </p:cNvSpPr>
          <p:nvPr/>
        </p:nvSpPr>
        <p:spPr bwMode="auto">
          <a:xfrm>
            <a:off x="564832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6" name="Oval 360"/>
          <p:cNvSpPr>
            <a:spLocks noChangeArrowheads="1"/>
          </p:cNvSpPr>
          <p:nvPr/>
        </p:nvSpPr>
        <p:spPr bwMode="auto">
          <a:xfrm>
            <a:off x="600868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7" name="Oval 361"/>
          <p:cNvSpPr>
            <a:spLocks noChangeArrowheads="1"/>
          </p:cNvSpPr>
          <p:nvPr/>
        </p:nvSpPr>
        <p:spPr bwMode="auto">
          <a:xfrm>
            <a:off x="636905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8" name="Oval 362"/>
          <p:cNvSpPr>
            <a:spLocks noChangeArrowheads="1"/>
          </p:cNvSpPr>
          <p:nvPr/>
        </p:nvSpPr>
        <p:spPr bwMode="auto">
          <a:xfrm>
            <a:off x="672941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899" name="Oval 363"/>
          <p:cNvSpPr>
            <a:spLocks noChangeArrowheads="1"/>
          </p:cNvSpPr>
          <p:nvPr/>
        </p:nvSpPr>
        <p:spPr bwMode="auto">
          <a:xfrm>
            <a:off x="708977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0" name="Oval 364"/>
          <p:cNvSpPr>
            <a:spLocks noChangeArrowheads="1"/>
          </p:cNvSpPr>
          <p:nvPr/>
        </p:nvSpPr>
        <p:spPr bwMode="auto">
          <a:xfrm>
            <a:off x="745013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1" name="Oval 365"/>
          <p:cNvSpPr>
            <a:spLocks noChangeArrowheads="1"/>
          </p:cNvSpPr>
          <p:nvPr/>
        </p:nvSpPr>
        <p:spPr bwMode="auto">
          <a:xfrm>
            <a:off x="781050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2" name="Oval 366"/>
          <p:cNvSpPr>
            <a:spLocks noChangeArrowheads="1"/>
          </p:cNvSpPr>
          <p:nvPr/>
        </p:nvSpPr>
        <p:spPr bwMode="auto">
          <a:xfrm>
            <a:off x="817086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3" name="Oval 367"/>
          <p:cNvSpPr>
            <a:spLocks noChangeArrowheads="1"/>
          </p:cNvSpPr>
          <p:nvPr/>
        </p:nvSpPr>
        <p:spPr bwMode="auto">
          <a:xfrm>
            <a:off x="853122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4" name="Line 368"/>
          <p:cNvSpPr>
            <a:spLocks noChangeShapeType="1"/>
          </p:cNvSpPr>
          <p:nvPr/>
        </p:nvSpPr>
        <p:spPr bwMode="auto">
          <a:xfrm>
            <a:off x="3671888" y="3635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05" name="Freeform 369"/>
          <p:cNvSpPr>
            <a:spLocks/>
          </p:cNvSpPr>
          <p:nvPr/>
        </p:nvSpPr>
        <p:spPr bwMode="auto">
          <a:xfrm>
            <a:off x="4248150" y="349091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06" name="Rectangle 370"/>
          <p:cNvSpPr>
            <a:spLocks noChangeArrowheads="1"/>
          </p:cNvSpPr>
          <p:nvPr/>
        </p:nvSpPr>
        <p:spPr bwMode="auto">
          <a:xfrm>
            <a:off x="467995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7" name="Rectangle 371"/>
          <p:cNvSpPr>
            <a:spLocks noChangeArrowheads="1"/>
          </p:cNvSpPr>
          <p:nvPr/>
        </p:nvSpPr>
        <p:spPr bwMode="auto">
          <a:xfrm>
            <a:off x="504031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8" name="Rectangle 372"/>
          <p:cNvSpPr>
            <a:spLocks noChangeArrowheads="1"/>
          </p:cNvSpPr>
          <p:nvPr/>
        </p:nvSpPr>
        <p:spPr bwMode="auto">
          <a:xfrm>
            <a:off x="540067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09" name="Rectangle 373"/>
          <p:cNvSpPr>
            <a:spLocks noChangeArrowheads="1"/>
          </p:cNvSpPr>
          <p:nvPr/>
        </p:nvSpPr>
        <p:spPr bwMode="auto">
          <a:xfrm>
            <a:off x="576103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0" name="Rectangle 374"/>
          <p:cNvSpPr>
            <a:spLocks noChangeArrowheads="1"/>
          </p:cNvSpPr>
          <p:nvPr/>
        </p:nvSpPr>
        <p:spPr bwMode="auto">
          <a:xfrm>
            <a:off x="612140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1" name="Rectangle 375"/>
          <p:cNvSpPr>
            <a:spLocks noChangeArrowheads="1"/>
          </p:cNvSpPr>
          <p:nvPr/>
        </p:nvSpPr>
        <p:spPr bwMode="auto">
          <a:xfrm>
            <a:off x="648176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2" name="Rectangle 376"/>
          <p:cNvSpPr>
            <a:spLocks noChangeArrowheads="1"/>
          </p:cNvSpPr>
          <p:nvPr/>
        </p:nvSpPr>
        <p:spPr bwMode="auto">
          <a:xfrm>
            <a:off x="684212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3" name="Rectangle 377"/>
          <p:cNvSpPr>
            <a:spLocks noChangeArrowheads="1"/>
          </p:cNvSpPr>
          <p:nvPr/>
        </p:nvSpPr>
        <p:spPr bwMode="auto">
          <a:xfrm>
            <a:off x="720248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4" name="Rectangle 378"/>
          <p:cNvSpPr>
            <a:spLocks noChangeArrowheads="1"/>
          </p:cNvSpPr>
          <p:nvPr/>
        </p:nvSpPr>
        <p:spPr bwMode="auto">
          <a:xfrm>
            <a:off x="756285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5" name="Rectangle 379"/>
          <p:cNvSpPr>
            <a:spLocks noChangeArrowheads="1"/>
          </p:cNvSpPr>
          <p:nvPr/>
        </p:nvSpPr>
        <p:spPr bwMode="auto">
          <a:xfrm>
            <a:off x="792321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6" name="Rectangle 380"/>
          <p:cNvSpPr>
            <a:spLocks noChangeArrowheads="1"/>
          </p:cNvSpPr>
          <p:nvPr/>
        </p:nvSpPr>
        <p:spPr bwMode="auto">
          <a:xfrm>
            <a:off x="828357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7" name="Rectangle 381"/>
          <p:cNvSpPr>
            <a:spLocks noChangeArrowheads="1"/>
          </p:cNvSpPr>
          <p:nvPr/>
        </p:nvSpPr>
        <p:spPr bwMode="auto">
          <a:xfrm>
            <a:off x="864393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18" name="Line 382"/>
          <p:cNvSpPr>
            <a:spLocks noChangeShapeType="1"/>
          </p:cNvSpPr>
          <p:nvPr/>
        </p:nvSpPr>
        <p:spPr bwMode="auto">
          <a:xfrm>
            <a:off x="4464050" y="36353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19" name="Line 383"/>
          <p:cNvSpPr>
            <a:spLocks noChangeShapeType="1"/>
          </p:cNvSpPr>
          <p:nvPr/>
        </p:nvSpPr>
        <p:spPr bwMode="auto">
          <a:xfrm flipV="1">
            <a:off x="475138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0" name="Line 384"/>
          <p:cNvSpPr>
            <a:spLocks noChangeShapeType="1"/>
          </p:cNvSpPr>
          <p:nvPr/>
        </p:nvSpPr>
        <p:spPr bwMode="auto">
          <a:xfrm flipV="1">
            <a:off x="511175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1" name="Line 385"/>
          <p:cNvSpPr>
            <a:spLocks noChangeShapeType="1"/>
          </p:cNvSpPr>
          <p:nvPr/>
        </p:nvSpPr>
        <p:spPr bwMode="auto">
          <a:xfrm flipV="1">
            <a:off x="547211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2" name="Line 386"/>
          <p:cNvSpPr>
            <a:spLocks noChangeShapeType="1"/>
          </p:cNvSpPr>
          <p:nvPr/>
        </p:nvSpPr>
        <p:spPr bwMode="auto">
          <a:xfrm flipV="1">
            <a:off x="583247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3" name="Line 387"/>
          <p:cNvSpPr>
            <a:spLocks noChangeShapeType="1"/>
          </p:cNvSpPr>
          <p:nvPr/>
        </p:nvSpPr>
        <p:spPr bwMode="auto">
          <a:xfrm flipV="1">
            <a:off x="619283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4" name="Line 388"/>
          <p:cNvSpPr>
            <a:spLocks noChangeShapeType="1"/>
          </p:cNvSpPr>
          <p:nvPr/>
        </p:nvSpPr>
        <p:spPr bwMode="auto">
          <a:xfrm flipV="1">
            <a:off x="655320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5" name="Line 389"/>
          <p:cNvSpPr>
            <a:spLocks noChangeShapeType="1"/>
          </p:cNvSpPr>
          <p:nvPr/>
        </p:nvSpPr>
        <p:spPr bwMode="auto">
          <a:xfrm flipV="1">
            <a:off x="691356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6" name="Line 390"/>
          <p:cNvSpPr>
            <a:spLocks noChangeShapeType="1"/>
          </p:cNvSpPr>
          <p:nvPr/>
        </p:nvSpPr>
        <p:spPr bwMode="auto">
          <a:xfrm flipV="1">
            <a:off x="727392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7" name="Line 391"/>
          <p:cNvSpPr>
            <a:spLocks noChangeShapeType="1"/>
          </p:cNvSpPr>
          <p:nvPr/>
        </p:nvSpPr>
        <p:spPr bwMode="auto">
          <a:xfrm flipV="1">
            <a:off x="763428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8" name="Line 392"/>
          <p:cNvSpPr>
            <a:spLocks noChangeShapeType="1"/>
          </p:cNvSpPr>
          <p:nvPr/>
        </p:nvSpPr>
        <p:spPr bwMode="auto">
          <a:xfrm flipV="1">
            <a:off x="799465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29" name="Line 393"/>
          <p:cNvSpPr>
            <a:spLocks noChangeShapeType="1"/>
          </p:cNvSpPr>
          <p:nvPr/>
        </p:nvSpPr>
        <p:spPr bwMode="auto">
          <a:xfrm flipV="1">
            <a:off x="835501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0" name="Line 394"/>
          <p:cNvSpPr>
            <a:spLocks noChangeShapeType="1"/>
          </p:cNvSpPr>
          <p:nvPr/>
        </p:nvSpPr>
        <p:spPr bwMode="auto">
          <a:xfrm flipV="1">
            <a:off x="871537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1" name="Line 395"/>
          <p:cNvSpPr>
            <a:spLocks noChangeShapeType="1"/>
          </p:cNvSpPr>
          <p:nvPr/>
        </p:nvSpPr>
        <p:spPr bwMode="auto">
          <a:xfrm>
            <a:off x="460692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2" name="Line 396"/>
          <p:cNvSpPr>
            <a:spLocks noChangeShapeType="1"/>
          </p:cNvSpPr>
          <p:nvPr/>
        </p:nvSpPr>
        <p:spPr bwMode="auto">
          <a:xfrm>
            <a:off x="496728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3" name="Line 397"/>
          <p:cNvSpPr>
            <a:spLocks noChangeShapeType="1"/>
          </p:cNvSpPr>
          <p:nvPr/>
        </p:nvSpPr>
        <p:spPr bwMode="auto">
          <a:xfrm>
            <a:off x="532765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4" name="Line 398"/>
          <p:cNvSpPr>
            <a:spLocks noChangeShapeType="1"/>
          </p:cNvSpPr>
          <p:nvPr/>
        </p:nvSpPr>
        <p:spPr bwMode="auto">
          <a:xfrm>
            <a:off x="568801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5" name="Line 399"/>
          <p:cNvSpPr>
            <a:spLocks noChangeShapeType="1"/>
          </p:cNvSpPr>
          <p:nvPr/>
        </p:nvSpPr>
        <p:spPr bwMode="auto">
          <a:xfrm>
            <a:off x="604837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6" name="Line 400"/>
          <p:cNvSpPr>
            <a:spLocks noChangeShapeType="1"/>
          </p:cNvSpPr>
          <p:nvPr/>
        </p:nvSpPr>
        <p:spPr bwMode="auto">
          <a:xfrm>
            <a:off x="640873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7" name="Line 401"/>
          <p:cNvSpPr>
            <a:spLocks noChangeShapeType="1"/>
          </p:cNvSpPr>
          <p:nvPr/>
        </p:nvSpPr>
        <p:spPr bwMode="auto">
          <a:xfrm>
            <a:off x="676910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8" name="Line 402"/>
          <p:cNvSpPr>
            <a:spLocks noChangeShapeType="1"/>
          </p:cNvSpPr>
          <p:nvPr/>
        </p:nvSpPr>
        <p:spPr bwMode="auto">
          <a:xfrm>
            <a:off x="712946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39" name="Line 403"/>
          <p:cNvSpPr>
            <a:spLocks noChangeShapeType="1"/>
          </p:cNvSpPr>
          <p:nvPr/>
        </p:nvSpPr>
        <p:spPr bwMode="auto">
          <a:xfrm>
            <a:off x="748982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0" name="Line 404"/>
          <p:cNvSpPr>
            <a:spLocks noChangeShapeType="1"/>
          </p:cNvSpPr>
          <p:nvPr/>
        </p:nvSpPr>
        <p:spPr bwMode="auto">
          <a:xfrm>
            <a:off x="785018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1" name="Line 405"/>
          <p:cNvSpPr>
            <a:spLocks noChangeShapeType="1"/>
          </p:cNvSpPr>
          <p:nvPr/>
        </p:nvSpPr>
        <p:spPr bwMode="auto">
          <a:xfrm>
            <a:off x="821055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2" name="Line 406"/>
          <p:cNvSpPr>
            <a:spLocks noChangeShapeType="1"/>
          </p:cNvSpPr>
          <p:nvPr/>
        </p:nvSpPr>
        <p:spPr bwMode="auto">
          <a:xfrm>
            <a:off x="857091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3" name="Oval 407"/>
          <p:cNvSpPr>
            <a:spLocks noChangeArrowheads="1"/>
          </p:cNvSpPr>
          <p:nvPr/>
        </p:nvSpPr>
        <p:spPr bwMode="auto">
          <a:xfrm>
            <a:off x="471805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44" name="Oval 408"/>
          <p:cNvSpPr>
            <a:spLocks noChangeArrowheads="1"/>
          </p:cNvSpPr>
          <p:nvPr/>
        </p:nvSpPr>
        <p:spPr bwMode="auto">
          <a:xfrm>
            <a:off x="507841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45" name="Oval 409"/>
          <p:cNvSpPr>
            <a:spLocks noChangeArrowheads="1"/>
          </p:cNvSpPr>
          <p:nvPr/>
        </p:nvSpPr>
        <p:spPr bwMode="auto">
          <a:xfrm>
            <a:off x="543877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46" name="Oval 410"/>
          <p:cNvSpPr>
            <a:spLocks noChangeArrowheads="1"/>
          </p:cNvSpPr>
          <p:nvPr/>
        </p:nvSpPr>
        <p:spPr bwMode="auto">
          <a:xfrm>
            <a:off x="5799138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47" name="Oval 411"/>
          <p:cNvSpPr>
            <a:spLocks noChangeArrowheads="1"/>
          </p:cNvSpPr>
          <p:nvPr/>
        </p:nvSpPr>
        <p:spPr bwMode="auto">
          <a:xfrm>
            <a:off x="615950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48" name="Oval 412"/>
          <p:cNvSpPr>
            <a:spLocks noChangeArrowheads="1"/>
          </p:cNvSpPr>
          <p:nvPr/>
        </p:nvSpPr>
        <p:spPr bwMode="auto">
          <a:xfrm>
            <a:off x="651986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49" name="Oval 413"/>
          <p:cNvSpPr>
            <a:spLocks noChangeArrowheads="1"/>
          </p:cNvSpPr>
          <p:nvPr/>
        </p:nvSpPr>
        <p:spPr bwMode="auto">
          <a:xfrm>
            <a:off x="688022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0" name="Oval 414"/>
          <p:cNvSpPr>
            <a:spLocks noChangeArrowheads="1"/>
          </p:cNvSpPr>
          <p:nvPr/>
        </p:nvSpPr>
        <p:spPr bwMode="auto">
          <a:xfrm>
            <a:off x="7240588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1" name="Oval 415"/>
          <p:cNvSpPr>
            <a:spLocks noChangeArrowheads="1"/>
          </p:cNvSpPr>
          <p:nvPr/>
        </p:nvSpPr>
        <p:spPr bwMode="auto">
          <a:xfrm>
            <a:off x="760095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2" name="Oval 416"/>
          <p:cNvSpPr>
            <a:spLocks noChangeArrowheads="1"/>
          </p:cNvSpPr>
          <p:nvPr/>
        </p:nvSpPr>
        <p:spPr bwMode="auto">
          <a:xfrm>
            <a:off x="796131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3" name="Oval 417"/>
          <p:cNvSpPr>
            <a:spLocks noChangeArrowheads="1"/>
          </p:cNvSpPr>
          <p:nvPr/>
        </p:nvSpPr>
        <p:spPr bwMode="auto">
          <a:xfrm>
            <a:off x="832167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4" name="Oval 418"/>
          <p:cNvSpPr>
            <a:spLocks noChangeArrowheads="1"/>
          </p:cNvSpPr>
          <p:nvPr/>
        </p:nvSpPr>
        <p:spPr bwMode="auto">
          <a:xfrm>
            <a:off x="456723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5" name="Oval 419"/>
          <p:cNvSpPr>
            <a:spLocks noChangeArrowheads="1"/>
          </p:cNvSpPr>
          <p:nvPr/>
        </p:nvSpPr>
        <p:spPr bwMode="auto">
          <a:xfrm>
            <a:off x="492760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6" name="Oval 420"/>
          <p:cNvSpPr>
            <a:spLocks noChangeArrowheads="1"/>
          </p:cNvSpPr>
          <p:nvPr/>
        </p:nvSpPr>
        <p:spPr bwMode="auto">
          <a:xfrm>
            <a:off x="528796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7" name="Oval 421"/>
          <p:cNvSpPr>
            <a:spLocks noChangeArrowheads="1"/>
          </p:cNvSpPr>
          <p:nvPr/>
        </p:nvSpPr>
        <p:spPr bwMode="auto">
          <a:xfrm>
            <a:off x="564832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8" name="Oval 422"/>
          <p:cNvSpPr>
            <a:spLocks noChangeArrowheads="1"/>
          </p:cNvSpPr>
          <p:nvPr/>
        </p:nvSpPr>
        <p:spPr bwMode="auto">
          <a:xfrm>
            <a:off x="600868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59" name="Oval 423"/>
          <p:cNvSpPr>
            <a:spLocks noChangeArrowheads="1"/>
          </p:cNvSpPr>
          <p:nvPr/>
        </p:nvSpPr>
        <p:spPr bwMode="auto">
          <a:xfrm>
            <a:off x="636905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0" name="Oval 424"/>
          <p:cNvSpPr>
            <a:spLocks noChangeArrowheads="1"/>
          </p:cNvSpPr>
          <p:nvPr/>
        </p:nvSpPr>
        <p:spPr bwMode="auto">
          <a:xfrm>
            <a:off x="672941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1" name="Oval 425"/>
          <p:cNvSpPr>
            <a:spLocks noChangeArrowheads="1"/>
          </p:cNvSpPr>
          <p:nvPr/>
        </p:nvSpPr>
        <p:spPr bwMode="auto">
          <a:xfrm>
            <a:off x="708977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2" name="Oval 426"/>
          <p:cNvSpPr>
            <a:spLocks noChangeArrowheads="1"/>
          </p:cNvSpPr>
          <p:nvPr/>
        </p:nvSpPr>
        <p:spPr bwMode="auto">
          <a:xfrm>
            <a:off x="745013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3" name="Oval 427"/>
          <p:cNvSpPr>
            <a:spLocks noChangeArrowheads="1"/>
          </p:cNvSpPr>
          <p:nvPr/>
        </p:nvSpPr>
        <p:spPr bwMode="auto">
          <a:xfrm>
            <a:off x="781050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4" name="Oval 428"/>
          <p:cNvSpPr>
            <a:spLocks noChangeArrowheads="1"/>
          </p:cNvSpPr>
          <p:nvPr/>
        </p:nvSpPr>
        <p:spPr bwMode="auto">
          <a:xfrm>
            <a:off x="817086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5" name="Oval 429"/>
          <p:cNvSpPr>
            <a:spLocks noChangeArrowheads="1"/>
          </p:cNvSpPr>
          <p:nvPr/>
        </p:nvSpPr>
        <p:spPr bwMode="auto">
          <a:xfrm>
            <a:off x="853122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6" name="Line 430"/>
          <p:cNvSpPr>
            <a:spLocks noChangeShapeType="1"/>
          </p:cNvSpPr>
          <p:nvPr/>
        </p:nvSpPr>
        <p:spPr bwMode="auto">
          <a:xfrm>
            <a:off x="3671888" y="40687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67" name="Freeform 431"/>
          <p:cNvSpPr>
            <a:spLocks/>
          </p:cNvSpPr>
          <p:nvPr/>
        </p:nvSpPr>
        <p:spPr bwMode="auto">
          <a:xfrm>
            <a:off x="4248150" y="392430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68" name="Rectangle 432"/>
          <p:cNvSpPr>
            <a:spLocks noChangeArrowheads="1"/>
          </p:cNvSpPr>
          <p:nvPr/>
        </p:nvSpPr>
        <p:spPr bwMode="auto">
          <a:xfrm>
            <a:off x="467995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69" name="Rectangle 433"/>
          <p:cNvSpPr>
            <a:spLocks noChangeArrowheads="1"/>
          </p:cNvSpPr>
          <p:nvPr/>
        </p:nvSpPr>
        <p:spPr bwMode="auto">
          <a:xfrm>
            <a:off x="504031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0" name="Rectangle 434"/>
          <p:cNvSpPr>
            <a:spLocks noChangeArrowheads="1"/>
          </p:cNvSpPr>
          <p:nvPr/>
        </p:nvSpPr>
        <p:spPr bwMode="auto">
          <a:xfrm>
            <a:off x="540067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1" name="Rectangle 435"/>
          <p:cNvSpPr>
            <a:spLocks noChangeArrowheads="1"/>
          </p:cNvSpPr>
          <p:nvPr/>
        </p:nvSpPr>
        <p:spPr bwMode="auto">
          <a:xfrm>
            <a:off x="576103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2" name="Rectangle 436"/>
          <p:cNvSpPr>
            <a:spLocks noChangeArrowheads="1"/>
          </p:cNvSpPr>
          <p:nvPr/>
        </p:nvSpPr>
        <p:spPr bwMode="auto">
          <a:xfrm>
            <a:off x="612140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3" name="Rectangle 437"/>
          <p:cNvSpPr>
            <a:spLocks noChangeArrowheads="1"/>
          </p:cNvSpPr>
          <p:nvPr/>
        </p:nvSpPr>
        <p:spPr bwMode="auto">
          <a:xfrm>
            <a:off x="648176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4" name="Rectangle 438"/>
          <p:cNvSpPr>
            <a:spLocks noChangeArrowheads="1"/>
          </p:cNvSpPr>
          <p:nvPr/>
        </p:nvSpPr>
        <p:spPr bwMode="auto">
          <a:xfrm>
            <a:off x="684212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5" name="Rectangle 439"/>
          <p:cNvSpPr>
            <a:spLocks noChangeArrowheads="1"/>
          </p:cNvSpPr>
          <p:nvPr/>
        </p:nvSpPr>
        <p:spPr bwMode="auto">
          <a:xfrm>
            <a:off x="720248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6" name="Rectangle 440"/>
          <p:cNvSpPr>
            <a:spLocks noChangeArrowheads="1"/>
          </p:cNvSpPr>
          <p:nvPr/>
        </p:nvSpPr>
        <p:spPr bwMode="auto">
          <a:xfrm>
            <a:off x="756285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7" name="Rectangle 441"/>
          <p:cNvSpPr>
            <a:spLocks noChangeArrowheads="1"/>
          </p:cNvSpPr>
          <p:nvPr/>
        </p:nvSpPr>
        <p:spPr bwMode="auto">
          <a:xfrm>
            <a:off x="792321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8" name="Rectangle 442"/>
          <p:cNvSpPr>
            <a:spLocks noChangeArrowheads="1"/>
          </p:cNvSpPr>
          <p:nvPr/>
        </p:nvSpPr>
        <p:spPr bwMode="auto">
          <a:xfrm>
            <a:off x="828357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79" name="Rectangle 443"/>
          <p:cNvSpPr>
            <a:spLocks noChangeArrowheads="1"/>
          </p:cNvSpPr>
          <p:nvPr/>
        </p:nvSpPr>
        <p:spPr bwMode="auto">
          <a:xfrm>
            <a:off x="864393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980" name="Line 444"/>
          <p:cNvSpPr>
            <a:spLocks noChangeShapeType="1"/>
          </p:cNvSpPr>
          <p:nvPr/>
        </p:nvSpPr>
        <p:spPr bwMode="auto">
          <a:xfrm>
            <a:off x="4464050" y="406876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1" name="Line 445"/>
          <p:cNvSpPr>
            <a:spLocks noChangeShapeType="1"/>
          </p:cNvSpPr>
          <p:nvPr/>
        </p:nvSpPr>
        <p:spPr bwMode="auto">
          <a:xfrm flipV="1">
            <a:off x="475138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2" name="Line 446"/>
          <p:cNvSpPr>
            <a:spLocks noChangeShapeType="1"/>
          </p:cNvSpPr>
          <p:nvPr/>
        </p:nvSpPr>
        <p:spPr bwMode="auto">
          <a:xfrm flipV="1">
            <a:off x="511175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3" name="Line 447"/>
          <p:cNvSpPr>
            <a:spLocks noChangeShapeType="1"/>
          </p:cNvSpPr>
          <p:nvPr/>
        </p:nvSpPr>
        <p:spPr bwMode="auto">
          <a:xfrm flipV="1">
            <a:off x="547211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4" name="Line 448"/>
          <p:cNvSpPr>
            <a:spLocks noChangeShapeType="1"/>
          </p:cNvSpPr>
          <p:nvPr/>
        </p:nvSpPr>
        <p:spPr bwMode="auto">
          <a:xfrm flipV="1">
            <a:off x="583247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5" name="Line 449"/>
          <p:cNvSpPr>
            <a:spLocks noChangeShapeType="1"/>
          </p:cNvSpPr>
          <p:nvPr/>
        </p:nvSpPr>
        <p:spPr bwMode="auto">
          <a:xfrm flipV="1">
            <a:off x="619283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6" name="Line 450"/>
          <p:cNvSpPr>
            <a:spLocks noChangeShapeType="1"/>
          </p:cNvSpPr>
          <p:nvPr/>
        </p:nvSpPr>
        <p:spPr bwMode="auto">
          <a:xfrm flipV="1">
            <a:off x="655320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7" name="Line 451"/>
          <p:cNvSpPr>
            <a:spLocks noChangeShapeType="1"/>
          </p:cNvSpPr>
          <p:nvPr/>
        </p:nvSpPr>
        <p:spPr bwMode="auto">
          <a:xfrm flipV="1">
            <a:off x="691356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8" name="Line 452"/>
          <p:cNvSpPr>
            <a:spLocks noChangeShapeType="1"/>
          </p:cNvSpPr>
          <p:nvPr/>
        </p:nvSpPr>
        <p:spPr bwMode="auto">
          <a:xfrm flipV="1">
            <a:off x="727392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89" name="Line 453"/>
          <p:cNvSpPr>
            <a:spLocks noChangeShapeType="1"/>
          </p:cNvSpPr>
          <p:nvPr/>
        </p:nvSpPr>
        <p:spPr bwMode="auto">
          <a:xfrm flipV="1">
            <a:off x="763428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0" name="Line 454"/>
          <p:cNvSpPr>
            <a:spLocks noChangeShapeType="1"/>
          </p:cNvSpPr>
          <p:nvPr/>
        </p:nvSpPr>
        <p:spPr bwMode="auto">
          <a:xfrm flipV="1">
            <a:off x="799465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1" name="Line 455"/>
          <p:cNvSpPr>
            <a:spLocks noChangeShapeType="1"/>
          </p:cNvSpPr>
          <p:nvPr/>
        </p:nvSpPr>
        <p:spPr bwMode="auto">
          <a:xfrm flipV="1">
            <a:off x="835501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2" name="Line 456"/>
          <p:cNvSpPr>
            <a:spLocks noChangeShapeType="1"/>
          </p:cNvSpPr>
          <p:nvPr/>
        </p:nvSpPr>
        <p:spPr bwMode="auto">
          <a:xfrm flipV="1">
            <a:off x="871537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3" name="Line 457"/>
          <p:cNvSpPr>
            <a:spLocks noChangeShapeType="1"/>
          </p:cNvSpPr>
          <p:nvPr/>
        </p:nvSpPr>
        <p:spPr bwMode="auto">
          <a:xfrm>
            <a:off x="460692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4" name="Line 458"/>
          <p:cNvSpPr>
            <a:spLocks noChangeShapeType="1"/>
          </p:cNvSpPr>
          <p:nvPr/>
        </p:nvSpPr>
        <p:spPr bwMode="auto">
          <a:xfrm>
            <a:off x="496728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5" name="Line 459"/>
          <p:cNvSpPr>
            <a:spLocks noChangeShapeType="1"/>
          </p:cNvSpPr>
          <p:nvPr/>
        </p:nvSpPr>
        <p:spPr bwMode="auto">
          <a:xfrm>
            <a:off x="532765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6" name="Line 460"/>
          <p:cNvSpPr>
            <a:spLocks noChangeShapeType="1"/>
          </p:cNvSpPr>
          <p:nvPr/>
        </p:nvSpPr>
        <p:spPr bwMode="auto">
          <a:xfrm>
            <a:off x="568801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7" name="Line 461"/>
          <p:cNvSpPr>
            <a:spLocks noChangeShapeType="1"/>
          </p:cNvSpPr>
          <p:nvPr/>
        </p:nvSpPr>
        <p:spPr bwMode="auto">
          <a:xfrm>
            <a:off x="604837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8" name="Line 462"/>
          <p:cNvSpPr>
            <a:spLocks noChangeShapeType="1"/>
          </p:cNvSpPr>
          <p:nvPr/>
        </p:nvSpPr>
        <p:spPr bwMode="auto">
          <a:xfrm>
            <a:off x="640873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99" name="Line 463"/>
          <p:cNvSpPr>
            <a:spLocks noChangeShapeType="1"/>
          </p:cNvSpPr>
          <p:nvPr/>
        </p:nvSpPr>
        <p:spPr bwMode="auto">
          <a:xfrm>
            <a:off x="676910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00" name="Line 464"/>
          <p:cNvSpPr>
            <a:spLocks noChangeShapeType="1"/>
          </p:cNvSpPr>
          <p:nvPr/>
        </p:nvSpPr>
        <p:spPr bwMode="auto">
          <a:xfrm>
            <a:off x="712946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01" name="Line 465"/>
          <p:cNvSpPr>
            <a:spLocks noChangeShapeType="1"/>
          </p:cNvSpPr>
          <p:nvPr/>
        </p:nvSpPr>
        <p:spPr bwMode="auto">
          <a:xfrm>
            <a:off x="748982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02" name="Line 466"/>
          <p:cNvSpPr>
            <a:spLocks noChangeShapeType="1"/>
          </p:cNvSpPr>
          <p:nvPr/>
        </p:nvSpPr>
        <p:spPr bwMode="auto">
          <a:xfrm>
            <a:off x="785018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03" name="Line 467"/>
          <p:cNvSpPr>
            <a:spLocks noChangeShapeType="1"/>
          </p:cNvSpPr>
          <p:nvPr/>
        </p:nvSpPr>
        <p:spPr bwMode="auto">
          <a:xfrm>
            <a:off x="821055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04" name="Line 468"/>
          <p:cNvSpPr>
            <a:spLocks noChangeShapeType="1"/>
          </p:cNvSpPr>
          <p:nvPr/>
        </p:nvSpPr>
        <p:spPr bwMode="auto">
          <a:xfrm>
            <a:off x="857091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05" name="Oval 469"/>
          <p:cNvSpPr>
            <a:spLocks noChangeArrowheads="1"/>
          </p:cNvSpPr>
          <p:nvPr/>
        </p:nvSpPr>
        <p:spPr bwMode="auto">
          <a:xfrm>
            <a:off x="471805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06" name="Oval 470"/>
          <p:cNvSpPr>
            <a:spLocks noChangeArrowheads="1"/>
          </p:cNvSpPr>
          <p:nvPr/>
        </p:nvSpPr>
        <p:spPr bwMode="auto">
          <a:xfrm>
            <a:off x="507841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07" name="Oval 471"/>
          <p:cNvSpPr>
            <a:spLocks noChangeArrowheads="1"/>
          </p:cNvSpPr>
          <p:nvPr/>
        </p:nvSpPr>
        <p:spPr bwMode="auto">
          <a:xfrm>
            <a:off x="543877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08" name="Oval 472"/>
          <p:cNvSpPr>
            <a:spLocks noChangeArrowheads="1"/>
          </p:cNvSpPr>
          <p:nvPr/>
        </p:nvSpPr>
        <p:spPr bwMode="auto">
          <a:xfrm>
            <a:off x="5799138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09" name="Oval 473"/>
          <p:cNvSpPr>
            <a:spLocks noChangeArrowheads="1"/>
          </p:cNvSpPr>
          <p:nvPr/>
        </p:nvSpPr>
        <p:spPr bwMode="auto">
          <a:xfrm>
            <a:off x="615950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0" name="Oval 474"/>
          <p:cNvSpPr>
            <a:spLocks noChangeArrowheads="1"/>
          </p:cNvSpPr>
          <p:nvPr/>
        </p:nvSpPr>
        <p:spPr bwMode="auto">
          <a:xfrm>
            <a:off x="651986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1" name="Oval 475"/>
          <p:cNvSpPr>
            <a:spLocks noChangeArrowheads="1"/>
          </p:cNvSpPr>
          <p:nvPr/>
        </p:nvSpPr>
        <p:spPr bwMode="auto">
          <a:xfrm>
            <a:off x="688022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2" name="Oval 476"/>
          <p:cNvSpPr>
            <a:spLocks noChangeArrowheads="1"/>
          </p:cNvSpPr>
          <p:nvPr/>
        </p:nvSpPr>
        <p:spPr bwMode="auto">
          <a:xfrm>
            <a:off x="7240588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3" name="Oval 477"/>
          <p:cNvSpPr>
            <a:spLocks noChangeArrowheads="1"/>
          </p:cNvSpPr>
          <p:nvPr/>
        </p:nvSpPr>
        <p:spPr bwMode="auto">
          <a:xfrm>
            <a:off x="760095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4" name="Oval 478"/>
          <p:cNvSpPr>
            <a:spLocks noChangeArrowheads="1"/>
          </p:cNvSpPr>
          <p:nvPr/>
        </p:nvSpPr>
        <p:spPr bwMode="auto">
          <a:xfrm>
            <a:off x="796131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5" name="Oval 479"/>
          <p:cNvSpPr>
            <a:spLocks noChangeArrowheads="1"/>
          </p:cNvSpPr>
          <p:nvPr/>
        </p:nvSpPr>
        <p:spPr bwMode="auto">
          <a:xfrm>
            <a:off x="832167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6" name="Oval 480"/>
          <p:cNvSpPr>
            <a:spLocks noChangeArrowheads="1"/>
          </p:cNvSpPr>
          <p:nvPr/>
        </p:nvSpPr>
        <p:spPr bwMode="auto">
          <a:xfrm>
            <a:off x="456723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7" name="Oval 481"/>
          <p:cNvSpPr>
            <a:spLocks noChangeArrowheads="1"/>
          </p:cNvSpPr>
          <p:nvPr/>
        </p:nvSpPr>
        <p:spPr bwMode="auto">
          <a:xfrm>
            <a:off x="492760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8" name="Oval 482"/>
          <p:cNvSpPr>
            <a:spLocks noChangeArrowheads="1"/>
          </p:cNvSpPr>
          <p:nvPr/>
        </p:nvSpPr>
        <p:spPr bwMode="auto">
          <a:xfrm>
            <a:off x="528796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19" name="Oval 483"/>
          <p:cNvSpPr>
            <a:spLocks noChangeArrowheads="1"/>
          </p:cNvSpPr>
          <p:nvPr/>
        </p:nvSpPr>
        <p:spPr bwMode="auto">
          <a:xfrm>
            <a:off x="564832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0" name="Oval 484"/>
          <p:cNvSpPr>
            <a:spLocks noChangeArrowheads="1"/>
          </p:cNvSpPr>
          <p:nvPr/>
        </p:nvSpPr>
        <p:spPr bwMode="auto">
          <a:xfrm>
            <a:off x="600868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1" name="Oval 485"/>
          <p:cNvSpPr>
            <a:spLocks noChangeArrowheads="1"/>
          </p:cNvSpPr>
          <p:nvPr/>
        </p:nvSpPr>
        <p:spPr bwMode="auto">
          <a:xfrm>
            <a:off x="636905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2" name="Oval 486"/>
          <p:cNvSpPr>
            <a:spLocks noChangeArrowheads="1"/>
          </p:cNvSpPr>
          <p:nvPr/>
        </p:nvSpPr>
        <p:spPr bwMode="auto">
          <a:xfrm>
            <a:off x="672941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3" name="Oval 487"/>
          <p:cNvSpPr>
            <a:spLocks noChangeArrowheads="1"/>
          </p:cNvSpPr>
          <p:nvPr/>
        </p:nvSpPr>
        <p:spPr bwMode="auto">
          <a:xfrm>
            <a:off x="708977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4" name="Oval 488"/>
          <p:cNvSpPr>
            <a:spLocks noChangeArrowheads="1"/>
          </p:cNvSpPr>
          <p:nvPr/>
        </p:nvSpPr>
        <p:spPr bwMode="auto">
          <a:xfrm>
            <a:off x="745013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5" name="Oval 489"/>
          <p:cNvSpPr>
            <a:spLocks noChangeArrowheads="1"/>
          </p:cNvSpPr>
          <p:nvPr/>
        </p:nvSpPr>
        <p:spPr bwMode="auto">
          <a:xfrm>
            <a:off x="781050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6" name="Oval 490"/>
          <p:cNvSpPr>
            <a:spLocks noChangeArrowheads="1"/>
          </p:cNvSpPr>
          <p:nvPr/>
        </p:nvSpPr>
        <p:spPr bwMode="auto">
          <a:xfrm>
            <a:off x="817086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7" name="Oval 491"/>
          <p:cNvSpPr>
            <a:spLocks noChangeArrowheads="1"/>
          </p:cNvSpPr>
          <p:nvPr/>
        </p:nvSpPr>
        <p:spPr bwMode="auto">
          <a:xfrm>
            <a:off x="853122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28" name="Line 492"/>
          <p:cNvSpPr>
            <a:spLocks noChangeShapeType="1"/>
          </p:cNvSpPr>
          <p:nvPr/>
        </p:nvSpPr>
        <p:spPr bwMode="auto">
          <a:xfrm>
            <a:off x="3671888" y="45021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29" name="Freeform 493"/>
          <p:cNvSpPr>
            <a:spLocks/>
          </p:cNvSpPr>
          <p:nvPr/>
        </p:nvSpPr>
        <p:spPr bwMode="auto">
          <a:xfrm>
            <a:off x="4248150" y="4357688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30" name="Rectangle 494"/>
          <p:cNvSpPr>
            <a:spLocks noChangeArrowheads="1"/>
          </p:cNvSpPr>
          <p:nvPr/>
        </p:nvSpPr>
        <p:spPr bwMode="auto">
          <a:xfrm>
            <a:off x="467995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1" name="Rectangle 495"/>
          <p:cNvSpPr>
            <a:spLocks noChangeArrowheads="1"/>
          </p:cNvSpPr>
          <p:nvPr/>
        </p:nvSpPr>
        <p:spPr bwMode="auto">
          <a:xfrm>
            <a:off x="504031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2" name="Rectangle 496"/>
          <p:cNvSpPr>
            <a:spLocks noChangeArrowheads="1"/>
          </p:cNvSpPr>
          <p:nvPr/>
        </p:nvSpPr>
        <p:spPr bwMode="auto">
          <a:xfrm>
            <a:off x="540067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3" name="Rectangle 497"/>
          <p:cNvSpPr>
            <a:spLocks noChangeArrowheads="1"/>
          </p:cNvSpPr>
          <p:nvPr/>
        </p:nvSpPr>
        <p:spPr bwMode="auto">
          <a:xfrm>
            <a:off x="576103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4" name="Rectangle 498"/>
          <p:cNvSpPr>
            <a:spLocks noChangeArrowheads="1"/>
          </p:cNvSpPr>
          <p:nvPr/>
        </p:nvSpPr>
        <p:spPr bwMode="auto">
          <a:xfrm>
            <a:off x="612140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5" name="Rectangle 499"/>
          <p:cNvSpPr>
            <a:spLocks noChangeArrowheads="1"/>
          </p:cNvSpPr>
          <p:nvPr/>
        </p:nvSpPr>
        <p:spPr bwMode="auto">
          <a:xfrm>
            <a:off x="648176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6" name="Rectangle 500"/>
          <p:cNvSpPr>
            <a:spLocks noChangeArrowheads="1"/>
          </p:cNvSpPr>
          <p:nvPr/>
        </p:nvSpPr>
        <p:spPr bwMode="auto">
          <a:xfrm>
            <a:off x="684212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7" name="Rectangle 501"/>
          <p:cNvSpPr>
            <a:spLocks noChangeArrowheads="1"/>
          </p:cNvSpPr>
          <p:nvPr/>
        </p:nvSpPr>
        <p:spPr bwMode="auto">
          <a:xfrm>
            <a:off x="720248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8" name="Rectangle 502"/>
          <p:cNvSpPr>
            <a:spLocks noChangeArrowheads="1"/>
          </p:cNvSpPr>
          <p:nvPr/>
        </p:nvSpPr>
        <p:spPr bwMode="auto">
          <a:xfrm>
            <a:off x="756285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39" name="Rectangle 503"/>
          <p:cNvSpPr>
            <a:spLocks noChangeArrowheads="1"/>
          </p:cNvSpPr>
          <p:nvPr/>
        </p:nvSpPr>
        <p:spPr bwMode="auto">
          <a:xfrm>
            <a:off x="792321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0" name="Rectangle 504"/>
          <p:cNvSpPr>
            <a:spLocks noChangeArrowheads="1"/>
          </p:cNvSpPr>
          <p:nvPr/>
        </p:nvSpPr>
        <p:spPr bwMode="auto">
          <a:xfrm>
            <a:off x="828357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1" name="Rectangle 505"/>
          <p:cNvSpPr>
            <a:spLocks noChangeArrowheads="1"/>
          </p:cNvSpPr>
          <p:nvPr/>
        </p:nvSpPr>
        <p:spPr bwMode="auto">
          <a:xfrm>
            <a:off x="864393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2" name="Line 506"/>
          <p:cNvSpPr>
            <a:spLocks noChangeShapeType="1"/>
          </p:cNvSpPr>
          <p:nvPr/>
        </p:nvSpPr>
        <p:spPr bwMode="auto">
          <a:xfrm>
            <a:off x="4464050" y="450215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3" name="Line 507"/>
          <p:cNvSpPr>
            <a:spLocks noChangeShapeType="1"/>
          </p:cNvSpPr>
          <p:nvPr/>
        </p:nvSpPr>
        <p:spPr bwMode="auto">
          <a:xfrm flipV="1">
            <a:off x="475138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4" name="Line 509"/>
          <p:cNvSpPr>
            <a:spLocks noChangeShapeType="1"/>
          </p:cNvSpPr>
          <p:nvPr/>
        </p:nvSpPr>
        <p:spPr bwMode="auto">
          <a:xfrm flipV="1">
            <a:off x="547211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5" name="Line 510"/>
          <p:cNvSpPr>
            <a:spLocks noChangeShapeType="1"/>
          </p:cNvSpPr>
          <p:nvPr/>
        </p:nvSpPr>
        <p:spPr bwMode="auto">
          <a:xfrm flipV="1">
            <a:off x="583247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6" name="Line 511"/>
          <p:cNvSpPr>
            <a:spLocks noChangeShapeType="1"/>
          </p:cNvSpPr>
          <p:nvPr/>
        </p:nvSpPr>
        <p:spPr bwMode="auto">
          <a:xfrm flipV="1">
            <a:off x="619283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7" name="Line 512"/>
          <p:cNvSpPr>
            <a:spLocks noChangeShapeType="1"/>
          </p:cNvSpPr>
          <p:nvPr/>
        </p:nvSpPr>
        <p:spPr bwMode="auto">
          <a:xfrm flipV="1">
            <a:off x="6553200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8" name="Line 513"/>
          <p:cNvSpPr>
            <a:spLocks noChangeShapeType="1"/>
          </p:cNvSpPr>
          <p:nvPr/>
        </p:nvSpPr>
        <p:spPr bwMode="auto">
          <a:xfrm flipV="1">
            <a:off x="691356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" name="Line 514"/>
          <p:cNvSpPr>
            <a:spLocks noChangeShapeType="1"/>
          </p:cNvSpPr>
          <p:nvPr/>
        </p:nvSpPr>
        <p:spPr bwMode="auto">
          <a:xfrm flipV="1">
            <a:off x="727392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0" name="Line 515"/>
          <p:cNvSpPr>
            <a:spLocks noChangeShapeType="1"/>
          </p:cNvSpPr>
          <p:nvPr/>
        </p:nvSpPr>
        <p:spPr bwMode="auto">
          <a:xfrm flipV="1">
            <a:off x="763428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1" name="Line 516"/>
          <p:cNvSpPr>
            <a:spLocks noChangeShapeType="1"/>
          </p:cNvSpPr>
          <p:nvPr/>
        </p:nvSpPr>
        <p:spPr bwMode="auto">
          <a:xfrm flipV="1">
            <a:off x="7994650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2" name="Line 517"/>
          <p:cNvSpPr>
            <a:spLocks noChangeShapeType="1"/>
          </p:cNvSpPr>
          <p:nvPr/>
        </p:nvSpPr>
        <p:spPr bwMode="auto">
          <a:xfrm flipV="1">
            <a:off x="835501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3" name="Line 518"/>
          <p:cNvSpPr>
            <a:spLocks noChangeShapeType="1"/>
          </p:cNvSpPr>
          <p:nvPr/>
        </p:nvSpPr>
        <p:spPr bwMode="auto">
          <a:xfrm flipV="1">
            <a:off x="871537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4" name="Line 519"/>
          <p:cNvSpPr>
            <a:spLocks noChangeShapeType="1"/>
          </p:cNvSpPr>
          <p:nvPr/>
        </p:nvSpPr>
        <p:spPr bwMode="auto">
          <a:xfrm>
            <a:off x="460692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5" name="Line 520"/>
          <p:cNvSpPr>
            <a:spLocks noChangeShapeType="1"/>
          </p:cNvSpPr>
          <p:nvPr/>
        </p:nvSpPr>
        <p:spPr bwMode="auto">
          <a:xfrm>
            <a:off x="496728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6" name="Line 521"/>
          <p:cNvSpPr>
            <a:spLocks noChangeShapeType="1"/>
          </p:cNvSpPr>
          <p:nvPr/>
        </p:nvSpPr>
        <p:spPr bwMode="auto">
          <a:xfrm>
            <a:off x="532765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7" name="Line 522"/>
          <p:cNvSpPr>
            <a:spLocks noChangeShapeType="1"/>
          </p:cNvSpPr>
          <p:nvPr/>
        </p:nvSpPr>
        <p:spPr bwMode="auto">
          <a:xfrm>
            <a:off x="568801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8" name="Line 523"/>
          <p:cNvSpPr>
            <a:spLocks noChangeShapeType="1"/>
          </p:cNvSpPr>
          <p:nvPr/>
        </p:nvSpPr>
        <p:spPr bwMode="auto">
          <a:xfrm>
            <a:off x="604837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59" name="Line 524"/>
          <p:cNvSpPr>
            <a:spLocks noChangeShapeType="1"/>
          </p:cNvSpPr>
          <p:nvPr/>
        </p:nvSpPr>
        <p:spPr bwMode="auto">
          <a:xfrm>
            <a:off x="640873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60" name="Line 525"/>
          <p:cNvSpPr>
            <a:spLocks noChangeShapeType="1"/>
          </p:cNvSpPr>
          <p:nvPr/>
        </p:nvSpPr>
        <p:spPr bwMode="auto">
          <a:xfrm>
            <a:off x="676910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61" name="Line 526"/>
          <p:cNvSpPr>
            <a:spLocks noChangeShapeType="1"/>
          </p:cNvSpPr>
          <p:nvPr/>
        </p:nvSpPr>
        <p:spPr bwMode="auto">
          <a:xfrm>
            <a:off x="712946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62" name="Line 527"/>
          <p:cNvSpPr>
            <a:spLocks noChangeShapeType="1"/>
          </p:cNvSpPr>
          <p:nvPr/>
        </p:nvSpPr>
        <p:spPr bwMode="auto">
          <a:xfrm>
            <a:off x="748982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63" name="Line 528"/>
          <p:cNvSpPr>
            <a:spLocks noChangeShapeType="1"/>
          </p:cNvSpPr>
          <p:nvPr/>
        </p:nvSpPr>
        <p:spPr bwMode="auto">
          <a:xfrm>
            <a:off x="785018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64" name="Line 529"/>
          <p:cNvSpPr>
            <a:spLocks noChangeShapeType="1"/>
          </p:cNvSpPr>
          <p:nvPr/>
        </p:nvSpPr>
        <p:spPr bwMode="auto">
          <a:xfrm>
            <a:off x="821055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65" name="Line 530"/>
          <p:cNvSpPr>
            <a:spLocks noChangeShapeType="1"/>
          </p:cNvSpPr>
          <p:nvPr/>
        </p:nvSpPr>
        <p:spPr bwMode="auto">
          <a:xfrm>
            <a:off x="857091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66" name="Oval 531"/>
          <p:cNvSpPr>
            <a:spLocks noChangeArrowheads="1"/>
          </p:cNvSpPr>
          <p:nvPr/>
        </p:nvSpPr>
        <p:spPr bwMode="auto">
          <a:xfrm>
            <a:off x="471805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67" name="Oval 533"/>
          <p:cNvSpPr>
            <a:spLocks noChangeArrowheads="1"/>
          </p:cNvSpPr>
          <p:nvPr/>
        </p:nvSpPr>
        <p:spPr bwMode="auto">
          <a:xfrm>
            <a:off x="543877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68" name="Oval 534"/>
          <p:cNvSpPr>
            <a:spLocks noChangeArrowheads="1"/>
          </p:cNvSpPr>
          <p:nvPr/>
        </p:nvSpPr>
        <p:spPr bwMode="auto">
          <a:xfrm>
            <a:off x="5799138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69" name="Oval 535"/>
          <p:cNvSpPr>
            <a:spLocks noChangeArrowheads="1"/>
          </p:cNvSpPr>
          <p:nvPr/>
        </p:nvSpPr>
        <p:spPr bwMode="auto">
          <a:xfrm>
            <a:off x="615950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0" name="Oval 536"/>
          <p:cNvSpPr>
            <a:spLocks noChangeArrowheads="1"/>
          </p:cNvSpPr>
          <p:nvPr/>
        </p:nvSpPr>
        <p:spPr bwMode="auto">
          <a:xfrm>
            <a:off x="6519863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1" name="Oval 537"/>
          <p:cNvSpPr>
            <a:spLocks noChangeArrowheads="1"/>
          </p:cNvSpPr>
          <p:nvPr/>
        </p:nvSpPr>
        <p:spPr bwMode="auto">
          <a:xfrm>
            <a:off x="688022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2" name="Oval 538"/>
          <p:cNvSpPr>
            <a:spLocks noChangeArrowheads="1"/>
          </p:cNvSpPr>
          <p:nvPr/>
        </p:nvSpPr>
        <p:spPr bwMode="auto">
          <a:xfrm>
            <a:off x="7240588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3" name="Oval 539"/>
          <p:cNvSpPr>
            <a:spLocks noChangeArrowheads="1"/>
          </p:cNvSpPr>
          <p:nvPr/>
        </p:nvSpPr>
        <p:spPr bwMode="auto">
          <a:xfrm>
            <a:off x="760095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4" name="Oval 540"/>
          <p:cNvSpPr>
            <a:spLocks noChangeArrowheads="1"/>
          </p:cNvSpPr>
          <p:nvPr/>
        </p:nvSpPr>
        <p:spPr bwMode="auto">
          <a:xfrm>
            <a:off x="7961313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5" name="Oval 541"/>
          <p:cNvSpPr>
            <a:spLocks noChangeArrowheads="1"/>
          </p:cNvSpPr>
          <p:nvPr/>
        </p:nvSpPr>
        <p:spPr bwMode="auto">
          <a:xfrm>
            <a:off x="832167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6" name="Oval 542"/>
          <p:cNvSpPr>
            <a:spLocks noChangeArrowheads="1"/>
          </p:cNvSpPr>
          <p:nvPr/>
        </p:nvSpPr>
        <p:spPr bwMode="auto">
          <a:xfrm>
            <a:off x="456723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7" name="Oval 543"/>
          <p:cNvSpPr>
            <a:spLocks noChangeArrowheads="1"/>
          </p:cNvSpPr>
          <p:nvPr/>
        </p:nvSpPr>
        <p:spPr bwMode="auto">
          <a:xfrm>
            <a:off x="492760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8" name="Oval 544"/>
          <p:cNvSpPr>
            <a:spLocks noChangeArrowheads="1"/>
          </p:cNvSpPr>
          <p:nvPr/>
        </p:nvSpPr>
        <p:spPr bwMode="auto">
          <a:xfrm>
            <a:off x="528796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79" name="Oval 545"/>
          <p:cNvSpPr>
            <a:spLocks noChangeArrowheads="1"/>
          </p:cNvSpPr>
          <p:nvPr/>
        </p:nvSpPr>
        <p:spPr bwMode="auto">
          <a:xfrm>
            <a:off x="564832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0" name="Oval 546"/>
          <p:cNvSpPr>
            <a:spLocks noChangeArrowheads="1"/>
          </p:cNvSpPr>
          <p:nvPr/>
        </p:nvSpPr>
        <p:spPr bwMode="auto">
          <a:xfrm>
            <a:off x="600868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1" name="Oval 547"/>
          <p:cNvSpPr>
            <a:spLocks noChangeArrowheads="1"/>
          </p:cNvSpPr>
          <p:nvPr/>
        </p:nvSpPr>
        <p:spPr bwMode="auto">
          <a:xfrm>
            <a:off x="636905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2" name="Oval 548"/>
          <p:cNvSpPr>
            <a:spLocks noChangeArrowheads="1"/>
          </p:cNvSpPr>
          <p:nvPr/>
        </p:nvSpPr>
        <p:spPr bwMode="auto">
          <a:xfrm>
            <a:off x="672941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3" name="Oval 549"/>
          <p:cNvSpPr>
            <a:spLocks noChangeArrowheads="1"/>
          </p:cNvSpPr>
          <p:nvPr/>
        </p:nvSpPr>
        <p:spPr bwMode="auto">
          <a:xfrm>
            <a:off x="708977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4" name="Oval 550"/>
          <p:cNvSpPr>
            <a:spLocks noChangeArrowheads="1"/>
          </p:cNvSpPr>
          <p:nvPr/>
        </p:nvSpPr>
        <p:spPr bwMode="auto">
          <a:xfrm>
            <a:off x="745013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5" name="Oval 551"/>
          <p:cNvSpPr>
            <a:spLocks noChangeArrowheads="1"/>
          </p:cNvSpPr>
          <p:nvPr/>
        </p:nvSpPr>
        <p:spPr bwMode="auto">
          <a:xfrm>
            <a:off x="781050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6" name="Oval 552"/>
          <p:cNvSpPr>
            <a:spLocks noChangeArrowheads="1"/>
          </p:cNvSpPr>
          <p:nvPr/>
        </p:nvSpPr>
        <p:spPr bwMode="auto">
          <a:xfrm>
            <a:off x="817086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7" name="Oval 553"/>
          <p:cNvSpPr>
            <a:spLocks noChangeArrowheads="1"/>
          </p:cNvSpPr>
          <p:nvPr/>
        </p:nvSpPr>
        <p:spPr bwMode="auto">
          <a:xfrm>
            <a:off x="853122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88" name="Line 554"/>
          <p:cNvSpPr>
            <a:spLocks noChangeShapeType="1"/>
          </p:cNvSpPr>
          <p:nvPr/>
        </p:nvSpPr>
        <p:spPr bwMode="auto">
          <a:xfrm>
            <a:off x="3671888" y="53689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89" name="Freeform 555"/>
          <p:cNvSpPr>
            <a:spLocks/>
          </p:cNvSpPr>
          <p:nvPr/>
        </p:nvSpPr>
        <p:spPr bwMode="auto">
          <a:xfrm>
            <a:off x="4248150" y="522446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90" name="Rectangle 556"/>
          <p:cNvSpPr>
            <a:spLocks noChangeArrowheads="1"/>
          </p:cNvSpPr>
          <p:nvPr/>
        </p:nvSpPr>
        <p:spPr bwMode="auto">
          <a:xfrm>
            <a:off x="467995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1" name="Rectangle 557"/>
          <p:cNvSpPr>
            <a:spLocks noChangeArrowheads="1"/>
          </p:cNvSpPr>
          <p:nvPr/>
        </p:nvSpPr>
        <p:spPr bwMode="auto">
          <a:xfrm>
            <a:off x="504031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2" name="Rectangle 558"/>
          <p:cNvSpPr>
            <a:spLocks noChangeArrowheads="1"/>
          </p:cNvSpPr>
          <p:nvPr/>
        </p:nvSpPr>
        <p:spPr bwMode="auto">
          <a:xfrm>
            <a:off x="540067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3" name="Rectangle 559"/>
          <p:cNvSpPr>
            <a:spLocks noChangeArrowheads="1"/>
          </p:cNvSpPr>
          <p:nvPr/>
        </p:nvSpPr>
        <p:spPr bwMode="auto">
          <a:xfrm>
            <a:off x="576103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4" name="Rectangle 560"/>
          <p:cNvSpPr>
            <a:spLocks noChangeArrowheads="1"/>
          </p:cNvSpPr>
          <p:nvPr/>
        </p:nvSpPr>
        <p:spPr bwMode="auto">
          <a:xfrm>
            <a:off x="612140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5" name="Rectangle 561"/>
          <p:cNvSpPr>
            <a:spLocks noChangeArrowheads="1"/>
          </p:cNvSpPr>
          <p:nvPr/>
        </p:nvSpPr>
        <p:spPr bwMode="auto">
          <a:xfrm>
            <a:off x="648176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6" name="Rectangle 562"/>
          <p:cNvSpPr>
            <a:spLocks noChangeArrowheads="1"/>
          </p:cNvSpPr>
          <p:nvPr/>
        </p:nvSpPr>
        <p:spPr bwMode="auto">
          <a:xfrm>
            <a:off x="684212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7" name="Rectangle 563"/>
          <p:cNvSpPr>
            <a:spLocks noChangeArrowheads="1"/>
          </p:cNvSpPr>
          <p:nvPr/>
        </p:nvSpPr>
        <p:spPr bwMode="auto">
          <a:xfrm>
            <a:off x="720248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8" name="Rectangle 564"/>
          <p:cNvSpPr>
            <a:spLocks noChangeArrowheads="1"/>
          </p:cNvSpPr>
          <p:nvPr/>
        </p:nvSpPr>
        <p:spPr bwMode="auto">
          <a:xfrm>
            <a:off x="756285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99" name="Rectangle 565"/>
          <p:cNvSpPr>
            <a:spLocks noChangeArrowheads="1"/>
          </p:cNvSpPr>
          <p:nvPr/>
        </p:nvSpPr>
        <p:spPr bwMode="auto">
          <a:xfrm>
            <a:off x="792321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00" name="Rectangle 566"/>
          <p:cNvSpPr>
            <a:spLocks noChangeArrowheads="1"/>
          </p:cNvSpPr>
          <p:nvPr/>
        </p:nvSpPr>
        <p:spPr bwMode="auto">
          <a:xfrm>
            <a:off x="828357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01" name="Rectangle 567"/>
          <p:cNvSpPr>
            <a:spLocks noChangeArrowheads="1"/>
          </p:cNvSpPr>
          <p:nvPr/>
        </p:nvSpPr>
        <p:spPr bwMode="auto">
          <a:xfrm>
            <a:off x="864393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02" name="Line 568"/>
          <p:cNvSpPr>
            <a:spLocks noChangeShapeType="1"/>
          </p:cNvSpPr>
          <p:nvPr/>
        </p:nvSpPr>
        <p:spPr bwMode="auto">
          <a:xfrm>
            <a:off x="4464050" y="53689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03" name="Line 569"/>
          <p:cNvSpPr>
            <a:spLocks noChangeShapeType="1"/>
          </p:cNvSpPr>
          <p:nvPr/>
        </p:nvSpPr>
        <p:spPr bwMode="auto">
          <a:xfrm flipV="1">
            <a:off x="475138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04" name="Line 570"/>
          <p:cNvSpPr>
            <a:spLocks noChangeShapeType="1"/>
          </p:cNvSpPr>
          <p:nvPr/>
        </p:nvSpPr>
        <p:spPr bwMode="auto">
          <a:xfrm flipV="1">
            <a:off x="511175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05" name="Line 571"/>
          <p:cNvSpPr>
            <a:spLocks noChangeShapeType="1"/>
          </p:cNvSpPr>
          <p:nvPr/>
        </p:nvSpPr>
        <p:spPr bwMode="auto">
          <a:xfrm flipV="1">
            <a:off x="547211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06" name="Line 572"/>
          <p:cNvSpPr>
            <a:spLocks noChangeShapeType="1"/>
          </p:cNvSpPr>
          <p:nvPr/>
        </p:nvSpPr>
        <p:spPr bwMode="auto">
          <a:xfrm flipV="1">
            <a:off x="583247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07" name="Line 573"/>
          <p:cNvSpPr>
            <a:spLocks noChangeShapeType="1"/>
          </p:cNvSpPr>
          <p:nvPr/>
        </p:nvSpPr>
        <p:spPr bwMode="auto">
          <a:xfrm flipV="1">
            <a:off x="619283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08" name="Line 574"/>
          <p:cNvSpPr>
            <a:spLocks noChangeShapeType="1"/>
          </p:cNvSpPr>
          <p:nvPr/>
        </p:nvSpPr>
        <p:spPr bwMode="auto">
          <a:xfrm flipV="1">
            <a:off x="655320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09" name="Line 575"/>
          <p:cNvSpPr>
            <a:spLocks noChangeShapeType="1"/>
          </p:cNvSpPr>
          <p:nvPr/>
        </p:nvSpPr>
        <p:spPr bwMode="auto">
          <a:xfrm flipV="1">
            <a:off x="691356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0" name="Line 576"/>
          <p:cNvSpPr>
            <a:spLocks noChangeShapeType="1"/>
          </p:cNvSpPr>
          <p:nvPr/>
        </p:nvSpPr>
        <p:spPr bwMode="auto">
          <a:xfrm flipV="1">
            <a:off x="727392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1" name="Line 577"/>
          <p:cNvSpPr>
            <a:spLocks noChangeShapeType="1"/>
          </p:cNvSpPr>
          <p:nvPr/>
        </p:nvSpPr>
        <p:spPr bwMode="auto">
          <a:xfrm flipV="1">
            <a:off x="763428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2" name="Line 578"/>
          <p:cNvSpPr>
            <a:spLocks noChangeShapeType="1"/>
          </p:cNvSpPr>
          <p:nvPr/>
        </p:nvSpPr>
        <p:spPr bwMode="auto">
          <a:xfrm flipV="1">
            <a:off x="799465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3" name="Line 579"/>
          <p:cNvSpPr>
            <a:spLocks noChangeShapeType="1"/>
          </p:cNvSpPr>
          <p:nvPr/>
        </p:nvSpPr>
        <p:spPr bwMode="auto">
          <a:xfrm flipV="1">
            <a:off x="835501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4" name="Line 580"/>
          <p:cNvSpPr>
            <a:spLocks noChangeShapeType="1"/>
          </p:cNvSpPr>
          <p:nvPr/>
        </p:nvSpPr>
        <p:spPr bwMode="auto">
          <a:xfrm flipV="1">
            <a:off x="871537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5" name="Line 581"/>
          <p:cNvSpPr>
            <a:spLocks noChangeShapeType="1"/>
          </p:cNvSpPr>
          <p:nvPr/>
        </p:nvSpPr>
        <p:spPr bwMode="auto">
          <a:xfrm>
            <a:off x="460692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6" name="Line 582"/>
          <p:cNvSpPr>
            <a:spLocks noChangeShapeType="1"/>
          </p:cNvSpPr>
          <p:nvPr/>
        </p:nvSpPr>
        <p:spPr bwMode="auto">
          <a:xfrm>
            <a:off x="496728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7" name="Line 583"/>
          <p:cNvSpPr>
            <a:spLocks noChangeShapeType="1"/>
          </p:cNvSpPr>
          <p:nvPr/>
        </p:nvSpPr>
        <p:spPr bwMode="auto">
          <a:xfrm>
            <a:off x="532765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8" name="Line 584"/>
          <p:cNvSpPr>
            <a:spLocks noChangeShapeType="1"/>
          </p:cNvSpPr>
          <p:nvPr/>
        </p:nvSpPr>
        <p:spPr bwMode="auto">
          <a:xfrm>
            <a:off x="568801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19" name="Line 585"/>
          <p:cNvSpPr>
            <a:spLocks noChangeShapeType="1"/>
          </p:cNvSpPr>
          <p:nvPr/>
        </p:nvSpPr>
        <p:spPr bwMode="auto">
          <a:xfrm>
            <a:off x="604837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0" name="Line 586"/>
          <p:cNvSpPr>
            <a:spLocks noChangeShapeType="1"/>
          </p:cNvSpPr>
          <p:nvPr/>
        </p:nvSpPr>
        <p:spPr bwMode="auto">
          <a:xfrm>
            <a:off x="640873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1" name="Line 587"/>
          <p:cNvSpPr>
            <a:spLocks noChangeShapeType="1"/>
          </p:cNvSpPr>
          <p:nvPr/>
        </p:nvSpPr>
        <p:spPr bwMode="auto">
          <a:xfrm>
            <a:off x="676910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2" name="Line 588"/>
          <p:cNvSpPr>
            <a:spLocks noChangeShapeType="1"/>
          </p:cNvSpPr>
          <p:nvPr/>
        </p:nvSpPr>
        <p:spPr bwMode="auto">
          <a:xfrm>
            <a:off x="712946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3" name="Line 589"/>
          <p:cNvSpPr>
            <a:spLocks noChangeShapeType="1"/>
          </p:cNvSpPr>
          <p:nvPr/>
        </p:nvSpPr>
        <p:spPr bwMode="auto">
          <a:xfrm>
            <a:off x="748982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4" name="Line 590"/>
          <p:cNvSpPr>
            <a:spLocks noChangeShapeType="1"/>
          </p:cNvSpPr>
          <p:nvPr/>
        </p:nvSpPr>
        <p:spPr bwMode="auto">
          <a:xfrm>
            <a:off x="785018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5" name="Line 591"/>
          <p:cNvSpPr>
            <a:spLocks noChangeShapeType="1"/>
          </p:cNvSpPr>
          <p:nvPr/>
        </p:nvSpPr>
        <p:spPr bwMode="auto">
          <a:xfrm>
            <a:off x="821055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6" name="Line 592"/>
          <p:cNvSpPr>
            <a:spLocks noChangeShapeType="1"/>
          </p:cNvSpPr>
          <p:nvPr/>
        </p:nvSpPr>
        <p:spPr bwMode="auto">
          <a:xfrm>
            <a:off x="857091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27" name="Oval 593"/>
          <p:cNvSpPr>
            <a:spLocks noChangeArrowheads="1"/>
          </p:cNvSpPr>
          <p:nvPr/>
        </p:nvSpPr>
        <p:spPr bwMode="auto">
          <a:xfrm>
            <a:off x="471805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28" name="Oval 594"/>
          <p:cNvSpPr>
            <a:spLocks noChangeArrowheads="1"/>
          </p:cNvSpPr>
          <p:nvPr/>
        </p:nvSpPr>
        <p:spPr bwMode="auto">
          <a:xfrm>
            <a:off x="507841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29" name="Oval 595"/>
          <p:cNvSpPr>
            <a:spLocks noChangeArrowheads="1"/>
          </p:cNvSpPr>
          <p:nvPr/>
        </p:nvSpPr>
        <p:spPr bwMode="auto">
          <a:xfrm>
            <a:off x="543877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0" name="Oval 596"/>
          <p:cNvSpPr>
            <a:spLocks noChangeArrowheads="1"/>
          </p:cNvSpPr>
          <p:nvPr/>
        </p:nvSpPr>
        <p:spPr bwMode="auto">
          <a:xfrm>
            <a:off x="5799138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1" name="Oval 597"/>
          <p:cNvSpPr>
            <a:spLocks noChangeArrowheads="1"/>
          </p:cNvSpPr>
          <p:nvPr/>
        </p:nvSpPr>
        <p:spPr bwMode="auto">
          <a:xfrm>
            <a:off x="615950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2" name="Oval 598"/>
          <p:cNvSpPr>
            <a:spLocks noChangeArrowheads="1"/>
          </p:cNvSpPr>
          <p:nvPr/>
        </p:nvSpPr>
        <p:spPr bwMode="auto">
          <a:xfrm>
            <a:off x="651986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3" name="Oval 599"/>
          <p:cNvSpPr>
            <a:spLocks noChangeArrowheads="1"/>
          </p:cNvSpPr>
          <p:nvPr/>
        </p:nvSpPr>
        <p:spPr bwMode="auto">
          <a:xfrm>
            <a:off x="688022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4" name="Oval 600"/>
          <p:cNvSpPr>
            <a:spLocks noChangeArrowheads="1"/>
          </p:cNvSpPr>
          <p:nvPr/>
        </p:nvSpPr>
        <p:spPr bwMode="auto">
          <a:xfrm>
            <a:off x="7240588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5" name="Oval 601"/>
          <p:cNvSpPr>
            <a:spLocks noChangeArrowheads="1"/>
          </p:cNvSpPr>
          <p:nvPr/>
        </p:nvSpPr>
        <p:spPr bwMode="auto">
          <a:xfrm>
            <a:off x="760095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6" name="Oval 602"/>
          <p:cNvSpPr>
            <a:spLocks noChangeArrowheads="1"/>
          </p:cNvSpPr>
          <p:nvPr/>
        </p:nvSpPr>
        <p:spPr bwMode="auto">
          <a:xfrm>
            <a:off x="796131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7" name="Oval 603"/>
          <p:cNvSpPr>
            <a:spLocks noChangeArrowheads="1"/>
          </p:cNvSpPr>
          <p:nvPr/>
        </p:nvSpPr>
        <p:spPr bwMode="auto">
          <a:xfrm>
            <a:off x="832167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8" name="Oval 604"/>
          <p:cNvSpPr>
            <a:spLocks noChangeArrowheads="1"/>
          </p:cNvSpPr>
          <p:nvPr/>
        </p:nvSpPr>
        <p:spPr bwMode="auto">
          <a:xfrm>
            <a:off x="456723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39" name="Oval 605"/>
          <p:cNvSpPr>
            <a:spLocks noChangeArrowheads="1"/>
          </p:cNvSpPr>
          <p:nvPr/>
        </p:nvSpPr>
        <p:spPr bwMode="auto">
          <a:xfrm>
            <a:off x="492760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0" name="Oval 606"/>
          <p:cNvSpPr>
            <a:spLocks noChangeArrowheads="1"/>
          </p:cNvSpPr>
          <p:nvPr/>
        </p:nvSpPr>
        <p:spPr bwMode="auto">
          <a:xfrm>
            <a:off x="528796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1" name="Oval 607"/>
          <p:cNvSpPr>
            <a:spLocks noChangeArrowheads="1"/>
          </p:cNvSpPr>
          <p:nvPr/>
        </p:nvSpPr>
        <p:spPr bwMode="auto">
          <a:xfrm>
            <a:off x="564832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2" name="Oval 608"/>
          <p:cNvSpPr>
            <a:spLocks noChangeArrowheads="1"/>
          </p:cNvSpPr>
          <p:nvPr/>
        </p:nvSpPr>
        <p:spPr bwMode="auto">
          <a:xfrm>
            <a:off x="600868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3" name="Oval 609"/>
          <p:cNvSpPr>
            <a:spLocks noChangeArrowheads="1"/>
          </p:cNvSpPr>
          <p:nvPr/>
        </p:nvSpPr>
        <p:spPr bwMode="auto">
          <a:xfrm>
            <a:off x="636905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4" name="Oval 610"/>
          <p:cNvSpPr>
            <a:spLocks noChangeArrowheads="1"/>
          </p:cNvSpPr>
          <p:nvPr/>
        </p:nvSpPr>
        <p:spPr bwMode="auto">
          <a:xfrm>
            <a:off x="672941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5" name="Oval 611"/>
          <p:cNvSpPr>
            <a:spLocks noChangeArrowheads="1"/>
          </p:cNvSpPr>
          <p:nvPr/>
        </p:nvSpPr>
        <p:spPr bwMode="auto">
          <a:xfrm>
            <a:off x="708977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6" name="Oval 612"/>
          <p:cNvSpPr>
            <a:spLocks noChangeArrowheads="1"/>
          </p:cNvSpPr>
          <p:nvPr/>
        </p:nvSpPr>
        <p:spPr bwMode="auto">
          <a:xfrm>
            <a:off x="745013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7" name="Oval 613"/>
          <p:cNvSpPr>
            <a:spLocks noChangeArrowheads="1"/>
          </p:cNvSpPr>
          <p:nvPr/>
        </p:nvSpPr>
        <p:spPr bwMode="auto">
          <a:xfrm>
            <a:off x="781050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8" name="Oval 614"/>
          <p:cNvSpPr>
            <a:spLocks noChangeArrowheads="1"/>
          </p:cNvSpPr>
          <p:nvPr/>
        </p:nvSpPr>
        <p:spPr bwMode="auto">
          <a:xfrm>
            <a:off x="817086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49" name="Oval 615"/>
          <p:cNvSpPr>
            <a:spLocks noChangeArrowheads="1"/>
          </p:cNvSpPr>
          <p:nvPr/>
        </p:nvSpPr>
        <p:spPr bwMode="auto">
          <a:xfrm>
            <a:off x="853122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0" name="Line 616"/>
          <p:cNvSpPr>
            <a:spLocks noChangeShapeType="1"/>
          </p:cNvSpPr>
          <p:nvPr/>
        </p:nvSpPr>
        <p:spPr bwMode="auto">
          <a:xfrm>
            <a:off x="3671888" y="58023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51" name="Freeform 617"/>
          <p:cNvSpPr>
            <a:spLocks/>
          </p:cNvSpPr>
          <p:nvPr/>
        </p:nvSpPr>
        <p:spPr bwMode="auto">
          <a:xfrm>
            <a:off x="4248150" y="565785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2147483647 h 182"/>
              <a:gd name="T4" fmla="*/ 2147483647 w 136"/>
              <a:gd name="T5" fmla="*/ 2147483647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52" name="Rectangle 618"/>
          <p:cNvSpPr>
            <a:spLocks noChangeArrowheads="1"/>
          </p:cNvSpPr>
          <p:nvPr/>
        </p:nvSpPr>
        <p:spPr bwMode="auto">
          <a:xfrm>
            <a:off x="467995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3" name="Rectangle 619"/>
          <p:cNvSpPr>
            <a:spLocks noChangeArrowheads="1"/>
          </p:cNvSpPr>
          <p:nvPr/>
        </p:nvSpPr>
        <p:spPr bwMode="auto">
          <a:xfrm>
            <a:off x="504031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4" name="Rectangle 620"/>
          <p:cNvSpPr>
            <a:spLocks noChangeArrowheads="1"/>
          </p:cNvSpPr>
          <p:nvPr/>
        </p:nvSpPr>
        <p:spPr bwMode="auto">
          <a:xfrm>
            <a:off x="540067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5" name="Rectangle 621"/>
          <p:cNvSpPr>
            <a:spLocks noChangeArrowheads="1"/>
          </p:cNvSpPr>
          <p:nvPr/>
        </p:nvSpPr>
        <p:spPr bwMode="auto">
          <a:xfrm>
            <a:off x="576103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6" name="Rectangle 622"/>
          <p:cNvSpPr>
            <a:spLocks noChangeArrowheads="1"/>
          </p:cNvSpPr>
          <p:nvPr/>
        </p:nvSpPr>
        <p:spPr bwMode="auto">
          <a:xfrm>
            <a:off x="612140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7" name="Rectangle 623"/>
          <p:cNvSpPr>
            <a:spLocks noChangeArrowheads="1"/>
          </p:cNvSpPr>
          <p:nvPr/>
        </p:nvSpPr>
        <p:spPr bwMode="auto">
          <a:xfrm>
            <a:off x="648176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8" name="Rectangle 624"/>
          <p:cNvSpPr>
            <a:spLocks noChangeArrowheads="1"/>
          </p:cNvSpPr>
          <p:nvPr/>
        </p:nvSpPr>
        <p:spPr bwMode="auto">
          <a:xfrm>
            <a:off x="684212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9" name="Rectangle 625"/>
          <p:cNvSpPr>
            <a:spLocks noChangeArrowheads="1"/>
          </p:cNvSpPr>
          <p:nvPr/>
        </p:nvSpPr>
        <p:spPr bwMode="auto">
          <a:xfrm>
            <a:off x="720248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60" name="Rectangle 626"/>
          <p:cNvSpPr>
            <a:spLocks noChangeArrowheads="1"/>
          </p:cNvSpPr>
          <p:nvPr/>
        </p:nvSpPr>
        <p:spPr bwMode="auto">
          <a:xfrm>
            <a:off x="756285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61" name="Rectangle 627"/>
          <p:cNvSpPr>
            <a:spLocks noChangeArrowheads="1"/>
          </p:cNvSpPr>
          <p:nvPr/>
        </p:nvSpPr>
        <p:spPr bwMode="auto">
          <a:xfrm>
            <a:off x="792321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62" name="Rectangle 628"/>
          <p:cNvSpPr>
            <a:spLocks noChangeArrowheads="1"/>
          </p:cNvSpPr>
          <p:nvPr/>
        </p:nvSpPr>
        <p:spPr bwMode="auto">
          <a:xfrm>
            <a:off x="828357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63" name="Rectangle 629"/>
          <p:cNvSpPr>
            <a:spLocks noChangeArrowheads="1"/>
          </p:cNvSpPr>
          <p:nvPr/>
        </p:nvSpPr>
        <p:spPr bwMode="auto">
          <a:xfrm>
            <a:off x="864393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64" name="Line 630"/>
          <p:cNvSpPr>
            <a:spLocks noChangeShapeType="1"/>
          </p:cNvSpPr>
          <p:nvPr/>
        </p:nvSpPr>
        <p:spPr bwMode="auto">
          <a:xfrm>
            <a:off x="4464050" y="58023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65" name="Line 631"/>
          <p:cNvSpPr>
            <a:spLocks noChangeShapeType="1"/>
          </p:cNvSpPr>
          <p:nvPr/>
        </p:nvSpPr>
        <p:spPr bwMode="auto">
          <a:xfrm flipV="1">
            <a:off x="475138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66" name="Line 632"/>
          <p:cNvSpPr>
            <a:spLocks noChangeShapeType="1"/>
          </p:cNvSpPr>
          <p:nvPr/>
        </p:nvSpPr>
        <p:spPr bwMode="auto">
          <a:xfrm flipV="1">
            <a:off x="511175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67" name="Line 633"/>
          <p:cNvSpPr>
            <a:spLocks noChangeShapeType="1"/>
          </p:cNvSpPr>
          <p:nvPr/>
        </p:nvSpPr>
        <p:spPr bwMode="auto">
          <a:xfrm flipV="1">
            <a:off x="547211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68" name="Line 634"/>
          <p:cNvSpPr>
            <a:spLocks noChangeShapeType="1"/>
          </p:cNvSpPr>
          <p:nvPr/>
        </p:nvSpPr>
        <p:spPr bwMode="auto">
          <a:xfrm flipV="1">
            <a:off x="583247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69" name="Line 635"/>
          <p:cNvSpPr>
            <a:spLocks noChangeShapeType="1"/>
          </p:cNvSpPr>
          <p:nvPr/>
        </p:nvSpPr>
        <p:spPr bwMode="auto">
          <a:xfrm flipV="1">
            <a:off x="619283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0" name="Line 636"/>
          <p:cNvSpPr>
            <a:spLocks noChangeShapeType="1"/>
          </p:cNvSpPr>
          <p:nvPr/>
        </p:nvSpPr>
        <p:spPr bwMode="auto">
          <a:xfrm flipV="1">
            <a:off x="655320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1" name="Line 637"/>
          <p:cNvSpPr>
            <a:spLocks noChangeShapeType="1"/>
          </p:cNvSpPr>
          <p:nvPr/>
        </p:nvSpPr>
        <p:spPr bwMode="auto">
          <a:xfrm flipV="1">
            <a:off x="691356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2" name="Line 638"/>
          <p:cNvSpPr>
            <a:spLocks noChangeShapeType="1"/>
          </p:cNvSpPr>
          <p:nvPr/>
        </p:nvSpPr>
        <p:spPr bwMode="auto">
          <a:xfrm flipV="1">
            <a:off x="727392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3" name="Line 639"/>
          <p:cNvSpPr>
            <a:spLocks noChangeShapeType="1"/>
          </p:cNvSpPr>
          <p:nvPr/>
        </p:nvSpPr>
        <p:spPr bwMode="auto">
          <a:xfrm flipV="1">
            <a:off x="763428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4" name="Line 640"/>
          <p:cNvSpPr>
            <a:spLocks noChangeShapeType="1"/>
          </p:cNvSpPr>
          <p:nvPr/>
        </p:nvSpPr>
        <p:spPr bwMode="auto">
          <a:xfrm flipV="1">
            <a:off x="799465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5" name="Line 641"/>
          <p:cNvSpPr>
            <a:spLocks noChangeShapeType="1"/>
          </p:cNvSpPr>
          <p:nvPr/>
        </p:nvSpPr>
        <p:spPr bwMode="auto">
          <a:xfrm flipV="1">
            <a:off x="835501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6" name="Line 642"/>
          <p:cNvSpPr>
            <a:spLocks noChangeShapeType="1"/>
          </p:cNvSpPr>
          <p:nvPr/>
        </p:nvSpPr>
        <p:spPr bwMode="auto">
          <a:xfrm flipV="1">
            <a:off x="871537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7" name="Line 643"/>
          <p:cNvSpPr>
            <a:spLocks noChangeShapeType="1"/>
          </p:cNvSpPr>
          <p:nvPr/>
        </p:nvSpPr>
        <p:spPr bwMode="auto">
          <a:xfrm>
            <a:off x="460692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8" name="Line 644"/>
          <p:cNvSpPr>
            <a:spLocks noChangeShapeType="1"/>
          </p:cNvSpPr>
          <p:nvPr/>
        </p:nvSpPr>
        <p:spPr bwMode="auto">
          <a:xfrm>
            <a:off x="496728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79" name="Line 645"/>
          <p:cNvSpPr>
            <a:spLocks noChangeShapeType="1"/>
          </p:cNvSpPr>
          <p:nvPr/>
        </p:nvSpPr>
        <p:spPr bwMode="auto">
          <a:xfrm>
            <a:off x="532765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0" name="Line 646"/>
          <p:cNvSpPr>
            <a:spLocks noChangeShapeType="1"/>
          </p:cNvSpPr>
          <p:nvPr/>
        </p:nvSpPr>
        <p:spPr bwMode="auto">
          <a:xfrm>
            <a:off x="568801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1" name="Line 647"/>
          <p:cNvSpPr>
            <a:spLocks noChangeShapeType="1"/>
          </p:cNvSpPr>
          <p:nvPr/>
        </p:nvSpPr>
        <p:spPr bwMode="auto">
          <a:xfrm>
            <a:off x="604837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2" name="Line 648"/>
          <p:cNvSpPr>
            <a:spLocks noChangeShapeType="1"/>
          </p:cNvSpPr>
          <p:nvPr/>
        </p:nvSpPr>
        <p:spPr bwMode="auto">
          <a:xfrm>
            <a:off x="640873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3" name="Line 649"/>
          <p:cNvSpPr>
            <a:spLocks noChangeShapeType="1"/>
          </p:cNvSpPr>
          <p:nvPr/>
        </p:nvSpPr>
        <p:spPr bwMode="auto">
          <a:xfrm>
            <a:off x="676910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4" name="Line 650"/>
          <p:cNvSpPr>
            <a:spLocks noChangeShapeType="1"/>
          </p:cNvSpPr>
          <p:nvPr/>
        </p:nvSpPr>
        <p:spPr bwMode="auto">
          <a:xfrm>
            <a:off x="712946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5" name="Line 651"/>
          <p:cNvSpPr>
            <a:spLocks noChangeShapeType="1"/>
          </p:cNvSpPr>
          <p:nvPr/>
        </p:nvSpPr>
        <p:spPr bwMode="auto">
          <a:xfrm>
            <a:off x="748982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6" name="Line 652"/>
          <p:cNvSpPr>
            <a:spLocks noChangeShapeType="1"/>
          </p:cNvSpPr>
          <p:nvPr/>
        </p:nvSpPr>
        <p:spPr bwMode="auto">
          <a:xfrm>
            <a:off x="785018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7" name="Line 653"/>
          <p:cNvSpPr>
            <a:spLocks noChangeShapeType="1"/>
          </p:cNvSpPr>
          <p:nvPr/>
        </p:nvSpPr>
        <p:spPr bwMode="auto">
          <a:xfrm>
            <a:off x="821055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8" name="Line 654"/>
          <p:cNvSpPr>
            <a:spLocks noChangeShapeType="1"/>
          </p:cNvSpPr>
          <p:nvPr/>
        </p:nvSpPr>
        <p:spPr bwMode="auto">
          <a:xfrm>
            <a:off x="857091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9" name="Oval 655"/>
          <p:cNvSpPr>
            <a:spLocks noChangeArrowheads="1"/>
          </p:cNvSpPr>
          <p:nvPr/>
        </p:nvSpPr>
        <p:spPr bwMode="auto">
          <a:xfrm>
            <a:off x="471805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0" name="Oval 656"/>
          <p:cNvSpPr>
            <a:spLocks noChangeArrowheads="1"/>
          </p:cNvSpPr>
          <p:nvPr/>
        </p:nvSpPr>
        <p:spPr bwMode="auto">
          <a:xfrm>
            <a:off x="507841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1" name="Oval 657"/>
          <p:cNvSpPr>
            <a:spLocks noChangeArrowheads="1"/>
          </p:cNvSpPr>
          <p:nvPr/>
        </p:nvSpPr>
        <p:spPr bwMode="auto">
          <a:xfrm>
            <a:off x="543877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2" name="Oval 658"/>
          <p:cNvSpPr>
            <a:spLocks noChangeArrowheads="1"/>
          </p:cNvSpPr>
          <p:nvPr/>
        </p:nvSpPr>
        <p:spPr bwMode="auto">
          <a:xfrm>
            <a:off x="5799138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3" name="Oval 659"/>
          <p:cNvSpPr>
            <a:spLocks noChangeArrowheads="1"/>
          </p:cNvSpPr>
          <p:nvPr/>
        </p:nvSpPr>
        <p:spPr bwMode="auto">
          <a:xfrm>
            <a:off x="615950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4" name="Oval 660"/>
          <p:cNvSpPr>
            <a:spLocks noChangeArrowheads="1"/>
          </p:cNvSpPr>
          <p:nvPr/>
        </p:nvSpPr>
        <p:spPr bwMode="auto">
          <a:xfrm>
            <a:off x="651986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5" name="Oval 661"/>
          <p:cNvSpPr>
            <a:spLocks noChangeArrowheads="1"/>
          </p:cNvSpPr>
          <p:nvPr/>
        </p:nvSpPr>
        <p:spPr bwMode="auto">
          <a:xfrm>
            <a:off x="688022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6" name="Oval 662"/>
          <p:cNvSpPr>
            <a:spLocks noChangeArrowheads="1"/>
          </p:cNvSpPr>
          <p:nvPr/>
        </p:nvSpPr>
        <p:spPr bwMode="auto">
          <a:xfrm>
            <a:off x="7240588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7" name="Oval 663"/>
          <p:cNvSpPr>
            <a:spLocks noChangeArrowheads="1"/>
          </p:cNvSpPr>
          <p:nvPr/>
        </p:nvSpPr>
        <p:spPr bwMode="auto">
          <a:xfrm>
            <a:off x="760095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8" name="Oval 664"/>
          <p:cNvSpPr>
            <a:spLocks noChangeArrowheads="1"/>
          </p:cNvSpPr>
          <p:nvPr/>
        </p:nvSpPr>
        <p:spPr bwMode="auto">
          <a:xfrm>
            <a:off x="796131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99" name="Oval 665"/>
          <p:cNvSpPr>
            <a:spLocks noChangeArrowheads="1"/>
          </p:cNvSpPr>
          <p:nvPr/>
        </p:nvSpPr>
        <p:spPr bwMode="auto">
          <a:xfrm>
            <a:off x="832167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200" name="Text Box 666"/>
          <p:cNvSpPr txBox="1">
            <a:spLocks noChangeArrowheads="1"/>
          </p:cNvSpPr>
          <p:nvPr/>
        </p:nvSpPr>
        <p:spPr bwMode="auto">
          <a:xfrm>
            <a:off x="2671763" y="74612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input</a:t>
            </a:r>
          </a:p>
        </p:txBody>
      </p:sp>
      <p:sp>
        <p:nvSpPr>
          <p:cNvPr id="66201" name="AutoShape 667"/>
          <p:cNvSpPr>
            <a:spLocks/>
          </p:cNvSpPr>
          <p:nvPr/>
        </p:nvSpPr>
        <p:spPr bwMode="auto">
          <a:xfrm rot="5400000">
            <a:off x="3366294" y="5677694"/>
            <a:ext cx="215900" cy="1046162"/>
          </a:xfrm>
          <a:prstGeom prst="rightBrace">
            <a:avLst>
              <a:gd name="adj1" fmla="val 403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2" name="Text Box 668"/>
          <p:cNvSpPr txBox="1">
            <a:spLocks noChangeArrowheads="1"/>
          </p:cNvSpPr>
          <p:nvPr/>
        </p:nvSpPr>
        <p:spPr bwMode="auto">
          <a:xfrm>
            <a:off x="2663825" y="6307138"/>
            <a:ext cx="173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fast sampling stage</a:t>
            </a:r>
          </a:p>
        </p:txBody>
      </p:sp>
      <p:sp>
        <p:nvSpPr>
          <p:cNvPr id="66203" name="AutoShape 669"/>
          <p:cNvSpPr>
            <a:spLocks/>
          </p:cNvSpPr>
          <p:nvPr/>
        </p:nvSpPr>
        <p:spPr bwMode="auto">
          <a:xfrm rot="5400000">
            <a:off x="6642100" y="4057650"/>
            <a:ext cx="215900" cy="4286250"/>
          </a:xfrm>
          <a:prstGeom prst="rightBrace">
            <a:avLst>
              <a:gd name="adj1" fmla="val 165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4" name="Text Box 670"/>
          <p:cNvSpPr txBox="1">
            <a:spLocks noChangeArrowheads="1"/>
          </p:cNvSpPr>
          <p:nvPr/>
        </p:nvSpPr>
        <p:spPr bwMode="auto">
          <a:xfrm>
            <a:off x="5461000" y="6308725"/>
            <a:ext cx="227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secondary sampling stage</a:t>
            </a:r>
          </a:p>
        </p:txBody>
      </p:sp>
      <p:sp>
        <p:nvSpPr>
          <p:cNvPr id="66205" name="Text Box 671"/>
          <p:cNvSpPr txBox="1">
            <a:spLocks noChangeArrowheads="1"/>
          </p:cNvSpPr>
          <p:nvPr/>
        </p:nvSpPr>
        <p:spPr bwMode="auto">
          <a:xfrm>
            <a:off x="3240088" y="4637088"/>
            <a:ext cx="574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. . . . . . . . . . . . . . . . . . . . . . . . . . . . . . . . .</a:t>
            </a:r>
          </a:p>
        </p:txBody>
      </p:sp>
      <p:sp>
        <p:nvSpPr>
          <p:cNvPr id="66206" name="Line 672"/>
          <p:cNvSpPr>
            <a:spLocks noChangeShapeType="1"/>
          </p:cNvSpPr>
          <p:nvPr/>
        </p:nvSpPr>
        <p:spPr bwMode="auto">
          <a:xfrm flipV="1">
            <a:off x="5110163" y="4497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207" name="Oval 673"/>
          <p:cNvSpPr>
            <a:spLocks noChangeArrowheads="1"/>
          </p:cNvSpPr>
          <p:nvPr/>
        </p:nvSpPr>
        <p:spPr bwMode="auto">
          <a:xfrm>
            <a:off x="5076825" y="44497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234" name="Text Box 674"/>
          <p:cNvSpPr txBox="1">
            <a:spLocks noChangeArrowheads="1"/>
          </p:cNvSpPr>
          <p:nvPr/>
        </p:nvSpPr>
        <p:spPr bwMode="auto">
          <a:xfrm>
            <a:off x="107950" y="981075"/>
            <a:ext cx="2447925" cy="36623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</a:rPr>
              <a:t>32 fast sampling cells (10 GSPS) </a:t>
            </a:r>
          </a:p>
          <a:p>
            <a:pPr marL="176213" indent="-176213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</a:rPr>
              <a:t>100 ps sample time, 3.1 ns hold time</a:t>
            </a:r>
          </a:p>
          <a:p>
            <a:pPr marL="176213" indent="-176213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</a:rPr>
              <a:t>Hold time long enough to transfer voltage to secondary sampling stage with moderately fast buffer (300 MHz)</a:t>
            </a:r>
          </a:p>
          <a:p>
            <a:pPr marL="176213" indent="-176213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ea typeface="ヒラギノ角ゴ Pro W3" charset="-128"/>
                <a:cs typeface="ヒラギノ角ゴ Pro W3" charset="-128"/>
              </a:rPr>
              <a:t>Shift register gets clocked by inverter chain from fast sampling stage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67586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The dead-time problem</a:t>
            </a:r>
          </a:p>
        </p:txBody>
      </p:sp>
      <p:pic>
        <p:nvPicPr>
          <p:cNvPr id="675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43100"/>
            <a:ext cx="6913562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692275" y="2492375"/>
            <a:ext cx="5127625" cy="3611563"/>
            <a:chOff x="1308" y="981"/>
            <a:chExt cx="4079" cy="2967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154" y="981"/>
              <a:ext cx="2405" cy="2132"/>
              <a:chOff x="2154" y="981"/>
              <a:chExt cx="2405" cy="2132"/>
            </a:xfrm>
          </p:grpSpPr>
          <p:sp>
            <p:nvSpPr>
              <p:cNvPr id="67610" name="Rectangle 13"/>
              <p:cNvSpPr>
                <a:spLocks noChangeArrowheads="1"/>
              </p:cNvSpPr>
              <p:nvPr/>
            </p:nvSpPr>
            <p:spPr bwMode="auto">
              <a:xfrm>
                <a:off x="2154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611" name="Rectangle 14"/>
              <p:cNvSpPr>
                <a:spLocks noChangeArrowheads="1"/>
              </p:cNvSpPr>
              <p:nvPr/>
            </p:nvSpPr>
            <p:spPr bwMode="auto">
              <a:xfrm>
                <a:off x="2290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612" name="Rectangle 15"/>
              <p:cNvSpPr>
                <a:spLocks noChangeArrowheads="1"/>
              </p:cNvSpPr>
              <p:nvPr/>
            </p:nvSpPr>
            <p:spPr bwMode="auto">
              <a:xfrm>
                <a:off x="2653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613" name="Rectangle 16"/>
              <p:cNvSpPr>
                <a:spLocks noChangeArrowheads="1"/>
              </p:cNvSpPr>
              <p:nvPr/>
            </p:nvSpPr>
            <p:spPr bwMode="auto">
              <a:xfrm>
                <a:off x="3107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614" name="Rectangle 17"/>
              <p:cNvSpPr>
                <a:spLocks noChangeArrowheads="1"/>
              </p:cNvSpPr>
              <p:nvPr/>
            </p:nvSpPr>
            <p:spPr bwMode="auto">
              <a:xfrm>
                <a:off x="4014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7615" name="Rectangle 18"/>
              <p:cNvSpPr>
                <a:spLocks noChangeArrowheads="1"/>
              </p:cNvSpPr>
              <p:nvPr/>
            </p:nvSpPr>
            <p:spPr bwMode="auto">
              <a:xfrm>
                <a:off x="4468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67604" name="Group 25"/>
            <p:cNvGrpSpPr>
              <a:grpSpLocks/>
            </p:cNvGrpSpPr>
            <p:nvPr/>
          </p:nvGrpSpPr>
          <p:grpSpPr bwMode="auto">
            <a:xfrm>
              <a:off x="1308" y="3203"/>
              <a:ext cx="4079" cy="745"/>
              <a:chOff x="1308" y="3203"/>
              <a:chExt cx="4079" cy="745"/>
            </a:xfrm>
          </p:grpSpPr>
          <p:sp>
            <p:nvSpPr>
              <p:cNvPr id="85012" name="Text Box 20"/>
              <p:cNvSpPr txBox="1">
                <a:spLocks noChangeArrowheads="1"/>
              </p:cNvSpPr>
              <p:nvPr/>
            </p:nvSpPr>
            <p:spPr bwMode="auto">
              <a:xfrm>
                <a:off x="1308" y="3645"/>
                <a:ext cx="4079" cy="303"/>
              </a:xfrm>
              <a:prstGeom prst="rect">
                <a:avLst/>
              </a:prstGeom>
              <a:solidFill>
                <a:srgbClr val="DFE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ea typeface="ヒラギノ角ゴ Pro W3" charset="-128"/>
                    <a:cs typeface="ヒラギノ角ゴ Pro W3" charset="-128"/>
                  </a:rPr>
                  <a:t>Only short segments of waveform are of interest</a:t>
                </a:r>
              </a:p>
            </p:txBody>
          </p:sp>
          <p:sp>
            <p:nvSpPr>
              <p:cNvPr id="67606" name="Line 21"/>
              <p:cNvSpPr>
                <a:spLocks noChangeShapeType="1"/>
              </p:cNvSpPr>
              <p:nvPr/>
            </p:nvSpPr>
            <p:spPr bwMode="auto">
              <a:xfrm flipV="1">
                <a:off x="1565" y="3203"/>
                <a:ext cx="589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7" name="Line 22"/>
              <p:cNvSpPr>
                <a:spLocks noChangeShapeType="1"/>
              </p:cNvSpPr>
              <p:nvPr/>
            </p:nvSpPr>
            <p:spPr bwMode="auto">
              <a:xfrm flipV="1">
                <a:off x="2200" y="3249"/>
                <a:ext cx="13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8" name="Line 23"/>
              <p:cNvSpPr>
                <a:spLocks noChangeShapeType="1"/>
              </p:cNvSpPr>
              <p:nvPr/>
            </p:nvSpPr>
            <p:spPr bwMode="auto">
              <a:xfrm flipH="1" flipV="1">
                <a:off x="4105" y="3203"/>
                <a:ext cx="317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9" name="Line 24"/>
              <p:cNvSpPr>
                <a:spLocks noChangeShapeType="1"/>
              </p:cNvSpPr>
              <p:nvPr/>
            </p:nvSpPr>
            <p:spPr bwMode="auto">
              <a:xfrm flipH="1" flipV="1">
                <a:off x="4604" y="3203"/>
                <a:ext cx="68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2771775" y="1196975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7591" name="Rectangle 20"/>
          <p:cNvSpPr>
            <a:spLocks noChangeArrowheads="1"/>
          </p:cNvSpPr>
          <p:nvPr/>
        </p:nvSpPr>
        <p:spPr bwMode="auto">
          <a:xfrm>
            <a:off x="2916238" y="1196975"/>
            <a:ext cx="2447925" cy="1444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7592" name="TextBox 3"/>
          <p:cNvSpPr txBox="1">
            <a:spLocks noChangeArrowheads="1"/>
          </p:cNvSpPr>
          <p:nvPr/>
        </p:nvSpPr>
        <p:spPr bwMode="auto">
          <a:xfrm>
            <a:off x="2543175" y="836613"/>
            <a:ext cx="688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sampling</a:t>
            </a:r>
          </a:p>
        </p:txBody>
      </p:sp>
      <p:sp>
        <p:nvSpPr>
          <p:cNvPr id="67593" name="TextBox 22"/>
          <p:cNvSpPr txBox="1">
            <a:spLocks noChangeArrowheads="1"/>
          </p:cNvSpPr>
          <p:nvPr/>
        </p:nvSpPr>
        <p:spPr bwMode="auto">
          <a:xfrm>
            <a:off x="3335338" y="836613"/>
            <a:ext cx="795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digitization</a:t>
            </a:r>
          </a:p>
        </p:txBody>
      </p:sp>
      <p:cxnSp>
        <p:nvCxnSpPr>
          <p:cNvPr id="67594" name="Straight Arrow Connector 5"/>
          <p:cNvCxnSpPr>
            <a:cxnSpLocks noChangeShapeType="1"/>
          </p:cNvCxnSpPr>
          <p:nvPr/>
        </p:nvCxnSpPr>
        <p:spPr bwMode="auto">
          <a:xfrm flipV="1">
            <a:off x="2843213" y="1412875"/>
            <a:ext cx="0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5" name="Rectangle 25"/>
          <p:cNvSpPr>
            <a:spLocks noChangeArrowheads="1"/>
          </p:cNvSpPr>
          <p:nvPr/>
        </p:nvSpPr>
        <p:spPr bwMode="auto">
          <a:xfrm>
            <a:off x="5651500" y="1196975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7596" name="Rectangle 26"/>
          <p:cNvSpPr>
            <a:spLocks noChangeArrowheads="1"/>
          </p:cNvSpPr>
          <p:nvPr/>
        </p:nvSpPr>
        <p:spPr bwMode="auto">
          <a:xfrm>
            <a:off x="5795963" y="1196975"/>
            <a:ext cx="2447925" cy="1444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7597" name="Right Brace 6"/>
          <p:cNvSpPr>
            <a:spLocks/>
          </p:cNvSpPr>
          <p:nvPr/>
        </p:nvSpPr>
        <p:spPr bwMode="auto">
          <a:xfrm rot="-5400000">
            <a:off x="3888581" y="1161257"/>
            <a:ext cx="358775" cy="2303462"/>
          </a:xfrm>
          <a:prstGeom prst="rightBrace">
            <a:avLst>
              <a:gd name="adj1" fmla="val 462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7598" name="TextBox 28"/>
          <p:cNvSpPr txBox="1">
            <a:spLocks noChangeArrowheads="1"/>
          </p:cNvSpPr>
          <p:nvPr/>
        </p:nvSpPr>
        <p:spPr bwMode="auto">
          <a:xfrm>
            <a:off x="3635375" y="1773238"/>
            <a:ext cx="793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lost events</a:t>
            </a:r>
          </a:p>
        </p:txBody>
      </p:sp>
      <p:cxnSp>
        <p:nvCxnSpPr>
          <p:cNvPr id="67599" name="Straight Arrow Connector 29"/>
          <p:cNvCxnSpPr>
            <a:cxnSpLocks noChangeShapeType="1"/>
          </p:cNvCxnSpPr>
          <p:nvPr/>
        </p:nvCxnSpPr>
        <p:spPr bwMode="auto">
          <a:xfrm flipV="1">
            <a:off x="5724525" y="1412875"/>
            <a:ext cx="0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0" name="TextBox 30"/>
          <p:cNvSpPr txBox="1">
            <a:spLocks noChangeArrowheads="1"/>
          </p:cNvSpPr>
          <p:nvPr/>
        </p:nvSpPr>
        <p:spPr bwMode="auto">
          <a:xfrm>
            <a:off x="5364163" y="836613"/>
            <a:ext cx="688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sampling</a:t>
            </a:r>
          </a:p>
        </p:txBody>
      </p:sp>
      <p:sp>
        <p:nvSpPr>
          <p:cNvPr id="67601" name="TextBox 31"/>
          <p:cNvSpPr txBox="1">
            <a:spLocks noChangeArrowheads="1"/>
          </p:cNvSpPr>
          <p:nvPr/>
        </p:nvSpPr>
        <p:spPr bwMode="auto">
          <a:xfrm>
            <a:off x="6156325" y="836613"/>
            <a:ext cx="795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digitization</a:t>
            </a:r>
          </a:p>
        </p:txBody>
      </p:sp>
      <p:sp>
        <p:nvSpPr>
          <p:cNvPr id="67602" name="TextBox 32"/>
          <p:cNvSpPr txBox="1">
            <a:spLocks noChangeArrowheads="1"/>
          </p:cNvSpPr>
          <p:nvPr/>
        </p:nvSpPr>
        <p:spPr bwMode="auto">
          <a:xfrm>
            <a:off x="3276600" y="1125538"/>
            <a:ext cx="1628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/>
              <a:t>Sampling Windows * TSR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6861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FIFO-type analog sampler</a:t>
            </a:r>
          </a:p>
        </p:txBody>
      </p:sp>
      <p:pic>
        <p:nvPicPr>
          <p:cNvPr id="68612" name="Picture 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486150"/>
            <a:ext cx="53292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13"/>
          <p:cNvSpPr>
            <a:spLocks noChangeArrowheads="1"/>
          </p:cNvSpPr>
          <p:nvPr/>
        </p:nvSpPr>
        <p:spPr bwMode="auto">
          <a:xfrm>
            <a:off x="2187575" y="4005263"/>
            <a:ext cx="87313" cy="1909762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14" name="Rectangle 14"/>
          <p:cNvSpPr>
            <a:spLocks noChangeArrowheads="1"/>
          </p:cNvSpPr>
          <p:nvPr/>
        </p:nvSpPr>
        <p:spPr bwMode="auto">
          <a:xfrm>
            <a:off x="2319338" y="4005263"/>
            <a:ext cx="87312" cy="1909762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15" name="Rectangle 15"/>
          <p:cNvSpPr>
            <a:spLocks noChangeArrowheads="1"/>
          </p:cNvSpPr>
          <p:nvPr/>
        </p:nvSpPr>
        <p:spPr bwMode="auto">
          <a:xfrm>
            <a:off x="2670175" y="4005263"/>
            <a:ext cx="88900" cy="1909762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16" name="Rectangle 16"/>
          <p:cNvSpPr>
            <a:spLocks noChangeArrowheads="1"/>
          </p:cNvSpPr>
          <p:nvPr/>
        </p:nvSpPr>
        <p:spPr bwMode="auto">
          <a:xfrm>
            <a:off x="3109913" y="4005263"/>
            <a:ext cx="88900" cy="1909762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17" name="Rectangle 17"/>
          <p:cNvSpPr>
            <a:spLocks noChangeArrowheads="1"/>
          </p:cNvSpPr>
          <p:nvPr/>
        </p:nvSpPr>
        <p:spPr bwMode="auto">
          <a:xfrm>
            <a:off x="3924300" y="4005263"/>
            <a:ext cx="87313" cy="1909762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18" name="Rectangle 18"/>
          <p:cNvSpPr>
            <a:spLocks noChangeArrowheads="1"/>
          </p:cNvSpPr>
          <p:nvPr/>
        </p:nvSpPr>
        <p:spPr bwMode="auto">
          <a:xfrm>
            <a:off x="4429125" y="4005263"/>
            <a:ext cx="88900" cy="1909762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19" name="Rectangle 19"/>
          <p:cNvSpPr>
            <a:spLocks noChangeArrowheads="1"/>
          </p:cNvSpPr>
          <p:nvPr/>
        </p:nvSpPr>
        <p:spPr bwMode="auto">
          <a:xfrm>
            <a:off x="5940425" y="1125538"/>
            <a:ext cx="2303463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20" name="Rectangle 20"/>
          <p:cNvSpPr>
            <a:spLocks noChangeArrowheads="1"/>
          </p:cNvSpPr>
          <p:nvPr/>
        </p:nvSpPr>
        <p:spPr bwMode="auto">
          <a:xfrm>
            <a:off x="5940425" y="1341438"/>
            <a:ext cx="2303463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21" name="Rectangle 21"/>
          <p:cNvSpPr>
            <a:spLocks noChangeArrowheads="1"/>
          </p:cNvSpPr>
          <p:nvPr/>
        </p:nvSpPr>
        <p:spPr bwMode="auto">
          <a:xfrm>
            <a:off x="5940425" y="1557338"/>
            <a:ext cx="2303463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22" name="Rectangle 22"/>
          <p:cNvSpPr>
            <a:spLocks noChangeArrowheads="1"/>
          </p:cNvSpPr>
          <p:nvPr/>
        </p:nvSpPr>
        <p:spPr bwMode="auto">
          <a:xfrm>
            <a:off x="5940425" y="1773238"/>
            <a:ext cx="2303463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23" name="Rectangle 23"/>
          <p:cNvSpPr>
            <a:spLocks noChangeArrowheads="1"/>
          </p:cNvSpPr>
          <p:nvPr/>
        </p:nvSpPr>
        <p:spPr bwMode="auto">
          <a:xfrm>
            <a:off x="5940425" y="1989138"/>
            <a:ext cx="2303463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24" name="Rectangle 24"/>
          <p:cNvSpPr>
            <a:spLocks noChangeArrowheads="1"/>
          </p:cNvSpPr>
          <p:nvPr/>
        </p:nvSpPr>
        <p:spPr bwMode="auto">
          <a:xfrm>
            <a:off x="5940425" y="2205038"/>
            <a:ext cx="2303463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25" name="Rectangle 25"/>
          <p:cNvSpPr>
            <a:spLocks noChangeArrowheads="1"/>
          </p:cNvSpPr>
          <p:nvPr/>
        </p:nvSpPr>
        <p:spPr bwMode="auto">
          <a:xfrm>
            <a:off x="5940425" y="2420938"/>
            <a:ext cx="23034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26" name="Rectangle 26"/>
          <p:cNvSpPr>
            <a:spLocks noChangeArrowheads="1"/>
          </p:cNvSpPr>
          <p:nvPr/>
        </p:nvSpPr>
        <p:spPr bwMode="auto">
          <a:xfrm>
            <a:off x="5940425" y="2636838"/>
            <a:ext cx="2303463" cy="1444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68627" name="Elbow Connector 3"/>
          <p:cNvCxnSpPr>
            <a:cxnSpLocks noChangeShapeType="1"/>
            <a:stCxn id="68613" idx="0"/>
            <a:endCxn id="68619" idx="1"/>
          </p:cNvCxnSpPr>
          <p:nvPr/>
        </p:nvCxnSpPr>
        <p:spPr bwMode="auto">
          <a:xfrm rot="5400000" flipH="1" flipV="1">
            <a:off x="2681288" y="746125"/>
            <a:ext cx="2808288" cy="3709987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8" name="Elbow Connector 29"/>
          <p:cNvCxnSpPr>
            <a:cxnSpLocks noChangeShapeType="1"/>
            <a:stCxn id="68614" idx="0"/>
            <a:endCxn id="68620" idx="1"/>
          </p:cNvCxnSpPr>
          <p:nvPr/>
        </p:nvCxnSpPr>
        <p:spPr bwMode="auto">
          <a:xfrm rot="5400000" flipH="1" flipV="1">
            <a:off x="2855119" y="919956"/>
            <a:ext cx="2592388" cy="357822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9" name="Elbow Connector 32"/>
          <p:cNvCxnSpPr>
            <a:cxnSpLocks noChangeShapeType="1"/>
            <a:stCxn id="68615" idx="0"/>
            <a:endCxn id="68621" idx="1"/>
          </p:cNvCxnSpPr>
          <p:nvPr/>
        </p:nvCxnSpPr>
        <p:spPr bwMode="auto">
          <a:xfrm rot="5400000" flipH="1" flipV="1">
            <a:off x="3139281" y="1204119"/>
            <a:ext cx="2376488" cy="3225800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0" name="Elbow Connector 35"/>
          <p:cNvCxnSpPr>
            <a:cxnSpLocks noChangeShapeType="1"/>
            <a:stCxn id="68616" idx="0"/>
            <a:endCxn id="68622" idx="1"/>
          </p:cNvCxnSpPr>
          <p:nvPr/>
        </p:nvCxnSpPr>
        <p:spPr bwMode="auto">
          <a:xfrm rot="5400000" flipH="1" flipV="1">
            <a:off x="3467100" y="1531938"/>
            <a:ext cx="2160588" cy="2786062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1" name="Elbow Connector 38"/>
          <p:cNvCxnSpPr>
            <a:cxnSpLocks noChangeShapeType="1"/>
            <a:stCxn id="68617" idx="0"/>
            <a:endCxn id="68623" idx="1"/>
          </p:cNvCxnSpPr>
          <p:nvPr/>
        </p:nvCxnSpPr>
        <p:spPr bwMode="auto">
          <a:xfrm rot="5400000" flipH="1" flipV="1">
            <a:off x="3982244" y="2047081"/>
            <a:ext cx="1944688" cy="197167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2" name="Elbow Connector 41"/>
          <p:cNvCxnSpPr>
            <a:cxnSpLocks noChangeShapeType="1"/>
            <a:stCxn id="68618" idx="0"/>
            <a:endCxn id="68624" idx="1"/>
          </p:cNvCxnSpPr>
          <p:nvPr/>
        </p:nvCxnSpPr>
        <p:spPr bwMode="auto">
          <a:xfrm rot="5400000" flipH="1" flipV="1">
            <a:off x="4342606" y="2407444"/>
            <a:ext cx="1728788" cy="1466850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3" name="Down Arrow 14"/>
          <p:cNvSpPr>
            <a:spLocks noChangeArrowheads="1"/>
          </p:cNvSpPr>
          <p:nvPr/>
        </p:nvSpPr>
        <p:spPr bwMode="auto">
          <a:xfrm>
            <a:off x="8532813" y="1125538"/>
            <a:ext cx="215900" cy="2016125"/>
          </a:xfrm>
          <a:prstGeom prst="downArrow">
            <a:avLst>
              <a:gd name="adj1" fmla="val 50000"/>
              <a:gd name="adj2" fmla="val 50020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68634" name="TextBox 15"/>
          <p:cNvSpPr txBox="1">
            <a:spLocks noChangeArrowheads="1"/>
          </p:cNvSpPr>
          <p:nvPr/>
        </p:nvSpPr>
        <p:spPr bwMode="auto">
          <a:xfrm rot="-5400000">
            <a:off x="8264526" y="1895475"/>
            <a:ext cx="1162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digitization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8625" y="3573463"/>
            <a:ext cx="3455988" cy="267811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400" dirty="0"/>
              <a:t>FIFO sampler becomes immediately active after hit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/>
              <a:t>Samples are digitized asynchronously 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/>
              <a:t>“De-randomization” of data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4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/>
              <a:t>Can work </a:t>
            </a:r>
            <a:r>
              <a:rPr lang="en-US" sz="1400" b="1" dirty="0"/>
              <a:t>dead-time less </a:t>
            </a:r>
            <a:r>
              <a:rPr lang="en-US" sz="1400" dirty="0"/>
              <a:t>up to</a:t>
            </a:r>
            <a:br>
              <a:rPr lang="en-US" sz="1400" dirty="0"/>
            </a:br>
            <a:r>
              <a:rPr lang="en-US" sz="1400" dirty="0"/>
              <a:t>average rate = 1/(window size * TSR)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4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/>
              <a:t>Example: 2 GSPS, 10 ns window size, TSR = 60 → rate up to </a:t>
            </a:r>
            <a:r>
              <a:rPr lang="en-US" sz="1400" b="1" dirty="0"/>
              <a:t>1.6 MHz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6963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  <a:ea typeface="ヒラギノ角ゴ Pro W3" charset="0"/>
                <a:cs typeface="ヒラギノ角ゴ Pro W3" charset="0"/>
              </a:rPr>
              <a:t>DRS5</a:t>
            </a:r>
            <a:endParaRPr lang="en-US" dirty="0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777875"/>
            <a:ext cx="3630613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388" y="908720"/>
            <a:ext cx="4536628" cy="353943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en-US" sz="1600" dirty="0"/>
              <a:t>Self-trigger writing of 128 short 32-bin segments (4096 bins total)</a:t>
            </a:r>
          </a:p>
          <a:p>
            <a:pPr marL="171450" indent="-171450">
              <a:buFont typeface="Arial"/>
              <a:buChar char="•"/>
              <a:defRPr/>
            </a:pPr>
            <a:endParaRPr lang="en-US" sz="1600" dirty="0"/>
          </a:p>
          <a:p>
            <a:pPr marL="171450" indent="-171450">
              <a:buFont typeface="Arial"/>
              <a:buChar char="•"/>
              <a:defRPr/>
            </a:pPr>
            <a:r>
              <a:rPr lang="en-US" sz="1600" dirty="0"/>
              <a:t>Storage of 128 events</a:t>
            </a:r>
          </a:p>
          <a:p>
            <a:pPr marL="361950" lvl="1" indent="-171450">
              <a:buFont typeface="Arial"/>
              <a:buChar char="•"/>
              <a:defRPr/>
            </a:pPr>
            <a:r>
              <a:rPr lang="en-US" sz="1600" dirty="0"/>
              <a:t>Accommodate long trigger latencies</a:t>
            </a:r>
          </a:p>
          <a:p>
            <a:pPr marL="361950" lvl="1" indent="-171450">
              <a:buFont typeface="Arial"/>
              <a:buChar char="•"/>
              <a:defRPr/>
            </a:pPr>
            <a:r>
              <a:rPr lang="en-US" sz="1600" dirty="0"/>
              <a:t>Quasi dead time-free up to a few MHz, </a:t>
            </a:r>
          </a:p>
          <a:p>
            <a:pPr marL="361950" lvl="1" indent="-171450">
              <a:buFont typeface="Arial"/>
              <a:buChar char="•"/>
              <a:defRPr/>
            </a:pPr>
            <a:r>
              <a:rPr lang="en-US" sz="1600" dirty="0"/>
              <a:t>Possibility to skip segments</a:t>
            </a:r>
            <a:br>
              <a:rPr lang="en-US" sz="1600" dirty="0"/>
            </a:br>
            <a:r>
              <a:rPr lang="en-US" sz="1600" dirty="0"/>
              <a:t>→ second level trigger</a:t>
            </a:r>
          </a:p>
          <a:p>
            <a:pPr marL="361950" lvl="1" indent="-171450">
              <a:buFont typeface="Arial"/>
              <a:buChar char="•"/>
              <a:defRPr/>
            </a:pPr>
            <a:endParaRPr lang="en-US" sz="1600" dirty="0"/>
          </a:p>
          <a:p>
            <a:pPr indent="-266700">
              <a:buFont typeface="Arial"/>
              <a:buChar char="•"/>
              <a:defRPr/>
            </a:pPr>
            <a:r>
              <a:rPr lang="en-US" sz="1600" dirty="0"/>
              <a:t>Attractive replacement for CFG+TDC</a:t>
            </a:r>
          </a:p>
          <a:p>
            <a:pPr indent="-266700">
              <a:buFont typeface="Arial"/>
              <a:buChar char="•"/>
              <a:defRPr/>
            </a:pPr>
            <a:endParaRPr lang="en-US" sz="1600" dirty="0"/>
          </a:p>
          <a:p>
            <a:pPr indent="-266700">
              <a:buFont typeface="Arial"/>
              <a:buChar char="•"/>
              <a:defRPr/>
            </a:pPr>
            <a:r>
              <a:rPr lang="en-US" sz="1600" dirty="0" smtClean="0"/>
              <a:t>Delay chain tested in 0.11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 UMC process</a:t>
            </a:r>
          </a:p>
          <a:p>
            <a:pPr indent="-266700">
              <a:buFont typeface="Arial"/>
              <a:buChar char="•"/>
              <a:defRPr/>
            </a:pPr>
            <a:endParaRPr lang="en-US" sz="1600" dirty="0"/>
          </a:p>
          <a:p>
            <a:pPr indent="-266700">
              <a:buFont typeface="Arial"/>
              <a:buChar char="•"/>
              <a:defRPr/>
            </a:pPr>
            <a:r>
              <a:rPr lang="en-US" sz="1600" dirty="0" smtClean="0"/>
              <a:t>First </a:t>
            </a:r>
            <a:r>
              <a:rPr lang="en-US" sz="1600" dirty="0"/>
              <a:t>version planned for </a:t>
            </a:r>
            <a:r>
              <a:rPr lang="en-US" sz="1600" dirty="0" smtClean="0"/>
              <a:t>2016</a:t>
            </a:r>
            <a:endParaRPr lang="en-US" sz="1600" dirty="0"/>
          </a:p>
        </p:txBody>
      </p:sp>
      <p:pic>
        <p:nvPicPr>
          <p:cNvPr id="4" name="Picture 3" descr="Screen Shot 2014-10-23 at 17.08.09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4065183" cy="20608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Undersampling of signals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10244" name="Picture 5" descr="Screen Shot 2013-07-03 at 14.48.37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31718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59225" y="2781300"/>
            <a:ext cx="1225550" cy="8636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102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3113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959225" y="5373688"/>
            <a:ext cx="1225550" cy="8636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1024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5373688"/>
            <a:ext cx="330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589588"/>
            <a:ext cx="3311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0825" y="1074738"/>
            <a:ext cx="8461375" cy="338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/>
              <a:t>Undersampling:</a:t>
            </a:r>
            <a:r>
              <a:rPr lang="en-US" sz="1600" dirty="0"/>
              <a:t> Acquisition of signals with sampling rates ≪ 2 * highest frequency in signal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3579813" y="2236788"/>
            <a:ext cx="198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Image Processing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3390900" y="486886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/>
              <a:t>Waveform Processing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US" b="0" dirty="0" smtClean="0">
                <a:latin typeface="Tahoma"/>
                <a:ea typeface="ヒラギノ角ゴ Pro W3" charset="0"/>
                <a:cs typeface="Tahoma"/>
              </a:rPr>
              <a:t>SAMPIC Chip (E. </a:t>
            </a:r>
            <a:r>
              <a:rPr lang="en-US" b="0" dirty="0" err="1" smtClean="0">
                <a:latin typeface="Tahoma"/>
                <a:ea typeface="ヒラギノ角ゴ Pro W3" charset="0"/>
                <a:cs typeface="Tahoma"/>
              </a:rPr>
              <a:t>Delagnes</a:t>
            </a:r>
            <a:r>
              <a:rPr lang="en-US" b="0" dirty="0" smtClean="0">
                <a:latin typeface="Tahoma"/>
                <a:ea typeface="ヒラギノ角ゴ Pro W3" charset="0"/>
                <a:cs typeface="Tahoma"/>
              </a:rPr>
              <a:t> et al)</a:t>
            </a:r>
            <a:endParaRPr lang="en-US" b="0" dirty="0">
              <a:latin typeface="Tahoma"/>
              <a:ea typeface="ヒラギノ角ゴ Pro W3" charset="0"/>
              <a:cs typeface="Tahoma"/>
            </a:endParaRPr>
          </a:p>
        </p:txBody>
      </p:sp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251520" y="4437112"/>
            <a:ext cx="71287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628650" indent="-1714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dirty="0" smtClean="0"/>
              <a:t>“Waveform TDC”: Coarse timing by TDC + interpolation by waveform digitizing of 64 analog sampling cells + ADC readout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Simultaneous write &amp; read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5 ps </a:t>
            </a:r>
            <a:r>
              <a:rPr lang="en-US" sz="1800" dirty="0" smtClean="0"/>
              <a:t>(RMS) time resolution at </a:t>
            </a:r>
            <a:r>
              <a:rPr lang="en-US" sz="1800" b="1" dirty="0" smtClean="0"/>
              <a:t>2 MHz </a:t>
            </a:r>
            <a:r>
              <a:rPr lang="en-US" sz="1800" dirty="0" smtClean="0"/>
              <a:t>event rate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Planned for ATLAS AFP and </a:t>
            </a:r>
            <a:r>
              <a:rPr lang="en-US" sz="1800" dirty="0" err="1" smtClean="0"/>
              <a:t>SuperB</a:t>
            </a:r>
            <a:r>
              <a:rPr lang="en-US" sz="1800" dirty="0" smtClean="0"/>
              <a:t> TOF</a:t>
            </a:r>
            <a:endParaRPr lang="en-US" sz="1800" dirty="0"/>
          </a:p>
        </p:txBody>
      </p:sp>
      <p:pic>
        <p:nvPicPr>
          <p:cNvPr id="2" name="Picture 1" descr="sam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460432" cy="30341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7168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Conclusions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9613" y="900113"/>
            <a:ext cx="5113337" cy="4473575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>
                <a:latin typeface="Tahoma" charset="0"/>
                <a:ea typeface="ヒラギノ角ゴ Pro W3" charset="0"/>
                <a:cs typeface="ヒラギノ角ゴ Pro W3" charset="0"/>
              </a:rPr>
              <a:t>SCA technology offers tremendous opportunities</a:t>
            </a:r>
          </a:p>
          <a:p>
            <a:pPr>
              <a:lnSpc>
                <a:spcPct val="100000"/>
              </a:lnSpc>
              <a:buFontTx/>
              <a:buChar char="•"/>
            </a:pPr>
            <a:endParaRPr lang="en-US" sz="2800">
              <a:latin typeface="Tahoma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sz="2800">
                <a:latin typeface="Tahoma" charset="0"/>
                <a:ea typeface="ヒラギノ角ゴ Pro W3" charset="0"/>
                <a:cs typeface="ヒラギノ角ゴ Pro W3" charset="0"/>
              </a:rPr>
              <a:t>Several chips and boards are on the market for evaluation</a:t>
            </a:r>
          </a:p>
          <a:p>
            <a:pPr>
              <a:lnSpc>
                <a:spcPct val="100000"/>
              </a:lnSpc>
              <a:buFontTx/>
              <a:buChar char="•"/>
            </a:pPr>
            <a:endParaRPr lang="en-US" sz="2800">
              <a:latin typeface="Tahoma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sz="2800">
                <a:latin typeface="Tahoma" charset="0"/>
                <a:ea typeface="ヒラギノ角ゴ Pro W3" charset="0"/>
                <a:cs typeface="ヒラギノ角ゴ Pro W3" charset="0"/>
              </a:rPr>
              <a:t>New series of chips on the horizon might change front-end electronics significantly</a:t>
            </a:r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765175"/>
            <a:ext cx="14001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981075"/>
            <a:ext cx="14541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ATW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0" y="4797425"/>
            <a:ext cx="17176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Photo_sco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349500"/>
            <a:ext cx="149701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10" descr="BLAB1_eval_revD_P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2636838"/>
            <a:ext cx="10858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1" descr="fDIRC_R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013325"/>
            <a:ext cx="20574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3" descr="1285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17748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6" descr="drs4_eval_v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5013325"/>
            <a:ext cx="25923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Agenda</a:t>
            </a:r>
          </a:p>
        </p:txBody>
      </p:sp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68313" y="765175"/>
            <a:ext cx="3838575" cy="2473325"/>
            <a:chOff x="467544" y="764704"/>
            <a:chExt cx="3839054" cy="2474107"/>
          </a:xfrm>
        </p:grpSpPr>
        <p:pic>
          <p:nvPicPr>
            <p:cNvPr id="1129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6752"/>
              <a:ext cx="2520280" cy="189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Notched Right Arrow 6"/>
            <p:cNvSpPr/>
            <p:nvPr/>
          </p:nvSpPr>
          <p:spPr>
            <a:xfrm rot="13112065">
              <a:off x="2866438" y="2662747"/>
              <a:ext cx="1440160" cy="576064"/>
            </a:xfrm>
            <a:prstGeom prst="notched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3888" y="1988840"/>
              <a:ext cx="436742" cy="6465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568" y="764704"/>
              <a:ext cx="2118151" cy="33866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What is the problem?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14888" y="765175"/>
            <a:ext cx="3933825" cy="3095625"/>
            <a:chOff x="4814120" y="764704"/>
            <a:chExt cx="3934344" cy="3096344"/>
          </a:xfrm>
        </p:grpSpPr>
        <p:sp>
          <p:nvSpPr>
            <p:cNvPr id="8" name="Notched Right Arrow 7"/>
            <p:cNvSpPr/>
            <p:nvPr/>
          </p:nvSpPr>
          <p:spPr>
            <a:xfrm rot="19342752">
              <a:off x="4814120" y="2656541"/>
              <a:ext cx="1440160" cy="576064"/>
            </a:xfrm>
            <a:prstGeom prst="notched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4048" y="1988840"/>
              <a:ext cx="436746" cy="64648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/>
                <a:t>2</a:t>
              </a:r>
            </a:p>
          </p:txBody>
        </p:sp>
        <p:pic>
          <p:nvPicPr>
            <p:cNvPr id="11291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96752"/>
              <a:ext cx="2520280" cy="189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Oval 15"/>
            <p:cNvSpPr>
              <a:spLocks noChangeArrowheads="1"/>
            </p:cNvSpPr>
            <p:nvPr/>
          </p:nvSpPr>
          <p:spPr bwMode="auto">
            <a:xfrm>
              <a:off x="6988283" y="1176463"/>
              <a:ext cx="1494921" cy="1494921"/>
            </a:xfrm>
            <a:prstGeom prst="ellips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pic>
          <p:nvPicPr>
            <p:cNvPr id="11293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844" y="1232228"/>
              <a:ext cx="1400912" cy="14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668822" y="2708255"/>
              <a:ext cx="142894" cy="115279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31000">
                  <a:srgbClr val="8000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88394" y="764704"/>
              <a:ext cx="1500228" cy="33863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Tool to solve it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71550" y="2924175"/>
            <a:ext cx="5113338" cy="3365500"/>
            <a:chOff x="971550" y="2924174"/>
            <a:chExt cx="5112618" cy="3365039"/>
          </a:xfrm>
        </p:grpSpPr>
        <p:pic>
          <p:nvPicPr>
            <p:cNvPr id="11275" name="Picture 2" descr="ant_pixel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653136"/>
              <a:ext cx="2448272" cy="16360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Notched Right Arrow 8"/>
            <p:cNvSpPr/>
            <p:nvPr/>
          </p:nvSpPr>
          <p:spPr bwMode="auto">
            <a:xfrm rot="5400000">
              <a:off x="3816807" y="3356533"/>
              <a:ext cx="1440811" cy="576094"/>
            </a:xfrm>
            <a:prstGeom prst="notched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3563975" y="3716621"/>
              <a:ext cx="436688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/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971550" y="5364838"/>
              <a:ext cx="1784363" cy="58477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What else can we</a:t>
              </a:r>
            </a:p>
            <a:p>
              <a:pPr>
                <a:defRPr/>
              </a:pPr>
              <a:r>
                <a:rPr lang="en-US" sz="1600" dirty="0"/>
                <a:t>do with that tool?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35375" y="4508500"/>
            <a:ext cx="3051175" cy="1770063"/>
            <a:chOff x="3635896" y="4564063"/>
            <a:chExt cx="3050654" cy="1769652"/>
          </a:xfrm>
        </p:grpSpPr>
        <p:sp>
          <p:nvSpPr>
            <p:cNvPr id="24" name="Rectangle 23"/>
            <p:cNvSpPr/>
            <p:nvPr/>
          </p:nvSpPr>
          <p:spPr bwMode="auto">
            <a:xfrm rot="13648349">
              <a:off x="5957224" y="4001385"/>
              <a:ext cx="166649" cy="129200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31000">
                  <a:srgbClr val="8000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" charset="0"/>
              </a:endParaRPr>
            </a:p>
          </p:txBody>
        </p:sp>
        <p:pic>
          <p:nvPicPr>
            <p:cNvPr id="11273" name="Picture 3" descr="ant_sharp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673243"/>
              <a:ext cx="2448272" cy="163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Oval 22"/>
            <p:cNvSpPr>
              <a:spLocks noChangeArrowheads="1"/>
            </p:cNvSpPr>
            <p:nvPr/>
          </p:nvSpPr>
          <p:spPr bwMode="auto">
            <a:xfrm>
              <a:off x="4319942" y="4886510"/>
              <a:ext cx="1446627" cy="1447205"/>
            </a:xfrm>
            <a:prstGeom prst="ellips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2244725"/>
            <a:ext cx="541972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3356993"/>
            <a:ext cx="68871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6" y="908721"/>
            <a:ext cx="7434247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/>
              <a:t>What is the problem?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Signals in particle physics</a:t>
            </a:r>
          </a:p>
        </p:txBody>
      </p:sp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02218">
            <a:off x="2764632" y="1920081"/>
            <a:ext cx="10017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3492500" y="1514475"/>
            <a:ext cx="431800" cy="287338"/>
          </a:xfrm>
          <a:prstGeom prst="rect">
            <a:avLst/>
          </a:prstGeom>
          <a:solidFill>
            <a:srgbClr val="008000">
              <a:alpha val="4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pic>
        <p:nvPicPr>
          <p:cNvPr id="1331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298575"/>
            <a:ext cx="15351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23034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844925" y="836613"/>
            <a:ext cx="1663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Photomultiplier (PMT)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987675" y="1125538"/>
            <a:ext cx="89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Scintillator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 rot="-2783922">
            <a:off x="2608263" y="1770063"/>
            <a:ext cx="67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Particle</a:t>
            </a:r>
          </a:p>
        </p:txBody>
      </p:sp>
      <p:cxnSp>
        <p:nvCxnSpPr>
          <p:cNvPr id="13323" name="Straight Arrow Connector 11"/>
          <p:cNvCxnSpPr>
            <a:cxnSpLocks noChangeShapeType="1"/>
          </p:cNvCxnSpPr>
          <p:nvPr/>
        </p:nvCxnSpPr>
        <p:spPr bwMode="auto">
          <a:xfrm>
            <a:off x="6515100" y="2636838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TextBox 18"/>
          <p:cNvSpPr txBox="1">
            <a:spLocks noChangeArrowheads="1"/>
          </p:cNvSpPr>
          <p:nvPr/>
        </p:nvSpPr>
        <p:spPr bwMode="auto">
          <a:xfrm>
            <a:off x="6608763" y="2276475"/>
            <a:ext cx="987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10 – 100 ns</a:t>
            </a:r>
          </a:p>
        </p:txBody>
      </p:sp>
      <p:cxnSp>
        <p:nvCxnSpPr>
          <p:cNvPr id="13325" name="Straight Arrow Connector 13"/>
          <p:cNvCxnSpPr>
            <a:cxnSpLocks noChangeShapeType="1"/>
          </p:cNvCxnSpPr>
          <p:nvPr/>
        </p:nvCxnSpPr>
        <p:spPr bwMode="auto">
          <a:xfrm flipV="1">
            <a:off x="3605213" y="1557338"/>
            <a:ext cx="319087" cy="1270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20"/>
          <p:cNvSpPr/>
          <p:nvPr/>
        </p:nvSpPr>
        <p:spPr>
          <a:xfrm>
            <a:off x="2843213" y="2924175"/>
            <a:ext cx="433387" cy="5762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cxnSp>
        <p:nvCxnSpPr>
          <p:cNvPr id="13327" name="Straight Connector 22"/>
          <p:cNvCxnSpPr>
            <a:cxnSpLocks noChangeShapeType="1"/>
          </p:cNvCxnSpPr>
          <p:nvPr/>
        </p:nvCxnSpPr>
        <p:spPr bwMode="auto">
          <a:xfrm>
            <a:off x="3059113" y="3213100"/>
            <a:ext cx="11525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Straight Connector 28"/>
          <p:cNvCxnSpPr>
            <a:cxnSpLocks noChangeShapeType="1"/>
            <a:stCxn id="21" idx="7"/>
            <a:endCxn id="26" idx="7"/>
          </p:cNvCxnSpPr>
          <p:nvPr/>
        </p:nvCxnSpPr>
        <p:spPr bwMode="auto">
          <a:xfrm>
            <a:off x="3213100" y="3009900"/>
            <a:ext cx="11509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Straight Connector 32"/>
          <p:cNvCxnSpPr>
            <a:cxnSpLocks noChangeShapeType="1"/>
          </p:cNvCxnSpPr>
          <p:nvPr/>
        </p:nvCxnSpPr>
        <p:spPr bwMode="auto">
          <a:xfrm>
            <a:off x="2916238" y="3429000"/>
            <a:ext cx="11509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val 25"/>
          <p:cNvSpPr/>
          <p:nvPr/>
        </p:nvSpPr>
        <p:spPr>
          <a:xfrm>
            <a:off x="3995738" y="3860800"/>
            <a:ext cx="431800" cy="5762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</a:endParaRPr>
          </a:p>
        </p:txBody>
      </p:sp>
      <p:cxnSp>
        <p:nvCxnSpPr>
          <p:cNvPr id="13331" name="Straight Connector 30"/>
          <p:cNvCxnSpPr>
            <a:cxnSpLocks noChangeShapeType="1"/>
          </p:cNvCxnSpPr>
          <p:nvPr/>
        </p:nvCxnSpPr>
        <p:spPr bwMode="auto">
          <a:xfrm flipH="1">
            <a:off x="5148263" y="1658938"/>
            <a:ext cx="3175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36"/>
          <p:cNvCxnSpPr>
            <a:cxnSpLocks noChangeShapeType="1"/>
          </p:cNvCxnSpPr>
          <p:nvPr/>
        </p:nvCxnSpPr>
        <p:spPr bwMode="auto">
          <a:xfrm>
            <a:off x="4278313" y="17764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33"/>
          <p:cNvCxnSpPr>
            <a:cxnSpLocks noChangeShapeType="1"/>
          </p:cNvCxnSpPr>
          <p:nvPr/>
        </p:nvCxnSpPr>
        <p:spPr bwMode="auto">
          <a:xfrm>
            <a:off x="4284663" y="22050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Connector 39"/>
          <p:cNvCxnSpPr>
            <a:cxnSpLocks noChangeShapeType="1"/>
          </p:cNvCxnSpPr>
          <p:nvPr/>
        </p:nvCxnSpPr>
        <p:spPr bwMode="auto">
          <a:xfrm>
            <a:off x="4859338" y="2205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5" name="TextBox 38"/>
          <p:cNvSpPr txBox="1">
            <a:spLocks noChangeArrowheads="1"/>
          </p:cNvSpPr>
          <p:nvPr/>
        </p:nvSpPr>
        <p:spPr bwMode="auto">
          <a:xfrm>
            <a:off x="4500563" y="2060575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HV</a:t>
            </a:r>
          </a:p>
        </p:txBody>
      </p:sp>
      <p:sp>
        <p:nvSpPr>
          <p:cNvPr id="13336" name="TextBox 44"/>
          <p:cNvSpPr txBox="1">
            <a:spLocks noChangeArrowheads="1"/>
          </p:cNvSpPr>
          <p:nvPr/>
        </p:nvSpPr>
        <p:spPr bwMode="auto">
          <a:xfrm>
            <a:off x="4140200" y="3141663"/>
            <a:ext cx="412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HV</a:t>
            </a:r>
          </a:p>
        </p:txBody>
      </p:sp>
      <p:cxnSp>
        <p:nvCxnSpPr>
          <p:cNvPr id="13337" name="Straight Connector 45"/>
          <p:cNvCxnSpPr>
            <a:cxnSpLocks noChangeShapeType="1"/>
          </p:cNvCxnSpPr>
          <p:nvPr/>
        </p:nvCxnSpPr>
        <p:spPr bwMode="auto">
          <a:xfrm flipH="1">
            <a:off x="3563938" y="3284538"/>
            <a:ext cx="43180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Straight Connector 48"/>
          <p:cNvCxnSpPr>
            <a:cxnSpLocks noChangeShapeType="1"/>
          </p:cNvCxnSpPr>
          <p:nvPr/>
        </p:nvCxnSpPr>
        <p:spPr bwMode="auto">
          <a:xfrm>
            <a:off x="4572000" y="3284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Straight Connector 49"/>
          <p:cNvCxnSpPr>
            <a:cxnSpLocks noChangeShapeType="1"/>
          </p:cNvCxnSpPr>
          <p:nvPr/>
        </p:nvCxnSpPr>
        <p:spPr bwMode="auto">
          <a:xfrm flipV="1">
            <a:off x="4170363" y="3429000"/>
            <a:ext cx="54610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0" name="Straight Connector 54"/>
          <p:cNvCxnSpPr>
            <a:cxnSpLocks noChangeShapeType="1"/>
          </p:cNvCxnSpPr>
          <p:nvPr/>
        </p:nvCxnSpPr>
        <p:spPr bwMode="auto">
          <a:xfrm>
            <a:off x="471646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1" name="Straight Connector 58"/>
          <p:cNvCxnSpPr>
            <a:cxnSpLocks noChangeShapeType="1"/>
          </p:cNvCxnSpPr>
          <p:nvPr/>
        </p:nvCxnSpPr>
        <p:spPr bwMode="auto">
          <a:xfrm>
            <a:off x="3995738" y="32845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Arrow Connector 60"/>
          <p:cNvCxnSpPr>
            <a:cxnSpLocks noChangeShapeType="1"/>
          </p:cNvCxnSpPr>
          <p:nvPr/>
        </p:nvCxnSpPr>
        <p:spPr bwMode="auto">
          <a:xfrm flipV="1">
            <a:off x="2916238" y="2997200"/>
            <a:ext cx="1008062" cy="8461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Explosion 1 56"/>
          <p:cNvSpPr>
            <a:spLocks noChangeArrowheads="1"/>
          </p:cNvSpPr>
          <p:nvPr/>
        </p:nvSpPr>
        <p:spPr bwMode="auto">
          <a:xfrm>
            <a:off x="3203575" y="3500438"/>
            <a:ext cx="144463" cy="144462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44" name="Explosion 1 63"/>
          <p:cNvSpPr>
            <a:spLocks noChangeArrowheads="1"/>
          </p:cNvSpPr>
          <p:nvPr/>
        </p:nvSpPr>
        <p:spPr bwMode="auto">
          <a:xfrm>
            <a:off x="3348038" y="3357563"/>
            <a:ext cx="144462" cy="14287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45" name="Explosion 1 64"/>
          <p:cNvSpPr>
            <a:spLocks noChangeArrowheads="1"/>
          </p:cNvSpPr>
          <p:nvPr/>
        </p:nvSpPr>
        <p:spPr bwMode="auto">
          <a:xfrm>
            <a:off x="3465513" y="3259138"/>
            <a:ext cx="144462" cy="14287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46" name="Freeform 61"/>
          <p:cNvSpPr>
            <a:spLocks/>
          </p:cNvSpPr>
          <p:nvPr/>
        </p:nvSpPr>
        <p:spPr bwMode="auto">
          <a:xfrm>
            <a:off x="3259138" y="3576638"/>
            <a:ext cx="231775" cy="44450"/>
          </a:xfrm>
          <a:custGeom>
            <a:avLst/>
            <a:gdLst>
              <a:gd name="T0" fmla="*/ 0 w 231775"/>
              <a:gd name="T1" fmla="*/ 0 h 44609"/>
              <a:gd name="T2" fmla="*/ 117475 w 231775"/>
              <a:gd name="T3" fmla="*/ 43044 h 44609"/>
              <a:gd name="T4" fmla="*/ 231775 w 231775"/>
              <a:gd name="T5" fmla="*/ 15373 h 446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75" h="44609">
                <a:moveTo>
                  <a:pt x="0" y="0"/>
                </a:moveTo>
                <a:cubicBezTo>
                  <a:pt x="39423" y="20902"/>
                  <a:pt x="78846" y="41804"/>
                  <a:pt x="117475" y="44450"/>
                </a:cubicBezTo>
                <a:cubicBezTo>
                  <a:pt x="156104" y="47096"/>
                  <a:pt x="231775" y="15875"/>
                  <a:pt x="231775" y="1587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68"/>
          <p:cNvSpPr>
            <a:spLocks/>
          </p:cNvSpPr>
          <p:nvPr/>
        </p:nvSpPr>
        <p:spPr bwMode="auto">
          <a:xfrm rot="6084291" flipV="1">
            <a:off x="3421062" y="3452813"/>
            <a:ext cx="231775" cy="44450"/>
          </a:xfrm>
          <a:custGeom>
            <a:avLst/>
            <a:gdLst>
              <a:gd name="T0" fmla="*/ 0 w 231775"/>
              <a:gd name="T1" fmla="*/ 0 h 44609"/>
              <a:gd name="T2" fmla="*/ 117475 w 231775"/>
              <a:gd name="T3" fmla="*/ 43044 h 44609"/>
              <a:gd name="T4" fmla="*/ 231775 w 231775"/>
              <a:gd name="T5" fmla="*/ 15373 h 446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75" h="44609">
                <a:moveTo>
                  <a:pt x="0" y="0"/>
                </a:moveTo>
                <a:cubicBezTo>
                  <a:pt x="39423" y="20902"/>
                  <a:pt x="78846" y="41804"/>
                  <a:pt x="117475" y="44450"/>
                </a:cubicBezTo>
                <a:cubicBezTo>
                  <a:pt x="156104" y="47096"/>
                  <a:pt x="231775" y="15875"/>
                  <a:pt x="231775" y="1587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Freeform 69"/>
          <p:cNvSpPr>
            <a:spLocks/>
          </p:cNvSpPr>
          <p:nvPr/>
        </p:nvSpPr>
        <p:spPr bwMode="auto">
          <a:xfrm rot="4053909" flipV="1">
            <a:off x="3391694" y="3490119"/>
            <a:ext cx="160338" cy="44450"/>
          </a:xfrm>
          <a:custGeom>
            <a:avLst/>
            <a:gdLst>
              <a:gd name="T0" fmla="*/ 0 w 231775"/>
              <a:gd name="T1" fmla="*/ 0 h 44609"/>
              <a:gd name="T2" fmla="*/ 2961 w 231775"/>
              <a:gd name="T3" fmla="*/ 44115 h 44609"/>
              <a:gd name="T4" fmla="*/ 5841 w 231775"/>
              <a:gd name="T5" fmla="*/ 15755 h 446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75" h="44609">
                <a:moveTo>
                  <a:pt x="0" y="0"/>
                </a:moveTo>
                <a:cubicBezTo>
                  <a:pt x="39423" y="20902"/>
                  <a:pt x="78846" y="41804"/>
                  <a:pt x="117475" y="44450"/>
                </a:cubicBezTo>
                <a:cubicBezTo>
                  <a:pt x="156104" y="47096"/>
                  <a:pt x="231775" y="15875"/>
                  <a:pt x="231775" y="1587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49" name="Straight Connector 65"/>
          <p:cNvCxnSpPr>
            <a:cxnSpLocks noChangeShapeType="1"/>
          </p:cNvCxnSpPr>
          <p:nvPr/>
        </p:nvCxnSpPr>
        <p:spPr bwMode="auto">
          <a:xfrm>
            <a:off x="4211638" y="4149725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Straight Connector 67"/>
          <p:cNvCxnSpPr>
            <a:cxnSpLocks noChangeShapeType="1"/>
            <a:endCxn id="13353" idx="3"/>
          </p:cNvCxnSpPr>
          <p:nvPr/>
        </p:nvCxnSpPr>
        <p:spPr bwMode="auto">
          <a:xfrm>
            <a:off x="4787900" y="45815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1" name="Oval 70"/>
          <p:cNvSpPr>
            <a:spLocks noChangeArrowheads="1"/>
          </p:cNvSpPr>
          <p:nvPr/>
        </p:nvSpPr>
        <p:spPr bwMode="auto">
          <a:xfrm>
            <a:off x="5435600" y="4508500"/>
            <a:ext cx="144463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pic>
        <p:nvPicPr>
          <p:cNvPr id="13352" name="Picture 7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22875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3" name="Isosceles Triangle 73"/>
          <p:cNvSpPr>
            <a:spLocks noChangeArrowheads="1"/>
          </p:cNvSpPr>
          <p:nvPr/>
        </p:nvSpPr>
        <p:spPr bwMode="auto">
          <a:xfrm rot="5400000">
            <a:off x="4896644" y="4401344"/>
            <a:ext cx="431800" cy="3603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3354" name="Straight Connector 79"/>
          <p:cNvCxnSpPr>
            <a:cxnSpLocks noChangeShapeType="1"/>
          </p:cNvCxnSpPr>
          <p:nvPr/>
        </p:nvCxnSpPr>
        <p:spPr bwMode="auto">
          <a:xfrm>
            <a:off x="5292725" y="458152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5" name="Rectangle 77"/>
          <p:cNvSpPr>
            <a:spLocks noChangeArrowheads="1"/>
          </p:cNvSpPr>
          <p:nvPr/>
        </p:nvSpPr>
        <p:spPr bwMode="auto">
          <a:xfrm>
            <a:off x="2916238" y="5229225"/>
            <a:ext cx="1511300" cy="11525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56" name="Rectangle 78"/>
          <p:cNvSpPr>
            <a:spLocks noChangeArrowheads="1"/>
          </p:cNvSpPr>
          <p:nvPr/>
        </p:nvSpPr>
        <p:spPr bwMode="auto">
          <a:xfrm>
            <a:off x="2987675" y="5300663"/>
            <a:ext cx="1368425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57" name="Rectangle 85"/>
          <p:cNvSpPr>
            <a:spLocks noChangeArrowheads="1"/>
          </p:cNvSpPr>
          <p:nvPr/>
        </p:nvSpPr>
        <p:spPr bwMode="auto">
          <a:xfrm>
            <a:off x="2987675" y="5453063"/>
            <a:ext cx="1368425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58" name="Rectangle 86"/>
          <p:cNvSpPr>
            <a:spLocks noChangeArrowheads="1"/>
          </p:cNvSpPr>
          <p:nvPr/>
        </p:nvSpPr>
        <p:spPr bwMode="auto">
          <a:xfrm>
            <a:off x="2987675" y="5605463"/>
            <a:ext cx="1368425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59" name="Rectangle 87"/>
          <p:cNvSpPr>
            <a:spLocks noChangeArrowheads="1"/>
          </p:cNvSpPr>
          <p:nvPr/>
        </p:nvSpPr>
        <p:spPr bwMode="auto">
          <a:xfrm>
            <a:off x="2987675" y="5757863"/>
            <a:ext cx="1368425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60" name="Rectangle 88"/>
          <p:cNvSpPr>
            <a:spLocks noChangeArrowheads="1"/>
          </p:cNvSpPr>
          <p:nvPr/>
        </p:nvSpPr>
        <p:spPr bwMode="auto">
          <a:xfrm>
            <a:off x="2987675" y="5910263"/>
            <a:ext cx="1368425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61" name="Rectangle 89"/>
          <p:cNvSpPr>
            <a:spLocks noChangeArrowheads="1"/>
          </p:cNvSpPr>
          <p:nvPr/>
        </p:nvSpPr>
        <p:spPr bwMode="auto">
          <a:xfrm>
            <a:off x="2987675" y="6062663"/>
            <a:ext cx="1368425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62" name="Rectangle 90"/>
          <p:cNvSpPr>
            <a:spLocks noChangeArrowheads="1"/>
          </p:cNvSpPr>
          <p:nvPr/>
        </p:nvSpPr>
        <p:spPr bwMode="auto">
          <a:xfrm>
            <a:off x="2987675" y="6215063"/>
            <a:ext cx="1368425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3363" name="Straight Connector 91"/>
          <p:cNvCxnSpPr>
            <a:cxnSpLocks noChangeShapeType="1"/>
            <a:stCxn id="13359" idx="3"/>
            <a:endCxn id="13365" idx="3"/>
          </p:cNvCxnSpPr>
          <p:nvPr/>
        </p:nvCxnSpPr>
        <p:spPr bwMode="auto">
          <a:xfrm>
            <a:off x="4356100" y="5794375"/>
            <a:ext cx="576263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4" name="Oval 92"/>
          <p:cNvSpPr>
            <a:spLocks noChangeArrowheads="1"/>
          </p:cNvSpPr>
          <p:nvPr/>
        </p:nvSpPr>
        <p:spPr bwMode="auto">
          <a:xfrm>
            <a:off x="5435600" y="5732463"/>
            <a:ext cx="144463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13365" name="Isosceles Triangle 93"/>
          <p:cNvSpPr>
            <a:spLocks noChangeArrowheads="1"/>
          </p:cNvSpPr>
          <p:nvPr/>
        </p:nvSpPr>
        <p:spPr bwMode="auto">
          <a:xfrm rot="5400000">
            <a:off x="4896644" y="5625307"/>
            <a:ext cx="431800" cy="3603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Times" charset="0"/>
            </a:endParaRPr>
          </a:p>
        </p:txBody>
      </p:sp>
      <p:cxnSp>
        <p:nvCxnSpPr>
          <p:cNvPr id="13366" name="Straight Connector 94"/>
          <p:cNvCxnSpPr>
            <a:cxnSpLocks noChangeShapeType="1"/>
          </p:cNvCxnSpPr>
          <p:nvPr/>
        </p:nvCxnSpPr>
        <p:spPr bwMode="auto">
          <a:xfrm>
            <a:off x="5292725" y="580548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7" name="Straight Arrow Connector 96"/>
          <p:cNvCxnSpPr>
            <a:cxnSpLocks noChangeShapeType="1"/>
          </p:cNvCxnSpPr>
          <p:nvPr/>
        </p:nvCxnSpPr>
        <p:spPr bwMode="auto">
          <a:xfrm>
            <a:off x="2195513" y="5229225"/>
            <a:ext cx="1152525" cy="5762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68" name="Picture 8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5013325"/>
            <a:ext cx="23034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69" name="Straight Arrow Connector 101"/>
          <p:cNvCxnSpPr>
            <a:cxnSpLocks noChangeShapeType="1"/>
          </p:cNvCxnSpPr>
          <p:nvPr/>
        </p:nvCxnSpPr>
        <p:spPr bwMode="auto">
          <a:xfrm>
            <a:off x="6588125" y="6381750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0" name="TextBox 102"/>
          <p:cNvSpPr txBox="1">
            <a:spLocks noChangeArrowheads="1"/>
          </p:cNvSpPr>
          <p:nvPr/>
        </p:nvSpPr>
        <p:spPr bwMode="auto">
          <a:xfrm>
            <a:off x="6680200" y="6021388"/>
            <a:ext cx="83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1 – 10 </a:t>
            </a:r>
            <a:r>
              <a:rPr lang="en-US" sz="1400">
                <a:latin typeface="Symbol" charset="0"/>
                <a:cs typeface="Symbol" charset="0"/>
              </a:rPr>
              <a:t>m</a:t>
            </a:r>
            <a:r>
              <a:rPr lang="en-US" sz="1200"/>
              <a:t>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7950" y="836613"/>
            <a:ext cx="1963738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Scintillators</a:t>
            </a:r>
          </a:p>
          <a:p>
            <a:pPr>
              <a:defRPr/>
            </a:pPr>
            <a:r>
              <a:rPr lang="en-US" sz="1800" dirty="0"/>
              <a:t>(Plastic, Crystals, </a:t>
            </a:r>
            <a:br>
              <a:rPr lang="en-US" sz="1800" dirty="0"/>
            </a:br>
            <a:r>
              <a:rPr lang="en-US" sz="1800" dirty="0"/>
              <a:t>Noble Liquids, …)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7950" y="2924175"/>
            <a:ext cx="1706563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Wire chambers</a:t>
            </a:r>
            <a:br>
              <a:rPr lang="en-US" sz="1800" dirty="0"/>
            </a:br>
            <a:r>
              <a:rPr lang="en-US" sz="1800" dirty="0"/>
              <a:t>Straw tubes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07950" y="4797425"/>
            <a:ext cx="136207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Silicon</a:t>
            </a:r>
          </a:p>
          <a:p>
            <a:pPr>
              <a:defRPr/>
            </a:pPr>
            <a:r>
              <a:rPr lang="en-US" sz="1800" dirty="0"/>
              <a:t>Germanium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6769100" cy="549275"/>
          </a:xfrm>
          <a:ln/>
        </p:spPr>
        <p:txBody>
          <a:bodyPr/>
          <a:lstStyle/>
          <a:p>
            <a:r>
              <a:rPr lang="en-US">
                <a:latin typeface="Tahoma" charset="0"/>
                <a:ea typeface="ヒラギノ角ゴ Pro W3" charset="0"/>
                <a:cs typeface="ヒラギノ角ゴ Pro W3" charset="0"/>
              </a:rPr>
              <a:t>Measure precise timing: ToF-PET</a:t>
            </a:r>
          </a:p>
        </p:txBody>
      </p:sp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de-DE" smtClean="0"/>
              <a:t>11 Nov. 2014</a:t>
            </a:r>
            <a:endParaRPr lang="de-DE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mtClean="0"/>
              <a:t>NSS Refresher Course, Seattle,  </a:t>
            </a:r>
            <a:endParaRPr lang="de-DE"/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49388"/>
            <a:ext cx="48641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755650" y="908050"/>
            <a:ext cx="363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ahom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P</a:t>
            </a:r>
            <a:r>
              <a:rPr lang="en-US" sz="2000"/>
              <a:t>ositron </a:t>
            </a:r>
            <a:r>
              <a:rPr lang="en-US" sz="2000">
                <a:solidFill>
                  <a:srgbClr val="FF0000"/>
                </a:solidFill>
              </a:rPr>
              <a:t>E</a:t>
            </a:r>
            <a:r>
              <a:rPr lang="en-US" sz="2000"/>
              <a:t>mission </a:t>
            </a:r>
            <a:r>
              <a:rPr lang="en-US" sz="2000">
                <a:solidFill>
                  <a:srgbClr val="FF0000"/>
                </a:solidFill>
              </a:rPr>
              <a:t>T</a:t>
            </a:r>
            <a:r>
              <a:rPr lang="en-US" sz="2000"/>
              <a:t>omography</a:t>
            </a:r>
          </a:p>
        </p:txBody>
      </p:sp>
      <p:pic>
        <p:nvPicPr>
          <p:cNvPr id="1434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5229225"/>
            <a:ext cx="13843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405188"/>
            <a:ext cx="1295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48263" y="908050"/>
            <a:ext cx="3783012" cy="5502275"/>
            <a:chOff x="5148263" y="908050"/>
            <a:chExt cx="3783012" cy="5502275"/>
          </a:xfrm>
        </p:grpSpPr>
        <p:sp>
          <p:nvSpPr>
            <p:cNvPr id="14345" name="Oval 71"/>
            <p:cNvSpPr>
              <a:spLocks noChangeArrowheads="1"/>
            </p:cNvSpPr>
            <p:nvPr/>
          </p:nvSpPr>
          <p:spPr bwMode="auto">
            <a:xfrm>
              <a:off x="6443663" y="3789363"/>
              <a:ext cx="1008062" cy="50323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14346" name="Oval 70"/>
            <p:cNvSpPr>
              <a:spLocks noChangeArrowheads="1"/>
            </p:cNvSpPr>
            <p:nvPr/>
          </p:nvSpPr>
          <p:spPr bwMode="auto">
            <a:xfrm>
              <a:off x="6443663" y="1557338"/>
              <a:ext cx="1008062" cy="50323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pic>
          <p:nvPicPr>
            <p:cNvPr id="14347" name="Picture 6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4941888"/>
              <a:ext cx="75406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Box 9"/>
            <p:cNvSpPr txBox="1">
              <a:spLocks noChangeArrowheads="1"/>
            </p:cNvSpPr>
            <p:nvPr/>
          </p:nvSpPr>
          <p:spPr bwMode="auto">
            <a:xfrm>
              <a:off x="5940425" y="908050"/>
              <a:ext cx="22875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</a:rPr>
                <a:t>T</a:t>
              </a:r>
              <a:r>
                <a:rPr lang="en-US" sz="2000"/>
                <a:t>ime-</a:t>
              </a:r>
              <a:r>
                <a:rPr lang="en-US" sz="2000">
                  <a:solidFill>
                    <a:srgbClr val="FF0000"/>
                  </a:solidFill>
                </a:rPr>
                <a:t>o</a:t>
              </a:r>
              <a:r>
                <a:rPr lang="en-US" sz="2000"/>
                <a:t>f-</a:t>
              </a:r>
              <a:r>
                <a:rPr lang="en-US" sz="2000">
                  <a:solidFill>
                    <a:srgbClr val="FF0000"/>
                  </a:solidFill>
                </a:rPr>
                <a:t>F</a:t>
              </a:r>
              <a:r>
                <a:rPr lang="en-US" sz="2000"/>
                <a:t>light PET</a:t>
              </a:r>
            </a:p>
          </p:txBody>
        </p:sp>
        <p:sp>
          <p:nvSpPr>
            <p:cNvPr id="14349" name="Rectangle 10"/>
            <p:cNvSpPr>
              <a:spLocks noChangeArrowheads="1"/>
            </p:cNvSpPr>
            <p:nvPr/>
          </p:nvSpPr>
          <p:spPr bwMode="auto">
            <a:xfrm>
              <a:off x="5651500" y="1700213"/>
              <a:ext cx="360363" cy="144462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14350" name="Rectangle 12"/>
            <p:cNvSpPr>
              <a:spLocks noChangeArrowheads="1"/>
            </p:cNvSpPr>
            <p:nvPr/>
          </p:nvSpPr>
          <p:spPr bwMode="auto">
            <a:xfrm>
              <a:off x="7812088" y="1700213"/>
              <a:ext cx="360362" cy="144462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4351" name="Straight Arrow Connector 14"/>
            <p:cNvCxnSpPr>
              <a:cxnSpLocks noChangeShapeType="1"/>
              <a:stCxn id="14350" idx="1"/>
              <a:endCxn id="14349" idx="3"/>
            </p:cNvCxnSpPr>
            <p:nvPr/>
          </p:nvCxnSpPr>
          <p:spPr bwMode="auto">
            <a:xfrm flipH="1">
              <a:off x="6011863" y="1773238"/>
              <a:ext cx="1800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2" name="Explosion 2 16"/>
            <p:cNvSpPr>
              <a:spLocks noChangeArrowheads="1"/>
            </p:cNvSpPr>
            <p:nvPr/>
          </p:nvSpPr>
          <p:spPr bwMode="auto">
            <a:xfrm>
              <a:off x="6516688" y="1700213"/>
              <a:ext cx="215900" cy="144462"/>
            </a:xfrm>
            <a:prstGeom prst="irregularSeal2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4353" name="Straight Connector 23"/>
            <p:cNvCxnSpPr>
              <a:cxnSpLocks noChangeShapeType="1"/>
              <a:stCxn id="14349" idx="1"/>
            </p:cNvCxnSpPr>
            <p:nvPr/>
          </p:nvCxnSpPr>
          <p:spPr bwMode="auto">
            <a:xfrm flipH="1">
              <a:off x="5435600" y="1773238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Straight Connector 24"/>
            <p:cNvCxnSpPr>
              <a:cxnSpLocks noChangeShapeType="1"/>
            </p:cNvCxnSpPr>
            <p:nvPr/>
          </p:nvCxnSpPr>
          <p:spPr bwMode="auto">
            <a:xfrm flipV="1">
              <a:off x="5435600" y="1773238"/>
              <a:ext cx="0" cy="935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Straight Connector 27"/>
            <p:cNvCxnSpPr>
              <a:cxnSpLocks noChangeShapeType="1"/>
            </p:cNvCxnSpPr>
            <p:nvPr/>
          </p:nvCxnSpPr>
          <p:spPr bwMode="auto">
            <a:xfrm flipV="1">
              <a:off x="8388350" y="1773238"/>
              <a:ext cx="0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6" name="Straight Connector 28"/>
            <p:cNvCxnSpPr>
              <a:cxnSpLocks noChangeShapeType="1"/>
            </p:cNvCxnSpPr>
            <p:nvPr/>
          </p:nvCxnSpPr>
          <p:spPr bwMode="auto">
            <a:xfrm flipH="1">
              <a:off x="5435600" y="2708275"/>
              <a:ext cx="936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7" name="Straight Connector 31"/>
            <p:cNvCxnSpPr>
              <a:cxnSpLocks noChangeShapeType="1"/>
            </p:cNvCxnSpPr>
            <p:nvPr/>
          </p:nvCxnSpPr>
          <p:spPr bwMode="auto">
            <a:xfrm flipH="1">
              <a:off x="8172450" y="1773238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Straight Connector 32"/>
            <p:cNvCxnSpPr>
              <a:cxnSpLocks noChangeShapeType="1"/>
            </p:cNvCxnSpPr>
            <p:nvPr/>
          </p:nvCxnSpPr>
          <p:spPr bwMode="auto">
            <a:xfrm flipH="1">
              <a:off x="7451725" y="3141663"/>
              <a:ext cx="936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4359" name="Picture 3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2636838"/>
              <a:ext cx="766762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Oval 38"/>
            <p:cNvSpPr>
              <a:spLocks noChangeArrowheads="1"/>
            </p:cNvSpPr>
            <p:nvPr/>
          </p:nvSpPr>
          <p:spPr bwMode="auto">
            <a:xfrm>
              <a:off x="6372225" y="2674938"/>
              <a:ext cx="71438" cy="714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14361" name="Oval 39"/>
            <p:cNvSpPr>
              <a:spLocks noChangeArrowheads="1"/>
            </p:cNvSpPr>
            <p:nvPr/>
          </p:nvSpPr>
          <p:spPr bwMode="auto">
            <a:xfrm>
              <a:off x="7375525" y="3103563"/>
              <a:ext cx="71438" cy="714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4362" name="Straight Connector 42"/>
            <p:cNvCxnSpPr>
              <a:cxnSpLocks noChangeShapeType="1"/>
            </p:cNvCxnSpPr>
            <p:nvPr/>
          </p:nvCxnSpPr>
          <p:spPr bwMode="auto">
            <a:xfrm>
              <a:off x="6627813" y="2420938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3" name="Straight Connector 43"/>
            <p:cNvCxnSpPr>
              <a:cxnSpLocks noChangeShapeType="1"/>
            </p:cNvCxnSpPr>
            <p:nvPr/>
          </p:nvCxnSpPr>
          <p:spPr bwMode="auto">
            <a:xfrm>
              <a:off x="6819900" y="2420938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4" name="Straight Arrow Connector 45"/>
            <p:cNvCxnSpPr>
              <a:cxnSpLocks noChangeShapeType="1"/>
            </p:cNvCxnSpPr>
            <p:nvPr/>
          </p:nvCxnSpPr>
          <p:spPr bwMode="auto">
            <a:xfrm>
              <a:off x="6372225" y="3429000"/>
              <a:ext cx="254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Straight Arrow Connector 46"/>
            <p:cNvCxnSpPr>
              <a:cxnSpLocks noChangeShapeType="1"/>
            </p:cNvCxnSpPr>
            <p:nvPr/>
          </p:nvCxnSpPr>
          <p:spPr bwMode="auto">
            <a:xfrm flipH="1">
              <a:off x="6818313" y="3429000"/>
              <a:ext cx="2174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6" name="Rectangle 50"/>
            <p:cNvSpPr>
              <a:spLocks noChangeArrowheads="1"/>
            </p:cNvSpPr>
            <p:nvPr/>
          </p:nvSpPr>
          <p:spPr bwMode="auto">
            <a:xfrm>
              <a:off x="5651500" y="3933825"/>
              <a:ext cx="360363" cy="1428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14367" name="Rectangle 51"/>
            <p:cNvSpPr>
              <a:spLocks noChangeArrowheads="1"/>
            </p:cNvSpPr>
            <p:nvPr/>
          </p:nvSpPr>
          <p:spPr bwMode="auto">
            <a:xfrm>
              <a:off x="7812088" y="3933825"/>
              <a:ext cx="360362" cy="1428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4368" name="Straight Arrow Connector 52"/>
            <p:cNvCxnSpPr>
              <a:cxnSpLocks noChangeShapeType="1"/>
              <a:stCxn id="14367" idx="1"/>
              <a:endCxn id="14366" idx="3"/>
            </p:cNvCxnSpPr>
            <p:nvPr/>
          </p:nvCxnSpPr>
          <p:spPr bwMode="auto">
            <a:xfrm flipH="1">
              <a:off x="6011863" y="4005263"/>
              <a:ext cx="1800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9" name="Explosion 2 53"/>
            <p:cNvSpPr>
              <a:spLocks noChangeArrowheads="1"/>
            </p:cNvSpPr>
            <p:nvPr/>
          </p:nvSpPr>
          <p:spPr bwMode="auto">
            <a:xfrm>
              <a:off x="7164388" y="3933825"/>
              <a:ext cx="215900" cy="142875"/>
            </a:xfrm>
            <a:prstGeom prst="irregularSeal2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4370" name="Straight Connector 54"/>
            <p:cNvCxnSpPr>
              <a:cxnSpLocks noChangeShapeType="1"/>
              <a:stCxn id="14366" idx="1"/>
            </p:cNvCxnSpPr>
            <p:nvPr/>
          </p:nvCxnSpPr>
          <p:spPr bwMode="auto">
            <a:xfrm flipH="1">
              <a:off x="5435600" y="4005263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1" name="Straight Connector 55"/>
            <p:cNvCxnSpPr>
              <a:cxnSpLocks noChangeShapeType="1"/>
            </p:cNvCxnSpPr>
            <p:nvPr/>
          </p:nvCxnSpPr>
          <p:spPr bwMode="auto">
            <a:xfrm flipV="1">
              <a:off x="5435600" y="4005263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2" name="Straight Connector 56"/>
            <p:cNvCxnSpPr>
              <a:cxnSpLocks noChangeShapeType="1"/>
            </p:cNvCxnSpPr>
            <p:nvPr/>
          </p:nvCxnSpPr>
          <p:spPr bwMode="auto">
            <a:xfrm flipV="1">
              <a:off x="8388350" y="4005263"/>
              <a:ext cx="0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3" name="Straight Connector 57"/>
            <p:cNvCxnSpPr>
              <a:cxnSpLocks noChangeShapeType="1"/>
            </p:cNvCxnSpPr>
            <p:nvPr/>
          </p:nvCxnSpPr>
          <p:spPr bwMode="auto">
            <a:xfrm flipH="1">
              <a:off x="5435600" y="4941888"/>
              <a:ext cx="936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4" name="Straight Connector 58"/>
            <p:cNvCxnSpPr>
              <a:cxnSpLocks noChangeShapeType="1"/>
            </p:cNvCxnSpPr>
            <p:nvPr/>
          </p:nvCxnSpPr>
          <p:spPr bwMode="auto">
            <a:xfrm flipH="1">
              <a:off x="8172450" y="4005263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5" name="Straight Connector 59"/>
            <p:cNvCxnSpPr>
              <a:cxnSpLocks noChangeShapeType="1"/>
            </p:cNvCxnSpPr>
            <p:nvPr/>
          </p:nvCxnSpPr>
          <p:spPr bwMode="auto">
            <a:xfrm flipH="1">
              <a:off x="7451725" y="5373688"/>
              <a:ext cx="936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6" name="Oval 61"/>
            <p:cNvSpPr>
              <a:spLocks noChangeArrowheads="1"/>
            </p:cNvSpPr>
            <p:nvPr/>
          </p:nvSpPr>
          <p:spPr bwMode="auto">
            <a:xfrm>
              <a:off x="6372225" y="4906963"/>
              <a:ext cx="71438" cy="730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sp>
          <p:nvSpPr>
            <p:cNvPr id="14377" name="Oval 62"/>
            <p:cNvSpPr>
              <a:spLocks noChangeArrowheads="1"/>
            </p:cNvSpPr>
            <p:nvPr/>
          </p:nvSpPr>
          <p:spPr bwMode="auto">
            <a:xfrm>
              <a:off x="7375525" y="5335588"/>
              <a:ext cx="71438" cy="730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" charset="0"/>
              </a:endParaRPr>
            </a:p>
          </p:txBody>
        </p:sp>
        <p:cxnSp>
          <p:nvCxnSpPr>
            <p:cNvPr id="14378" name="Straight Connector 63"/>
            <p:cNvCxnSpPr>
              <a:cxnSpLocks noChangeShapeType="1"/>
            </p:cNvCxnSpPr>
            <p:nvPr/>
          </p:nvCxnSpPr>
          <p:spPr bwMode="auto">
            <a:xfrm>
              <a:off x="6627813" y="4652963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9" name="Straight Connector 64"/>
            <p:cNvCxnSpPr>
              <a:cxnSpLocks noChangeShapeType="1"/>
            </p:cNvCxnSpPr>
            <p:nvPr/>
          </p:nvCxnSpPr>
          <p:spPr bwMode="auto">
            <a:xfrm>
              <a:off x="6724650" y="4652963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0" name="Straight Arrow Connector 65"/>
            <p:cNvCxnSpPr>
              <a:cxnSpLocks noChangeShapeType="1"/>
            </p:cNvCxnSpPr>
            <p:nvPr/>
          </p:nvCxnSpPr>
          <p:spPr bwMode="auto">
            <a:xfrm>
              <a:off x="6372225" y="5661025"/>
              <a:ext cx="254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1" name="Straight Arrow Connector 66"/>
            <p:cNvCxnSpPr>
              <a:cxnSpLocks noChangeShapeType="1"/>
            </p:cNvCxnSpPr>
            <p:nvPr/>
          </p:nvCxnSpPr>
          <p:spPr bwMode="auto">
            <a:xfrm flipH="1">
              <a:off x="6729413" y="5661025"/>
              <a:ext cx="2174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2" name="Straight Connector 73"/>
            <p:cNvCxnSpPr>
              <a:cxnSpLocks noChangeShapeType="1"/>
            </p:cNvCxnSpPr>
            <p:nvPr/>
          </p:nvCxnSpPr>
          <p:spPr bwMode="auto">
            <a:xfrm>
              <a:off x="6011863" y="3789363"/>
              <a:ext cx="0" cy="674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3" name="Straight Connector 76"/>
            <p:cNvCxnSpPr>
              <a:cxnSpLocks noChangeShapeType="1"/>
            </p:cNvCxnSpPr>
            <p:nvPr/>
          </p:nvCxnSpPr>
          <p:spPr bwMode="auto">
            <a:xfrm>
              <a:off x="7258050" y="3787775"/>
              <a:ext cx="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4" name="Straight Arrow Connector 79"/>
            <p:cNvCxnSpPr>
              <a:cxnSpLocks noChangeShapeType="1"/>
            </p:cNvCxnSpPr>
            <p:nvPr/>
          </p:nvCxnSpPr>
          <p:spPr bwMode="auto">
            <a:xfrm>
              <a:off x="6011863" y="4365625"/>
              <a:ext cx="12509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5" name="TextBox 80"/>
            <p:cNvSpPr txBox="1">
              <a:spLocks noChangeArrowheads="1"/>
            </p:cNvSpPr>
            <p:nvPr/>
          </p:nvSpPr>
          <p:spPr bwMode="auto">
            <a:xfrm>
              <a:off x="6948488" y="5516563"/>
              <a:ext cx="330200" cy="277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200">
                  <a:latin typeface="Symbol" charset="0"/>
                  <a:cs typeface="Symbol" charset="0"/>
                </a:rPr>
                <a:t>D</a:t>
              </a:r>
              <a:r>
                <a:rPr lang="en-US" sz="1200"/>
                <a:t>t</a:t>
              </a:r>
            </a:p>
          </p:txBody>
        </p:sp>
        <p:sp>
          <p:nvSpPr>
            <p:cNvPr id="14386" name="TextBox 77"/>
            <p:cNvSpPr txBox="1">
              <a:spLocks noChangeArrowheads="1"/>
            </p:cNvSpPr>
            <p:nvPr/>
          </p:nvSpPr>
          <p:spPr bwMode="auto">
            <a:xfrm>
              <a:off x="6227763" y="4232275"/>
              <a:ext cx="269875" cy="276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200"/>
                <a:t>d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48263" y="6021388"/>
              <a:ext cx="1800225" cy="369887"/>
            </a:xfrm>
            <a:prstGeom prst="rect">
              <a:avLst/>
            </a:prstGeom>
            <a:solidFill>
              <a:srgbClr val="DFE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/>
                <a:t>d ~ c/2 * </a:t>
              </a:r>
              <a:r>
                <a:rPr lang="en-US" sz="1800" dirty="0" err="1">
                  <a:latin typeface="Symbol" charset="2"/>
                  <a:cs typeface="Symbol" charset="2"/>
                </a:rPr>
                <a:t>D</a:t>
              </a:r>
              <a:r>
                <a:rPr lang="en-US" sz="1800" dirty="0" err="1"/>
                <a:t>t</a:t>
              </a:r>
              <a:endParaRPr lang="en-US" sz="1800" dirty="0"/>
            </a:p>
          </p:txBody>
        </p:sp>
        <p:sp>
          <p:nvSpPr>
            <p:cNvPr id="14388" name="TextBox 82"/>
            <p:cNvSpPr txBox="1">
              <a:spLocks noChangeArrowheads="1"/>
            </p:cNvSpPr>
            <p:nvPr/>
          </p:nvSpPr>
          <p:spPr bwMode="auto">
            <a:xfrm>
              <a:off x="7242175" y="5949950"/>
              <a:ext cx="16891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ahoma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200"/>
                <a:t>e.g. </a:t>
              </a:r>
              <a:br>
                <a:rPr lang="en-US" sz="1200"/>
              </a:br>
              <a:r>
                <a:rPr lang="en-US" sz="1200"/>
                <a:t>d=1 cm → </a:t>
              </a:r>
              <a:r>
                <a:rPr lang="en-US" sz="1200">
                  <a:latin typeface="Symbol" charset="0"/>
                  <a:cs typeface="Symbol" charset="0"/>
                </a:rPr>
                <a:t>D</a:t>
              </a:r>
              <a:r>
                <a:rPr lang="en-US" sz="1200"/>
                <a:t>t = 67 ps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Office-Design">
      <a:majorFont>
        <a:latin typeface="Tahoma"/>
        <a:ea typeface="ヒラギノ角ゴ Pro W3"/>
        <a:cs typeface="ヒラギノ角ゴ Pro W3"/>
      </a:majorFont>
      <a:minorFont>
        <a:latin typeface="Tahom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3741</TotalTime>
  <Words>2146</Words>
  <Application>Microsoft Macintosh PowerPoint</Application>
  <PresentationFormat>On-screen Show (4:3)</PresentationFormat>
  <Paragraphs>586</Paragraphs>
  <Slides>51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3_Office-Design</vt:lpstr>
      <vt:lpstr>Equation</vt:lpstr>
      <vt:lpstr>Paul Scherrer Institute, Switzerland</vt:lpstr>
      <vt:lpstr>Prologue</vt:lpstr>
      <vt:lpstr>PowerPoint Presentation</vt:lpstr>
      <vt:lpstr>PowerPoint Presentation</vt:lpstr>
      <vt:lpstr>Undersampling of signals</vt:lpstr>
      <vt:lpstr>Agenda</vt:lpstr>
      <vt:lpstr>PowerPoint Presentation</vt:lpstr>
      <vt:lpstr>Signals in particle physics</vt:lpstr>
      <vt:lpstr>Measure precise timing: ToF-PET</vt:lpstr>
      <vt:lpstr>Traditional DAQ in Particle Physics</vt:lpstr>
      <vt:lpstr>Signal discrimination</vt:lpstr>
      <vt:lpstr>Influence of noise</vt:lpstr>
      <vt:lpstr>Noise limited time accuracy</vt:lpstr>
      <vt:lpstr>Noise limited time accuracy</vt:lpstr>
      <vt:lpstr>Switching to Waveform digitizing</vt:lpstr>
      <vt:lpstr>Example: CFG in FPGA</vt:lpstr>
      <vt:lpstr>Nyquist-Shannon Sampling Theorem</vt:lpstr>
      <vt:lpstr>Limits of waveform digitizing</vt:lpstr>
      <vt:lpstr>What are the fastest detectors?</vt:lpstr>
      <vt:lpstr>Can it be done with FADCs?</vt:lpstr>
      <vt:lpstr>PowerPoint Presentation</vt:lpstr>
      <vt:lpstr>Switched Capacitor Array (Analog Memory)</vt:lpstr>
      <vt:lpstr>Time Stretch Ratio (TSR)</vt:lpstr>
      <vt:lpstr>Triggered Operation</vt:lpstr>
      <vt:lpstr>Time resolution limit of SCA</vt:lpstr>
      <vt:lpstr>Bandwidth STURM2 (32 sampling cells)</vt:lpstr>
      <vt:lpstr>How is timing resolution affected?</vt:lpstr>
      <vt:lpstr>Timing Nonlinearity</vt:lpstr>
      <vt:lpstr>First Switched Capacitor Arrays</vt:lpstr>
      <vt:lpstr>Switched Capacitor Arrays for Particle Physics</vt:lpstr>
      <vt:lpstr>Some specialities</vt:lpstr>
      <vt:lpstr>PowerPoint Presentation</vt:lpstr>
      <vt:lpstr>MEG On-line waveform display</vt:lpstr>
      <vt:lpstr>Pulse shape discrimination</vt:lpstr>
      <vt:lpstr>Readout of Straw Tubes</vt:lpstr>
      <vt:lpstr>A first test</vt:lpstr>
      <vt:lpstr>MAGIC Telescope</vt:lpstr>
      <vt:lpstr>MAGIC Readout Electronics</vt:lpstr>
      <vt:lpstr>Digital Pulse Processing (DPP)</vt:lpstr>
      <vt:lpstr>Template Fit</vt:lpstr>
      <vt:lpstr>Other Applications</vt:lpstr>
      <vt:lpstr>High speed USB oscilloscope</vt:lpstr>
      <vt:lpstr>SCA Usage</vt:lpstr>
      <vt:lpstr>Things you can buy</vt:lpstr>
      <vt:lpstr>Next Generation SCA</vt:lpstr>
      <vt:lpstr>Cascaded Switched Capacitor Arrays</vt:lpstr>
      <vt:lpstr>The dead-time problem</vt:lpstr>
      <vt:lpstr>FIFO-type analog sampler</vt:lpstr>
      <vt:lpstr>DRS5</vt:lpstr>
      <vt:lpstr>SAMPIC Chip (E. Delagnes et al)</vt:lpstr>
      <vt:lpstr>Conclusions</vt:lpstr>
    </vt:vector>
  </TitlesOfParts>
  <Company>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Personalrekrutierung: Kandidaten werden bezüglich verschiedener Faktoren auf ihre Eignung untersucht</dc:title>
  <dc:creator>Mac04</dc:creator>
  <cp:lastModifiedBy>Stefan Ritt</cp:lastModifiedBy>
  <cp:revision>530</cp:revision>
  <cp:lastPrinted>2004-07-12T09:37:01Z</cp:lastPrinted>
  <dcterms:created xsi:type="dcterms:W3CDTF">2011-05-25T18:25:58Z</dcterms:created>
  <dcterms:modified xsi:type="dcterms:W3CDTF">2014-11-11T01:27:34Z</dcterms:modified>
</cp:coreProperties>
</file>