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990" r:id="rId2"/>
    <p:sldId id="1988" r:id="rId3"/>
    <p:sldId id="1981" r:id="rId4"/>
    <p:sldId id="1982" r:id="rId5"/>
    <p:sldId id="1983" r:id="rId6"/>
    <p:sldId id="1938" r:id="rId7"/>
    <p:sldId id="1942" r:id="rId8"/>
    <p:sldId id="1928" r:id="rId9"/>
    <p:sldId id="1929" r:id="rId10"/>
    <p:sldId id="1964" r:id="rId11"/>
    <p:sldId id="1965" r:id="rId12"/>
    <p:sldId id="1978" r:id="rId13"/>
    <p:sldId id="1970" r:id="rId14"/>
    <p:sldId id="1946" r:id="rId15"/>
    <p:sldId id="1972" r:id="rId16"/>
    <p:sldId id="1991" r:id="rId17"/>
    <p:sldId id="1957" r:id="rId18"/>
    <p:sldId id="1949" r:id="rId19"/>
    <p:sldId id="1985" r:id="rId20"/>
    <p:sldId id="1986" r:id="rId21"/>
    <p:sldId id="1994" r:id="rId22"/>
    <p:sldId id="1993" r:id="rId23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528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1B0807"/>
    <a:srgbClr val="DC0217"/>
    <a:srgbClr val="6E6E6F"/>
    <a:srgbClr val="4B4F55"/>
    <a:srgbClr val="C2C2C2"/>
    <a:srgbClr val="FFFFFF"/>
    <a:srgbClr val="E78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8" autoAdjust="0"/>
    <p:restoredTop sz="90544" autoAdjust="0"/>
  </p:normalViewPr>
  <p:slideViewPr>
    <p:cSldViewPr>
      <p:cViewPr varScale="1">
        <p:scale>
          <a:sx n="64" d="100"/>
          <a:sy n="64" d="100"/>
        </p:scale>
        <p:origin x="60" y="396"/>
      </p:cViewPr>
      <p:guideLst>
        <p:guide orient="horz" pos="4032"/>
        <p:guide pos="5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C769396-34A3-42D6-85C7-1EDE01C83CA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8904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DFE1060-E4AB-45E8-86A9-486A7469F66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5309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keep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&lt;header&gt;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&lt;footer&gt;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8FFD93F1-5CFD-4C1C-8AB7-C99A4F652F8A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72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5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974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486b3e3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486b3e3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06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486b3e35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486b3e35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37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3780000" y="9430200"/>
            <a:ext cx="2888280" cy="497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84E4317-37C0-4D6A-A0FD-CCAD484790AD}" type="slidenum"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889200" y="4715280"/>
            <a:ext cx="4889880" cy="4468680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32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ont_Top_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MP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2514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3900" i="0" dirty="0">
              <a:solidFill>
                <a:srgbClr val="C51538"/>
              </a:solidFill>
              <a:latin typeface="Impact" pitchFamily="34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438400"/>
            <a:ext cx="7543800" cy="533400"/>
          </a:xfrm>
        </p:spPr>
        <p:txBody>
          <a:bodyPr anchor="t"/>
          <a:lstStyle>
            <a:lvl1pPr>
              <a:defRPr sz="390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5562600"/>
            <a:ext cx="7543800" cy="228600"/>
          </a:xfrm>
        </p:spPr>
        <p:txBody>
          <a:bodyPr/>
          <a:lstStyle>
            <a:lvl1pPr>
              <a:defRPr sz="1600"/>
            </a:lvl1pPr>
          </a:lstStyle>
          <a:p>
            <a:r>
              <a:rPr lang="da-DK"/>
              <a:t>Name of speaker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38200" y="6553200"/>
            <a:ext cx="7543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00" i="0">
                <a:solidFill>
                  <a:srgbClr val="6A6F77"/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EB84D7A-AD84-48A5-9523-18E564F0D3F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3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8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59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19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5357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nl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2351382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1" y="2346582"/>
            <a:ext cx="3950877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2346582"/>
            <a:ext cx="3950878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6" y="662859"/>
            <a:ext cx="2132875" cy="312291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942" y="984350"/>
            <a:ext cx="1446859" cy="257175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07107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1" y="1487909"/>
            <a:ext cx="8229601" cy="3518693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6" y="662860"/>
            <a:ext cx="2132875" cy="312291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189" indent="0">
              <a:buNone/>
              <a:defRPr sz="1200">
                <a:solidFill>
                  <a:srgbClr val="003E74"/>
                </a:solidFill>
              </a:defRPr>
            </a:lvl2pPr>
            <a:lvl3pPr marL="914378" indent="0">
              <a:buNone/>
              <a:defRPr sz="1200">
                <a:solidFill>
                  <a:srgbClr val="003E74"/>
                </a:solidFill>
              </a:defRPr>
            </a:lvl3pPr>
            <a:lvl4pPr marL="1371566" indent="0">
              <a:buNone/>
              <a:defRPr sz="1200">
                <a:solidFill>
                  <a:srgbClr val="003E74"/>
                </a:solidFill>
              </a:defRPr>
            </a:lvl4pPr>
            <a:lvl5pPr marL="1828754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2" y="984351"/>
            <a:ext cx="1446859" cy="257175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5260621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3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34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126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71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98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7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5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36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174625" indent="-174625">
              <a:buFont typeface="Arial" pitchFamily="34" charset="0"/>
              <a:buNone/>
              <a:tabLst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9" descr="Second_Top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Click to edit Master title style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43100"/>
            <a:ext cx="7543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Click to 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</a:p>
        </p:txBody>
      </p:sp>
      <p:pic>
        <p:nvPicPr>
          <p:cNvPr id="1029" name="Picture 40" descr="IMP_Logo_2Colou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6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4" r:id="rId13"/>
    <p:sldLayoutId id="2147483762" r:id="rId14"/>
    <p:sldLayoutId id="2147483764" r:id="rId15"/>
    <p:sldLayoutId id="2147483765" r:id="rId1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4B4F55"/>
          </a:solidFill>
          <a:latin typeface="+mn-lt"/>
          <a:ea typeface="+mn-ea"/>
          <a:cs typeface="+mn-cs"/>
        </a:defRPr>
      </a:lvl1pPr>
      <a:lvl2pPr marL="571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+mn-lt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+mn-lt"/>
        </a:defRPr>
      </a:lvl3pPr>
      <a:lvl4pPr marL="1333500" indent="-1905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rgbClr val="4B4F55"/>
          </a:solidFill>
          <a:latin typeface="+mn-lt"/>
        </a:defRPr>
      </a:lvl4pPr>
      <a:lvl5pPr marL="1727200" indent="-203200" algn="l" rtl="0" eaLnBrk="0" fontAlgn="base" hangingPunct="0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5pPr>
      <a:lvl6pPr marL="21844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6pPr>
      <a:lvl7pPr marL="26416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7pPr>
      <a:lvl8pPr marL="30988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8pPr>
      <a:lvl9pPr marL="35560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arxiv.org/abs/2105.0772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abs/2105.077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8.mp4"/><Relationship Id="rId7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video" Target="../media/media8.mp4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://drive.google.com/file/d/1J1s65A3Vy5byqRZk1rgAh25ir7qAKxrT/view" TargetMode="External"/><Relationship Id="rId7" Type="http://schemas.openxmlformats.org/officeDocument/2006/relationships/hyperlink" Target="http://drive.google.com/file/d/1yHm7X1T2hx8BD5JeqbDXCdJxFJULGxlv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openxmlformats.org/officeDocument/2006/relationships/hyperlink" Target="http://drive.google.com/file/d/1h-g7nbueUUTwNHZxxLkWaycyrEWKRMxN/view" TargetMode="External"/><Relationship Id="rId10" Type="http://schemas.openxmlformats.org/officeDocument/2006/relationships/image" Target="../media/image19.jpg"/><Relationship Id="rId4" Type="http://schemas.openxmlformats.org/officeDocument/2006/relationships/image" Target="../media/image16.jpg"/><Relationship Id="rId9" Type="http://schemas.openxmlformats.org/officeDocument/2006/relationships/hyperlink" Target="http://drive.google.com/file/d/1KOST_JHQXkvocIPzkR6d9BSIQcXzTWUJ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484784"/>
            <a:ext cx="7376732" cy="1751831"/>
          </a:xfrm>
        </p:spPr>
        <p:txBody>
          <a:bodyPr/>
          <a:lstStyle/>
          <a:p>
            <a:br>
              <a:rPr lang="en-GB" b="1" dirty="0"/>
            </a:br>
            <a:br>
              <a:rPr lang="en-GB" b="1" dirty="0"/>
            </a:br>
            <a:r>
              <a:rPr lang="en-GB" sz="3600" b="1" dirty="0"/>
              <a:t>Future Prospects of AI in Nuclear Engineering Including Modelling of Nuclear Accidents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552" y="3914412"/>
            <a:ext cx="7543800" cy="2250892"/>
          </a:xfrm>
        </p:spPr>
        <p:txBody>
          <a:bodyPr/>
          <a:lstStyle/>
          <a:p>
            <a:r>
              <a:rPr lang="en-GB" dirty="0"/>
              <a:t>	</a:t>
            </a:r>
            <a:r>
              <a:rPr lang="en-GB" b="1" dirty="0">
                <a:solidFill>
                  <a:srgbClr val="040404"/>
                </a:solidFill>
              </a:rPr>
              <a:t>Christopher Pain, </a:t>
            </a:r>
            <a:r>
              <a:rPr lang="en-GB" dirty="0">
                <a:solidFill>
                  <a:srgbClr val="040404"/>
                </a:solidFill>
              </a:rPr>
              <a:t>Ali Tehrani, </a:t>
            </a:r>
            <a:r>
              <a:rPr lang="en-GB" dirty="0" err="1">
                <a:solidFill>
                  <a:srgbClr val="040404"/>
                </a:solidFill>
              </a:rPr>
              <a:t>Boyang</a:t>
            </a:r>
            <a:r>
              <a:rPr lang="en-GB" dirty="0">
                <a:solidFill>
                  <a:srgbClr val="040404"/>
                </a:solidFill>
              </a:rPr>
              <a:t> Chen, Claire Heaney, Toby Phillips, </a:t>
            </a:r>
            <a:r>
              <a:rPr lang="en-GB" dirty="0" err="1">
                <a:solidFill>
                  <a:srgbClr val="040404"/>
                </a:solidFill>
              </a:rPr>
              <a:t>Linfeng</a:t>
            </a:r>
            <a:r>
              <a:rPr lang="en-GB" dirty="0">
                <a:solidFill>
                  <a:srgbClr val="040404"/>
                </a:solidFill>
              </a:rPr>
              <a:t> Li, </a:t>
            </a:r>
            <a:r>
              <a:rPr lang="en-GB" dirty="0" err="1">
                <a:solidFill>
                  <a:srgbClr val="040404"/>
                </a:solidFill>
              </a:rPr>
              <a:t>Jiansheng</a:t>
            </a:r>
            <a:r>
              <a:rPr lang="en-GB" dirty="0">
                <a:solidFill>
                  <a:srgbClr val="040404"/>
                </a:solidFill>
              </a:rPr>
              <a:t> Xiang, Steven </a:t>
            </a:r>
            <a:r>
              <a:rPr lang="en-GB" dirty="0" err="1">
                <a:solidFill>
                  <a:srgbClr val="040404"/>
                </a:solidFill>
              </a:rPr>
              <a:t>Dargaville</a:t>
            </a:r>
            <a:r>
              <a:rPr lang="en-GB" dirty="0">
                <a:solidFill>
                  <a:srgbClr val="040404"/>
                </a:solidFill>
              </a:rPr>
              <a:t>, Omar </a:t>
            </a:r>
            <a:r>
              <a:rPr lang="en-GB" dirty="0" err="1">
                <a:solidFill>
                  <a:srgbClr val="040404"/>
                </a:solidFill>
              </a:rPr>
              <a:t>Matar</a:t>
            </a:r>
            <a:r>
              <a:rPr lang="en-GB" dirty="0">
                <a:solidFill>
                  <a:srgbClr val="040404"/>
                </a:solidFill>
              </a:rPr>
              <a:t>, </a:t>
            </a:r>
            <a:r>
              <a:rPr lang="en-GB" dirty="0" err="1">
                <a:solidFill>
                  <a:srgbClr val="040404"/>
                </a:solidFill>
              </a:rPr>
              <a:t>Kene</a:t>
            </a:r>
            <a:r>
              <a:rPr lang="en-GB" dirty="0">
                <a:solidFill>
                  <a:srgbClr val="040404"/>
                </a:solidFill>
              </a:rPr>
              <a:t> </a:t>
            </a:r>
            <a:r>
              <a:rPr lang="en-GB" dirty="0" err="1">
                <a:solidFill>
                  <a:srgbClr val="040404"/>
                </a:solidFill>
              </a:rPr>
              <a:t>Nwegbu</a:t>
            </a:r>
            <a:r>
              <a:rPr lang="en-GB" dirty="0">
                <a:solidFill>
                  <a:srgbClr val="040404"/>
                </a:solidFill>
              </a:rPr>
              <a:t>, Paul Smith </a:t>
            </a:r>
            <a:r>
              <a:rPr lang="en-GB" i="1" dirty="0">
                <a:solidFill>
                  <a:srgbClr val="040404"/>
                </a:solidFill>
              </a:rPr>
              <a:t>(Imperial College London)</a:t>
            </a:r>
            <a:br>
              <a:rPr lang="en-GB" i="1" dirty="0">
                <a:solidFill>
                  <a:srgbClr val="040404"/>
                </a:solidFill>
              </a:rPr>
            </a:br>
            <a:r>
              <a:rPr lang="en-GB" dirty="0">
                <a:solidFill>
                  <a:srgbClr val="040404"/>
                </a:solidFill>
              </a:rPr>
              <a:t>Andrew Buchan </a:t>
            </a:r>
            <a:r>
              <a:rPr lang="en-GB" i="1" dirty="0">
                <a:solidFill>
                  <a:srgbClr val="040404"/>
                </a:solidFill>
              </a:rPr>
              <a:t>(Queen Mary University of London)</a:t>
            </a:r>
            <a:br>
              <a:rPr lang="en-GB" dirty="0">
                <a:solidFill>
                  <a:srgbClr val="040404"/>
                </a:solidFill>
              </a:rPr>
            </a:br>
            <a:r>
              <a:rPr lang="en-GB" dirty="0">
                <a:solidFill>
                  <a:srgbClr val="040404"/>
                </a:solidFill>
              </a:rPr>
              <a:t>Moji </a:t>
            </a:r>
            <a:r>
              <a:rPr lang="en-GB" dirty="0" err="1">
                <a:solidFill>
                  <a:srgbClr val="040404"/>
                </a:solidFill>
              </a:rPr>
              <a:t>Moatamedi</a:t>
            </a:r>
            <a:r>
              <a:rPr lang="en-GB" dirty="0">
                <a:solidFill>
                  <a:srgbClr val="040404"/>
                </a:solidFill>
              </a:rPr>
              <a:t> </a:t>
            </a:r>
            <a:r>
              <a:rPr lang="en-GB" i="1" dirty="0">
                <a:solidFill>
                  <a:srgbClr val="040404"/>
                </a:solidFill>
              </a:rPr>
              <a:t>(New York University London)</a:t>
            </a:r>
          </a:p>
          <a:p>
            <a:endParaRPr lang="en-GB" sz="1100" i="1" dirty="0">
              <a:solidFill>
                <a:srgbClr val="040404"/>
              </a:solidFill>
            </a:endParaRPr>
          </a:p>
          <a:p>
            <a:r>
              <a:rPr lang="en-GB" sz="1100" dirty="0"/>
              <a:t>	</a:t>
            </a:r>
            <a:r>
              <a:rPr lang="en-GB" sz="2400" b="1" dirty="0">
                <a:solidFill>
                  <a:schemeClr val="tx2"/>
                </a:solidFill>
                <a:latin typeface="Arial" charset="0"/>
              </a:rPr>
              <a:t>Presentation to: EMUG 14</a:t>
            </a:r>
            <a:r>
              <a:rPr lang="en-GB" sz="2400" b="1" baseline="30000" dirty="0">
                <a:solidFill>
                  <a:schemeClr val="tx2"/>
                </a:solidFill>
                <a:latin typeface="Arial" charset="0"/>
              </a:rPr>
              <a:t>th</a:t>
            </a:r>
            <a:r>
              <a:rPr lang="en-GB" sz="2400" b="1" dirty="0">
                <a:solidFill>
                  <a:schemeClr val="tx2"/>
                </a:solidFill>
                <a:latin typeface="Arial" charset="0"/>
              </a:rPr>
              <a:t> April 2023</a:t>
            </a:r>
          </a:p>
          <a:p>
            <a:endParaRPr lang="en-GB" dirty="0"/>
          </a:p>
        </p:txBody>
      </p:sp>
      <p:pic>
        <p:nvPicPr>
          <p:cNvPr id="11" name="FlowPastAMCG-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85652" y="50221"/>
            <a:ext cx="2933595" cy="12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8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8BE72D79-1EC0-FB41-A854-3675BA6D2A0E}"/>
              </a:ext>
            </a:extLst>
          </p:cNvPr>
          <p:cNvSpPr txBox="1">
            <a:spLocks/>
          </p:cNvSpPr>
          <p:nvPr/>
        </p:nvSpPr>
        <p:spPr>
          <a:xfrm>
            <a:off x="467544" y="3356992"/>
            <a:ext cx="7848872" cy="5203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i="0" dirty="0"/>
              <a:t>Uncertainty Quantification (UQ) and Data Assimilation (DA)</a:t>
            </a:r>
          </a:p>
        </p:txBody>
      </p:sp>
    </p:spTree>
    <p:extLst>
      <p:ext uri="{BB962C8B-B14F-4D97-AF65-F5344CB8AC3E}">
        <p14:creationId xmlns:p14="http://schemas.microsoft.com/office/powerpoint/2010/main" val="2554142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29129" y="4870400"/>
            <a:ext cx="4812656" cy="108252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1350" dirty="0"/>
            </a:br>
            <a:endParaRPr lang="en-GB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85" y="2593693"/>
            <a:ext cx="2276604" cy="865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87" y="3463694"/>
            <a:ext cx="2303393" cy="866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758" y="2656516"/>
            <a:ext cx="2137396" cy="80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758" y="3499189"/>
            <a:ext cx="2137396" cy="798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96" y="4258253"/>
            <a:ext cx="2289394" cy="86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090" y="4981162"/>
            <a:ext cx="2276604" cy="861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300" y="4628467"/>
            <a:ext cx="2701778" cy="592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674" t="68571" r="-5674" b="14067"/>
          <a:stretch/>
        </p:blipFill>
        <p:spPr>
          <a:xfrm>
            <a:off x="4304719" y="5218147"/>
            <a:ext cx="2864454" cy="8072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5113" y="2060848"/>
            <a:ext cx="6893774" cy="358973"/>
          </a:xfrm>
        </p:spPr>
        <p:txBody>
          <a:bodyPr>
            <a:normAutofit fontScale="90000"/>
          </a:bodyPr>
          <a:lstStyle/>
          <a:p>
            <a:r>
              <a:rPr lang="en-GB" sz="2250" dirty="0"/>
              <a:t>Bringing experiments/observations and models together: GANs applied to regression and uncertainty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8735" y="2581572"/>
            <a:ext cx="1283048" cy="855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4916" y="2608970"/>
            <a:ext cx="1236356" cy="824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41026" r="31250" b="21196"/>
          <a:stretch/>
        </p:blipFill>
        <p:spPr>
          <a:xfrm>
            <a:off x="6931017" y="3433210"/>
            <a:ext cx="985064" cy="797432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5830962" y="3514807"/>
            <a:ext cx="1338212" cy="7236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/>
              <a:t>Confidence/ error/ collect more data</a:t>
            </a:r>
          </a:p>
        </p:txBody>
      </p:sp>
    </p:spTree>
    <p:extLst>
      <p:ext uri="{BB962C8B-B14F-4D97-AF65-F5344CB8AC3E}">
        <p14:creationId xmlns:p14="http://schemas.microsoft.com/office/powerpoint/2010/main" val="313379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450E8C94-15C1-794C-72E1-D1AED4D5F77D}"/>
              </a:ext>
            </a:extLst>
          </p:cNvPr>
          <p:cNvSpPr txBox="1"/>
          <p:nvPr/>
        </p:nvSpPr>
        <p:spPr>
          <a:xfrm>
            <a:off x="619328" y="1647535"/>
            <a:ext cx="7857950" cy="4916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400" spc="-1" dirty="0">
                <a:solidFill>
                  <a:srgbClr val="C00000"/>
                </a:solidFill>
              </a:rPr>
              <a:t>COVID-19: New AI: Data assimilation using GANs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ED2F860C-8221-418F-1CB3-2707BC636E47}"/>
              </a:ext>
            </a:extLst>
          </p:cNvPr>
          <p:cNvSpPr txBox="1"/>
          <p:nvPr/>
        </p:nvSpPr>
        <p:spPr>
          <a:xfrm rot="16200000">
            <a:off x="1088942" y="4837284"/>
            <a:ext cx="611410" cy="109857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r>
              <a:rPr lang="en-GB" sz="451" spc="-1" dirty="0">
                <a:latin typeface="Arial"/>
              </a:rPr>
              <a:t>Number of people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39C50-728F-42DD-FEF6-677A1AE485B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80258" y="2859263"/>
            <a:ext cx="2282184" cy="122547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28A82-7CDB-4256-37B3-D2EA2C5B941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3343" y="4071187"/>
            <a:ext cx="3268613" cy="1806351"/>
          </a:xfrm>
          <a:prstGeom prst="rect">
            <a:avLst/>
          </a:prstGeom>
          <a:ln w="0"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FD84E9DA-9E41-EC03-25E7-D372172D08CA}"/>
              </a:ext>
            </a:extLst>
          </p:cNvPr>
          <p:cNvSpPr txBox="1"/>
          <p:nvPr/>
        </p:nvSpPr>
        <p:spPr>
          <a:xfrm rot="16200000">
            <a:off x="2249301" y="3349747"/>
            <a:ext cx="228623" cy="130613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r>
              <a:rPr lang="en-GB" sz="563" spc="-1" dirty="0">
                <a:latin typeface="Arial"/>
              </a:rPr>
              <a:t>R0s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50DF3-BE51-FF8F-FE80-F01596A5D37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197551" y="2855458"/>
            <a:ext cx="2127943" cy="1229521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0F507C-301F-F72B-7A59-8713144C54C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139991" y="4091423"/>
            <a:ext cx="3217796" cy="1786115"/>
          </a:xfrm>
          <a:prstGeom prst="rect">
            <a:avLst/>
          </a:prstGeom>
          <a:ln w="0">
            <a:noFill/>
          </a:ln>
        </p:spPr>
      </p:pic>
      <p:sp>
        <p:nvSpPr>
          <p:cNvPr id="10" name="TextShape 5">
            <a:extLst>
              <a:ext uri="{FF2B5EF4-FFF2-40B4-BE49-F238E27FC236}">
                <a16:creationId xmlns:a16="http://schemas.microsoft.com/office/drawing/2014/main" id="{44B68AF3-1FEA-4210-A170-55A2EADE4AC1}"/>
              </a:ext>
            </a:extLst>
          </p:cNvPr>
          <p:cNvSpPr txBox="1"/>
          <p:nvPr/>
        </p:nvSpPr>
        <p:spPr>
          <a:xfrm>
            <a:off x="6488792" y="5887411"/>
            <a:ext cx="373410" cy="130613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pPr algn="ctr"/>
            <a:r>
              <a:rPr lang="en-GB" sz="451" spc="-1" dirty="0">
                <a:latin typeface="Arial"/>
              </a:rPr>
              <a:t>Time (s)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BF3ED90D-5DDD-4134-C1F2-18D85F6D268D}"/>
              </a:ext>
            </a:extLst>
          </p:cNvPr>
          <p:cNvSpPr/>
          <p:nvPr/>
        </p:nvSpPr>
        <p:spPr>
          <a:xfrm>
            <a:off x="4966824" y="2889533"/>
            <a:ext cx="0" cy="2829667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TextShape 7">
            <a:extLst>
              <a:ext uri="{FF2B5EF4-FFF2-40B4-BE49-F238E27FC236}">
                <a16:creationId xmlns:a16="http://schemas.microsoft.com/office/drawing/2014/main" id="{A74A53F2-78D7-FA19-DE9F-7B1A2C60E48E}"/>
              </a:ext>
            </a:extLst>
          </p:cNvPr>
          <p:cNvSpPr txBox="1"/>
          <p:nvPr/>
        </p:nvSpPr>
        <p:spPr>
          <a:xfrm>
            <a:off x="1694180" y="3017817"/>
            <a:ext cx="725719" cy="194805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r>
              <a:rPr lang="en-GB" sz="1013" spc="-1" dirty="0">
                <a:latin typeface="Arial"/>
              </a:rPr>
              <a:t>Iteration 1</a:t>
            </a:r>
          </a:p>
        </p:txBody>
      </p:sp>
      <p:sp>
        <p:nvSpPr>
          <p:cNvPr id="13" name="TextShape 8">
            <a:extLst>
              <a:ext uri="{FF2B5EF4-FFF2-40B4-BE49-F238E27FC236}">
                <a16:creationId xmlns:a16="http://schemas.microsoft.com/office/drawing/2014/main" id="{84A51993-D147-73F3-F5A5-09C38FE34CD7}"/>
              </a:ext>
            </a:extLst>
          </p:cNvPr>
          <p:cNvSpPr txBox="1"/>
          <p:nvPr/>
        </p:nvSpPr>
        <p:spPr>
          <a:xfrm>
            <a:off x="3181986" y="5887411"/>
            <a:ext cx="373410" cy="130613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pPr algn="ctr"/>
            <a:r>
              <a:rPr lang="en-GB" sz="451" spc="-1" dirty="0">
                <a:latin typeface="Arial"/>
              </a:rPr>
              <a:t>Time (s)</a:t>
            </a:r>
          </a:p>
        </p:txBody>
      </p:sp>
      <p:sp>
        <p:nvSpPr>
          <p:cNvPr id="14" name="TextShape 9">
            <a:extLst>
              <a:ext uri="{FF2B5EF4-FFF2-40B4-BE49-F238E27FC236}">
                <a16:creationId xmlns:a16="http://schemas.microsoft.com/office/drawing/2014/main" id="{8D69A63F-52CB-C478-B71B-6322A1D486E0}"/>
              </a:ext>
            </a:extLst>
          </p:cNvPr>
          <p:cNvSpPr txBox="1"/>
          <p:nvPr/>
        </p:nvSpPr>
        <p:spPr>
          <a:xfrm>
            <a:off x="5193378" y="3017817"/>
            <a:ext cx="831007" cy="194805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r>
              <a:rPr lang="en-GB" sz="1013" spc="-1" dirty="0">
                <a:latin typeface="Arial"/>
              </a:rPr>
              <a:t>Iteration 29</a:t>
            </a:r>
          </a:p>
        </p:txBody>
      </p:sp>
      <p:sp>
        <p:nvSpPr>
          <p:cNvPr id="15" name="TextShape 10">
            <a:extLst>
              <a:ext uri="{FF2B5EF4-FFF2-40B4-BE49-F238E27FC236}">
                <a16:creationId xmlns:a16="http://schemas.microsoft.com/office/drawing/2014/main" id="{2DDD09FD-D84D-DA75-7F42-0E477EEE982A}"/>
              </a:ext>
            </a:extLst>
          </p:cNvPr>
          <p:cNvSpPr txBox="1"/>
          <p:nvPr/>
        </p:nvSpPr>
        <p:spPr>
          <a:xfrm rot="16200000">
            <a:off x="6028165" y="3331829"/>
            <a:ext cx="228623" cy="130613"/>
          </a:xfrm>
          <a:prstGeom prst="rect">
            <a:avLst/>
          </a:prstGeom>
          <a:noFill/>
          <a:ln w="0">
            <a:noFill/>
          </a:ln>
        </p:spPr>
        <p:txBody>
          <a:bodyPr lIns="50626" tIns="25313" rIns="50626" bIns="25313">
            <a:noAutofit/>
          </a:bodyPr>
          <a:lstStyle/>
          <a:p>
            <a:r>
              <a:rPr lang="en-GB" sz="563" spc="-1" dirty="0">
                <a:latin typeface="Arial"/>
              </a:rPr>
              <a:t>R0s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B61AC7-7109-D6FC-F920-834A137C26CB}"/>
              </a:ext>
            </a:extLst>
          </p:cNvPr>
          <p:cNvSpPr txBox="1"/>
          <p:nvPr/>
        </p:nvSpPr>
        <p:spPr>
          <a:xfrm>
            <a:off x="1694180" y="5975001"/>
            <a:ext cx="6783098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2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V. Santos Silva et al., (2021) Data Assimilation with Generative Adversarial Networks applied to a </a:t>
            </a:r>
            <a:r>
              <a:rPr lang="en-GB" sz="992" dirty="0" err="1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spatio</a:t>
            </a:r>
            <a:r>
              <a:rPr lang="en-GB" sz="992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-temporal compartmental model in epidemiology</a:t>
            </a:r>
            <a:r>
              <a:rPr lang="en-GB" sz="992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975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arXiv:2105.07729</a:t>
            </a:r>
            <a:endParaRPr lang="en-GB" sz="975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sz="992" dirty="0">
                <a:solidFill>
                  <a:srgbClr val="5467C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55164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05" y="444018"/>
            <a:ext cx="7886700" cy="922584"/>
          </a:xfrm>
        </p:spPr>
        <p:txBody>
          <a:bodyPr/>
          <a:lstStyle/>
          <a:p>
            <a:r>
              <a:rPr lang="en-GB" sz="2268" dirty="0">
                <a:solidFill>
                  <a:srgbClr val="C00000"/>
                </a:solidFill>
              </a:rPr>
              <a:t>New AI: Uncertainty Quantification using Generative Adversarial Networks (GANs)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2917" y="1700808"/>
            <a:ext cx="5657850" cy="3343276"/>
          </a:xfrm>
        </p:spPr>
        <p:txBody>
          <a:bodyPr>
            <a:normAutofit/>
          </a:bodyPr>
          <a:lstStyle/>
          <a:p>
            <a:pPr marL="97961" indent="0"/>
            <a:r>
              <a:rPr lang="en-GB" sz="1814" dirty="0">
                <a:solidFill>
                  <a:srgbClr val="C00000"/>
                </a:solidFill>
              </a:rPr>
              <a:t>Spatial and temporal modelling of the spread of COVID-19 in a town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1287" y="6074774"/>
            <a:ext cx="5021113" cy="59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88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V. Santos Silva et al., (2021) </a:t>
            </a:r>
            <a:r>
              <a:rPr lang="en-GB" sz="1088" dirty="0">
                <a:hlinkClick r:id="rId2"/>
              </a:rPr>
              <a:t>Data Assimilation Predictive GAN (DA-</a:t>
            </a:r>
            <a:r>
              <a:rPr lang="en-GB" sz="1088" dirty="0" err="1">
                <a:hlinkClick r:id="rId2"/>
              </a:rPr>
              <a:t>PredGAN</a:t>
            </a:r>
            <a:r>
              <a:rPr lang="en-GB" sz="1088" dirty="0">
                <a:hlinkClick r:id="rId2"/>
              </a:rPr>
              <a:t>): applied to determine the spread of COVID-19 arXiv:2105.07729</a:t>
            </a:r>
            <a:endParaRPr lang="en-GB" sz="1088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77" y="2610401"/>
            <a:ext cx="4299878" cy="3323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842" y="2627680"/>
            <a:ext cx="4228121" cy="332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37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77240" y="1768384"/>
            <a:ext cx="79520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0" dirty="0">
                <a:solidFill>
                  <a:srgbClr val="040404"/>
                </a:solidFill>
              </a:rPr>
              <a:t>UQ and DA</a:t>
            </a:r>
          </a:p>
          <a:p>
            <a:endParaRPr lang="en-GB" sz="2400" i="0" dirty="0">
              <a:solidFill>
                <a:srgbClr val="040404"/>
              </a:solidFill>
            </a:endParaRPr>
          </a:p>
          <a:p>
            <a:r>
              <a:rPr lang="en-GB" sz="2400" i="0" dirty="0">
                <a:solidFill>
                  <a:srgbClr val="040404"/>
                </a:solidFill>
              </a:rPr>
              <a:t>Using these methods to assimilate data to monitor and control usage (for example) within a digital twin framework</a:t>
            </a:r>
          </a:p>
          <a:p>
            <a:endParaRPr lang="en-GB" sz="2400" i="0" dirty="0">
              <a:solidFill>
                <a:srgbClr val="040404"/>
              </a:solidFill>
            </a:endParaRPr>
          </a:p>
          <a:p>
            <a:r>
              <a:rPr lang="en-GB" sz="2400" i="0" dirty="0">
                <a:solidFill>
                  <a:srgbClr val="040404"/>
                </a:solidFill>
              </a:rPr>
              <a:t>Including the </a:t>
            </a:r>
            <a:r>
              <a:rPr lang="en-GB" sz="2400" i="0" dirty="0" err="1">
                <a:solidFill>
                  <a:srgbClr val="040404"/>
                </a:solidFill>
              </a:rPr>
              <a:t>eqns</a:t>
            </a:r>
            <a:r>
              <a:rPr lang="en-GB" sz="2400" i="0" dirty="0">
                <a:solidFill>
                  <a:srgbClr val="040404"/>
                </a:solidFill>
              </a:rPr>
              <a:t>/physics, sub-grid-scale model formation </a:t>
            </a:r>
          </a:p>
          <a:p>
            <a:endParaRPr lang="en-GB" sz="2400" i="0" dirty="0">
              <a:solidFill>
                <a:srgbClr val="040404"/>
              </a:solidFill>
            </a:endParaRPr>
          </a:p>
          <a:p>
            <a:r>
              <a:rPr lang="en-GB" sz="2400" i="0" dirty="0">
                <a:solidFill>
                  <a:srgbClr val="040404"/>
                </a:solidFill>
              </a:rPr>
              <a:t>AI-implemented CFD, solids and their coupling</a:t>
            </a:r>
          </a:p>
          <a:p>
            <a:endParaRPr lang="en-GB" sz="2400" i="0" dirty="0">
              <a:solidFill>
                <a:srgbClr val="040404"/>
              </a:solidFill>
            </a:endParaRPr>
          </a:p>
          <a:p>
            <a:r>
              <a:rPr lang="en-GB" sz="2400" i="0" dirty="0">
                <a:solidFill>
                  <a:srgbClr val="040404"/>
                </a:solidFill>
              </a:rPr>
              <a:t>On the fly training from large CFD results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9872" y="355684"/>
            <a:ext cx="3960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rgbClr val="C00000"/>
                </a:solidFill>
              </a:rPr>
              <a:t>Future Directions</a:t>
            </a:r>
            <a:endParaRPr lang="en-GB" sz="1950" dirty="0"/>
          </a:p>
        </p:txBody>
      </p:sp>
    </p:spTree>
    <p:extLst>
      <p:ext uri="{BB962C8B-B14F-4D97-AF65-F5344CB8AC3E}">
        <p14:creationId xmlns:p14="http://schemas.microsoft.com/office/powerpoint/2010/main" val="3361099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501008"/>
            <a:ext cx="4752528" cy="638175"/>
          </a:xfrm>
        </p:spPr>
        <p:txBody>
          <a:bodyPr/>
          <a:lstStyle/>
          <a:p>
            <a:r>
              <a:rPr lang="en-GB" sz="3600" b="1" dirty="0"/>
              <a:t>AI 4 High Fidelity Modelling (AI4HFM)</a:t>
            </a:r>
          </a:p>
        </p:txBody>
      </p:sp>
    </p:spTree>
    <p:extLst>
      <p:ext uri="{BB962C8B-B14F-4D97-AF65-F5344CB8AC3E}">
        <p14:creationId xmlns:p14="http://schemas.microsoft.com/office/powerpoint/2010/main" val="428164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6595"/>
            <a:ext cx="10048985" cy="70719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45355" b="1" dirty="0">
              <a:solidFill>
                <a:schemeClr val="bg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05770" y="915054"/>
            <a:ext cx="5150275" cy="728560"/>
          </a:xfrm>
          <a:prstGeom prst="rect">
            <a:avLst/>
          </a:prstGeom>
        </p:spPr>
        <p:txBody>
          <a:bodyPr l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7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6" y="857160"/>
            <a:ext cx="9013602" cy="478648"/>
          </a:xfrm>
        </p:spPr>
        <p:txBody>
          <a:bodyPr>
            <a:normAutofit fontScale="90000"/>
          </a:bodyPr>
          <a:lstStyle/>
          <a:p>
            <a:br>
              <a:rPr lang="en-GB" sz="2631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en-GB" sz="2631" b="1" dirty="0">
                <a:solidFill>
                  <a:srgbClr val="C00000"/>
                </a:solidFill>
              </a:rPr>
              <a:t>AI 4 High </a:t>
            </a:r>
            <a:r>
              <a:rPr lang="en-GB" sz="2631" b="1" dirty="0" err="1">
                <a:solidFill>
                  <a:srgbClr val="C00000"/>
                </a:solidFill>
              </a:rPr>
              <a:t>Fildelity</a:t>
            </a:r>
            <a:r>
              <a:rPr lang="en-GB" sz="2631" b="1" dirty="0">
                <a:solidFill>
                  <a:srgbClr val="C00000"/>
                </a:solidFill>
              </a:rPr>
              <a:t> Modelling from laptops to </a:t>
            </a:r>
            <a:r>
              <a:rPr lang="en-GB" sz="2631" b="1" dirty="0" err="1">
                <a:solidFill>
                  <a:srgbClr val="C00000"/>
                </a:solidFill>
              </a:rPr>
              <a:t>exascale</a:t>
            </a:r>
            <a:r>
              <a:rPr lang="en-GB" sz="263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dirty="0"/>
            </a:br>
            <a:endParaRPr lang="en-GB" sz="180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776826"/>
            <a:ext cx="9144000" cy="448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203" indent="-257203">
              <a:buAutoNum type="arabicParenR"/>
            </a:pPr>
            <a:r>
              <a:rPr lang="en-GB" sz="1905" b="1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 CFD/Nuclear Models using AI software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enables interoperability between GPUs, CPUs and AI computers (energy efficient </a:t>
            </a:r>
            <a:r>
              <a:rPr lang="en-GB" sz="1905" i="0" dirty="0" err="1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exascale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5" i="0" dirty="0" err="1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Cerebras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CS2 ~1M node chip) &amp; exploitation of community AI software; </a:t>
            </a:r>
          </a:p>
          <a:p>
            <a:pPr marL="257203" indent="-257203">
              <a:buAutoNum type="arabicParenR"/>
            </a:pPr>
            <a:endParaRPr lang="en-GB" sz="1905" i="0" dirty="0">
              <a:solidFill>
                <a:srgbClr val="04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203" indent="-257203">
              <a:buAutoNum type="arabicParenR"/>
            </a:pPr>
            <a:r>
              <a:rPr lang="en-GB" sz="1905" b="1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AI-Physics modelling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reduce the number of unknowns and the CPU, GPU usage as well as the memory requirements;</a:t>
            </a:r>
          </a:p>
          <a:p>
            <a:pPr marL="257203" indent="-257203">
              <a:buAutoNum type="arabicParenR"/>
            </a:pPr>
            <a:endParaRPr lang="en-GB" sz="1905" i="0" dirty="0">
              <a:solidFill>
                <a:srgbClr val="04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203" indent="-257203">
              <a:buAutoNum type="arabicParenR"/>
            </a:pPr>
            <a:r>
              <a:rPr lang="en-GB" sz="1905" b="1" i="0" dirty="0" err="1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Hybrisation</a:t>
            </a:r>
            <a:r>
              <a:rPr lang="en-GB" sz="1905" b="1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AI Physics modelling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5" b="1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discretization 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differential equations in order to construct; new sub-grid-scale (SGS) models, methods that force the equation residuals to zero (RDEIM) or physics informed methods - it’s now accepted that future SGS methods will increasing be based on AI and they may need implicit coupling to CFD using AI programming (1 above); </a:t>
            </a:r>
          </a:p>
          <a:p>
            <a:pPr marL="257203" indent="-257203">
              <a:buAutoNum type="arabicParenR"/>
            </a:pPr>
            <a:endParaRPr lang="en-GB" sz="1905" i="0" dirty="0">
              <a:solidFill>
                <a:srgbClr val="04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203" indent="-257203">
              <a:buAutoNum type="arabicParenR"/>
            </a:pPr>
            <a:r>
              <a:rPr lang="en-GB" sz="1905" b="1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twins</a:t>
            </a:r>
            <a:r>
              <a:rPr lang="en-GB" sz="1905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are able to assimilate data, perform uncertainty quantification and optimization using the optimization engine embedded in all AI software.</a:t>
            </a:r>
          </a:p>
        </p:txBody>
      </p:sp>
    </p:spTree>
    <p:extLst>
      <p:ext uri="{BB962C8B-B14F-4D97-AF65-F5344CB8AC3E}">
        <p14:creationId xmlns:p14="http://schemas.microsoft.com/office/powerpoint/2010/main" val="3213616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65129"/>
            <a:ext cx="8229600" cy="380667"/>
          </a:xfrm>
        </p:spPr>
        <p:txBody>
          <a:bodyPr/>
          <a:lstStyle/>
          <a:p>
            <a:r>
              <a:rPr lang="en-US" dirty="0"/>
              <a:t>AI4CFD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FAFF7B-F756-B994-54DF-E029B07C9FB2}"/>
              </a:ext>
            </a:extLst>
          </p:cNvPr>
          <p:cNvSpPr txBox="1">
            <a:spLocks/>
          </p:cNvSpPr>
          <p:nvPr/>
        </p:nvSpPr>
        <p:spPr>
          <a:xfrm>
            <a:off x="94598" y="2381536"/>
            <a:ext cx="8797881" cy="24280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dirty="0">
                <a:solidFill>
                  <a:srgbClr val="040404"/>
                </a:solidFill>
              </a:rPr>
              <a:t>AI technology provide novel solution of complex problem </a:t>
            </a:r>
          </a:p>
          <a:p>
            <a:r>
              <a:rPr lang="en-US" sz="2000" i="0" dirty="0">
                <a:solidFill>
                  <a:srgbClr val="040404"/>
                </a:solidFill>
              </a:rPr>
              <a:t>Exascale CFD simulation – a wide range of turbulent scales </a:t>
            </a:r>
          </a:p>
          <a:p>
            <a:r>
              <a:rPr lang="en-US" sz="2000" i="0" dirty="0">
                <a:solidFill>
                  <a:srgbClr val="040404"/>
                </a:solidFill>
              </a:rPr>
              <a:t>Develop GPU-based solver to relax the limitation of computational cost </a:t>
            </a:r>
          </a:p>
          <a:p>
            <a:r>
              <a:rPr lang="en-US" sz="2000" i="0" dirty="0">
                <a:solidFill>
                  <a:srgbClr val="040404"/>
                </a:solidFill>
              </a:rPr>
              <a:t>Cerebras systems with 1M node chip</a:t>
            </a:r>
          </a:p>
          <a:p>
            <a:r>
              <a:rPr lang="en-US" sz="2000" i="0" dirty="0">
                <a:solidFill>
                  <a:srgbClr val="040404"/>
                </a:solidFill>
              </a:rPr>
              <a:t>Summary speed - total 10</a:t>
            </a:r>
            <a:r>
              <a:rPr lang="en-US" sz="2000" i="0" baseline="30000" dirty="0">
                <a:solidFill>
                  <a:srgbClr val="040404"/>
                </a:solidFill>
              </a:rPr>
              <a:t>6 </a:t>
            </a:r>
            <a:r>
              <a:rPr lang="en-US" sz="2000" i="0" dirty="0">
                <a:solidFill>
                  <a:srgbClr val="040404"/>
                </a:solidFill>
              </a:rPr>
              <a:t>- 10</a:t>
            </a:r>
            <a:r>
              <a:rPr lang="en-US" sz="2000" i="0" baseline="30000" dirty="0">
                <a:solidFill>
                  <a:srgbClr val="040404"/>
                </a:solidFill>
              </a:rPr>
              <a:t>9</a:t>
            </a:r>
            <a:r>
              <a:rPr lang="en-US" sz="2000" i="0" dirty="0">
                <a:solidFill>
                  <a:srgbClr val="040404"/>
                </a:solidFill>
              </a:rPr>
              <a:t> faster; AI models 10</a:t>
            </a:r>
            <a:r>
              <a:rPr lang="en-US" sz="2000" i="0" baseline="30000" dirty="0">
                <a:solidFill>
                  <a:srgbClr val="040404"/>
                </a:solidFill>
              </a:rPr>
              <a:t>3</a:t>
            </a:r>
            <a:r>
              <a:rPr lang="en-US" sz="2000" i="0" dirty="0">
                <a:solidFill>
                  <a:srgbClr val="040404"/>
                </a:solidFill>
              </a:rPr>
              <a:t> - 10</a:t>
            </a:r>
            <a:r>
              <a:rPr lang="en-US" sz="2000" i="0" baseline="30000" dirty="0">
                <a:solidFill>
                  <a:srgbClr val="040404"/>
                </a:solidFill>
              </a:rPr>
              <a:t>6</a:t>
            </a:r>
            <a:r>
              <a:rPr lang="en-US" sz="2000" i="0" dirty="0">
                <a:solidFill>
                  <a:srgbClr val="040404"/>
                </a:solidFill>
              </a:rPr>
              <a:t> faster; AI computer 10</a:t>
            </a:r>
            <a:r>
              <a:rPr lang="en-US" sz="2000" i="0" baseline="30000" dirty="0">
                <a:solidFill>
                  <a:srgbClr val="040404"/>
                </a:solidFill>
              </a:rPr>
              <a:t>3</a:t>
            </a:r>
            <a:r>
              <a:rPr lang="en-US" sz="2000" i="0" dirty="0">
                <a:solidFill>
                  <a:srgbClr val="040404"/>
                </a:solidFill>
              </a:rPr>
              <a:t> faster </a:t>
            </a:r>
          </a:p>
          <a:p>
            <a:r>
              <a:rPr lang="en-US" sz="2000" i="0" dirty="0">
                <a:solidFill>
                  <a:srgbClr val="040404"/>
                </a:solidFill>
              </a:rPr>
              <a:t>Applications: indoor ventilation and urban flows</a:t>
            </a:r>
          </a:p>
        </p:txBody>
      </p:sp>
      <p:pic>
        <p:nvPicPr>
          <p:cNvPr id="8" name="Picture 7" descr="A picture containing letter&#10;&#10;Description automatically generated">
            <a:extLst>
              <a:ext uri="{FF2B5EF4-FFF2-40B4-BE49-F238E27FC236}">
                <a16:creationId xmlns:a16="http://schemas.microsoft.com/office/drawing/2014/main" id="{3F6B8F51-C75E-CA1B-C0B6-D369E2524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15"/>
          <a:stretch/>
        </p:blipFill>
        <p:spPr>
          <a:xfrm>
            <a:off x="2913692" y="711965"/>
            <a:ext cx="6154708" cy="1256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74915-6628-F5D7-799F-8B9825A92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77" b="9824"/>
          <a:stretch/>
        </p:blipFill>
        <p:spPr>
          <a:xfrm>
            <a:off x="4279687" y="4965767"/>
            <a:ext cx="4851610" cy="1784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817E73-51A7-45E9-593A-AFBAFBB5BFAA}"/>
              </a:ext>
            </a:extLst>
          </p:cNvPr>
          <p:cNvSpPr txBox="1"/>
          <p:nvPr/>
        </p:nvSpPr>
        <p:spPr>
          <a:xfrm>
            <a:off x="1430694" y="6309320"/>
            <a:ext cx="2965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Multigrid-solution methods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BC709-4AB4-2FC6-08C2-D78D6D968449}"/>
              </a:ext>
            </a:extLst>
          </p:cNvPr>
          <p:cNvSpPr txBox="1"/>
          <p:nvPr/>
        </p:nvSpPr>
        <p:spPr>
          <a:xfrm>
            <a:off x="4860032" y="351296"/>
            <a:ext cx="2965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506626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4B23E0F-3490-E1B1-D011-A4902482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8"/>
          <a:stretch/>
        </p:blipFill>
        <p:spPr bwMode="auto">
          <a:xfrm>
            <a:off x="254786" y="3891812"/>
            <a:ext cx="3747407" cy="47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698334-2CB9-6928-B4D6-BB302D508411}"/>
              </a:ext>
            </a:extLst>
          </p:cNvPr>
          <p:cNvSpPr txBox="1"/>
          <p:nvPr/>
        </p:nvSpPr>
        <p:spPr>
          <a:xfrm>
            <a:off x="327055" y="3608678"/>
            <a:ext cx="2806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Velocity magnitude (m/s)</a:t>
            </a:r>
          </a:p>
        </p:txBody>
      </p:sp>
      <p:pic>
        <p:nvPicPr>
          <p:cNvPr id="4" name="INHALE" descr="INHALE">
            <a:hlinkClick r:id="" action="ppaction://media"/>
            <a:extLst>
              <a:ext uri="{FF2B5EF4-FFF2-40B4-BE49-F238E27FC236}">
                <a16:creationId xmlns:a16="http://schemas.microsoft.com/office/drawing/2014/main" id="{1796DAB6-41EC-ACB3-BE71-B9618FC8C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4" y="4365104"/>
            <a:ext cx="9144000" cy="218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D62D6B-73B9-D88C-D890-61D223C5B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927" y="1731456"/>
            <a:ext cx="6298369" cy="2165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E7D0-FB65-1DA8-2F2D-CF20A2285211}"/>
              </a:ext>
            </a:extLst>
          </p:cNvPr>
          <p:cNvSpPr txBox="1"/>
          <p:nvPr/>
        </p:nvSpPr>
        <p:spPr>
          <a:xfrm>
            <a:off x="1690367" y="42044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solidFill>
                  <a:srgbClr val="040404"/>
                </a:solidFill>
              </a:rPr>
              <a:t>A </a:t>
            </a:r>
            <a:r>
              <a:rPr lang="en-US" sz="2400" i="0" dirty="0" err="1">
                <a:solidFill>
                  <a:srgbClr val="040404"/>
                </a:solidFill>
              </a:rPr>
              <a:t>neighbourhood</a:t>
            </a:r>
            <a:r>
              <a:rPr lang="en-US" sz="2400" i="0" dirty="0">
                <a:solidFill>
                  <a:srgbClr val="040404"/>
                </a:solidFill>
              </a:rPr>
              <a:t> in central London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B4E6F-DF87-6235-2E2C-7C4DCCE24BB4}"/>
              </a:ext>
            </a:extLst>
          </p:cNvPr>
          <p:cNvSpPr txBox="1"/>
          <p:nvPr/>
        </p:nvSpPr>
        <p:spPr>
          <a:xfrm>
            <a:off x="579979" y="1636539"/>
            <a:ext cx="2809281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NVIDIA RTX A5000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1024m x 1024m x 128m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134M nodes (dx=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dy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=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dz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=1m)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Quadratic filters (5x5x5) 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8192 CUDA cores 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1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hr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ctime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 takes 10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hrs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Verdana"/>
                <a:cs typeface="Times New Roman"/>
              </a:rPr>
              <a:t> 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514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shot from 2020-10-27 14-12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5258" y="3301384"/>
            <a:ext cx="3104197" cy="1856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030" y="49393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0" dirty="0">
                <a:solidFill>
                  <a:srgbClr val="040404"/>
                </a:solidFill>
              </a:rPr>
              <a:t>1) Left: AI4CFD Train model – Internal Flows similar to nuclear reactor  2) Right: </a:t>
            </a:r>
            <a:r>
              <a:rPr lang="en-GB" sz="1800" i="0" dirty="0" err="1">
                <a:solidFill>
                  <a:srgbClr val="040404"/>
                </a:solidFill>
              </a:rPr>
              <a:t>Neutronics</a:t>
            </a:r>
            <a:r>
              <a:rPr lang="en-GB" sz="1800" i="0" dirty="0">
                <a:solidFill>
                  <a:srgbClr val="040404"/>
                </a:solidFill>
              </a:rPr>
              <a:t> Model using AI4Boltzmann 3) bottom train geometry and model </a:t>
            </a:r>
          </a:p>
        </p:txBody>
      </p:sp>
      <p:pic>
        <p:nvPicPr>
          <p:cNvPr id="2" name="Trai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37461"/>
            <a:ext cx="6226588" cy="1863923"/>
          </a:xfrm>
          <a:prstGeom prst="rect">
            <a:avLst/>
          </a:prstGeom>
        </p:spPr>
      </p:pic>
      <p:pic>
        <p:nvPicPr>
          <p:cNvPr id="3" name="Train_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8939" y="3883368"/>
            <a:ext cx="5294329" cy="1988820"/>
          </a:xfrm>
          <a:prstGeom prst="rect">
            <a:avLst/>
          </a:prstGeom>
        </p:spPr>
      </p:pic>
      <p:pic>
        <p:nvPicPr>
          <p:cNvPr id="7" name="Picture 6" descr="Screenshot from 2020-10-28 10-55-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777054"/>
            <a:ext cx="2177891" cy="121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847" y="1255494"/>
            <a:ext cx="3087050" cy="23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3324602"/>
            <a:ext cx="8352928" cy="263149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GB" sz="3150" i="0" dirty="0">
                <a:solidFill>
                  <a:srgbClr val="040404"/>
                </a:solidFill>
                <a:latin typeface="+mn-lt"/>
                <a:cs typeface="Calibri"/>
              </a:rPr>
              <a:t>What can AI do?</a:t>
            </a:r>
          </a:p>
          <a:p>
            <a:pPr marL="857250" indent="-857250">
              <a:buFont typeface="Arial"/>
              <a:buChar char="•"/>
            </a:pPr>
            <a:r>
              <a:rPr lang="en-GB" sz="2250" i="0" dirty="0">
                <a:solidFill>
                  <a:srgbClr val="040404"/>
                </a:solidFill>
                <a:latin typeface="+mn-lt"/>
                <a:cs typeface="Calibri"/>
              </a:rPr>
              <a:t>Automatic code generation e.g. define eqns. </a:t>
            </a:r>
          </a:p>
          <a:p>
            <a:pPr marL="857250" indent="-857250">
              <a:buFont typeface="Arial"/>
              <a:buChar char="•"/>
            </a:pPr>
            <a:r>
              <a:rPr lang="en-GB" sz="2250" i="0" dirty="0">
                <a:solidFill>
                  <a:srgbClr val="040404"/>
                </a:solidFill>
                <a:latin typeface="+mn-lt"/>
                <a:cs typeface="Calibri"/>
              </a:rPr>
              <a:t>A significant improvements in reliability of data, including uncertainty quantification and statistical methodologies,</a:t>
            </a:r>
          </a:p>
          <a:p>
            <a:pPr marL="857250" indent="-857250">
              <a:buFont typeface="Arial"/>
              <a:buChar char="•"/>
            </a:pPr>
            <a:r>
              <a:rPr lang="en-GB" sz="2250" i="0" dirty="0">
                <a:solidFill>
                  <a:srgbClr val="040404"/>
                </a:solidFill>
                <a:latin typeface="+mn-lt"/>
                <a:cs typeface="Calibri"/>
              </a:rPr>
              <a:t>An improved understanding of the overall risks,</a:t>
            </a:r>
          </a:p>
          <a:p>
            <a:pPr marL="857250" indent="-857250">
              <a:buFont typeface="Arial"/>
              <a:buChar char="•"/>
            </a:pPr>
            <a:r>
              <a:rPr lang="en-GB" sz="2250" i="0" dirty="0">
                <a:solidFill>
                  <a:srgbClr val="040404"/>
                </a:solidFill>
                <a:latin typeface="+mn-lt"/>
                <a:cs typeface="Calibri"/>
              </a:rPr>
              <a:t>Support operational requirements e.g. control a reactor or nuclear plant.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412776"/>
            <a:ext cx="8856984" cy="155427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GB" sz="3150" i="0" dirty="0">
                <a:solidFill>
                  <a:srgbClr val="040404"/>
                </a:solidFill>
                <a:latin typeface="+mn-lt"/>
                <a:cs typeface="Calibri"/>
              </a:rPr>
              <a:t>Objective:</a:t>
            </a:r>
            <a:endParaRPr lang="en-US" sz="3150" i="0" dirty="0">
              <a:solidFill>
                <a:srgbClr val="040404"/>
              </a:solidFill>
              <a:latin typeface="+mn-lt"/>
              <a:cs typeface="Calibri"/>
            </a:endParaRPr>
          </a:p>
          <a:p>
            <a:r>
              <a:rPr lang="en-GB" sz="2250" i="0" dirty="0">
                <a:solidFill>
                  <a:srgbClr val="040404"/>
                </a:solidFill>
                <a:latin typeface="+mn-lt"/>
                <a:cs typeface="Calibri"/>
              </a:rPr>
              <a:t>Provide an overview of AI capability, the recent developments and explore how these can support the nuclear industry.</a:t>
            </a:r>
          </a:p>
          <a:p>
            <a:endParaRPr lang="en-GB" sz="2000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86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205851" y="1034133"/>
            <a:ext cx="8115189" cy="436971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endParaRPr lang="en-GB" sz="900" b="1" i="0" kern="0">
              <a:solidFill>
                <a:srgbClr val="1B0807"/>
              </a:solidFill>
              <a:latin typeface="Arial"/>
              <a:cs typeface="+mn-cs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2FAE7655-D57C-5327-A63E-A44897751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4"/>
          <a:stretch/>
        </p:blipFill>
        <p:spPr>
          <a:xfrm>
            <a:off x="205851" y="2060848"/>
            <a:ext cx="8777786" cy="450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483A44-1557-36E0-303A-DF4497411BE6}"/>
              </a:ext>
            </a:extLst>
          </p:cNvPr>
          <p:cNvSpPr/>
          <p:nvPr/>
        </p:nvSpPr>
        <p:spPr>
          <a:xfrm>
            <a:off x="1588425" y="1179378"/>
            <a:ext cx="5406571" cy="362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7" name="TextBox 86"/>
          <p:cNvSpPr txBox="1"/>
          <p:nvPr/>
        </p:nvSpPr>
        <p:spPr>
          <a:xfrm>
            <a:off x="2267744" y="1124839"/>
            <a:ext cx="5672776" cy="403957"/>
          </a:xfrm>
          <a:prstGeom prst="rect">
            <a:avLst/>
          </a:prstGeom>
          <a:noFill/>
          <a:ln w="25400" cap="flat" cmpd="sng" algn="ctr">
            <a:noFill/>
            <a:prstDash val="sysDot"/>
          </a:ln>
          <a:effectLst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25" b="1" kern="0" dirty="0">
                <a:solidFill>
                  <a:srgbClr val="0070C0"/>
                </a:solidFill>
                <a:latin typeface="Arial"/>
              </a:rPr>
              <a:t>AI Nuclear Engineering Simulator </a:t>
            </a:r>
            <a:endParaRPr lang="en-GB" sz="2025" b="1" i="0" kern="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1671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1605" y="692696"/>
            <a:ext cx="6581468" cy="38087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GB" sz="2025" b="1" i="0" dirty="0">
                <a:solidFill>
                  <a:srgbClr val="0070C0"/>
                </a:solidFill>
                <a:latin typeface="Arial"/>
                <a:cs typeface="Arial"/>
              </a:rPr>
              <a:t>AI Nuclear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284" y="3298537"/>
            <a:ext cx="2503568" cy="3196593"/>
          </a:xfrm>
          <a:prstGeom prst="rect">
            <a:avLst/>
          </a:prstGeom>
          <a:solidFill>
            <a:srgbClr val="009067">
              <a:lumMod val="20000"/>
              <a:lumOff val="80000"/>
            </a:srgbClr>
          </a:solidFill>
          <a:ln w="9525" cap="flat" cmpd="sng" algn="ctr">
            <a:solidFill>
              <a:srgbClr val="C51638">
                <a:lumMod val="40000"/>
                <a:lumOff val="6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defTabSz="685800">
              <a:defRPr/>
            </a:pPr>
            <a:r>
              <a:rPr lang="en-GB" b="1" i="0" kern="0">
                <a:ln w="0"/>
                <a:solidFill>
                  <a:srgbClr val="1B0807"/>
                </a:solidFill>
                <a:latin typeface="Arial"/>
                <a:cs typeface="Times New Roman"/>
              </a:rPr>
              <a:t>Design</a:t>
            </a:r>
            <a:r>
              <a:rPr lang="en-GB" b="1" kern="0">
                <a:ln w="0"/>
                <a:solidFill>
                  <a:srgbClr val="1B0807"/>
                </a:solidFill>
                <a:latin typeface="Arial"/>
                <a:cs typeface="Times New Roman"/>
              </a:rPr>
              <a:t>/Management changes needed:</a:t>
            </a:r>
          </a:p>
          <a:p>
            <a:pPr defTabSz="685800">
              <a:defRPr/>
            </a:pPr>
            <a:endParaRPr lang="en-GB" b="1" kern="0">
              <a:ln w="0"/>
              <a:solidFill>
                <a:srgbClr val="1B0807"/>
              </a:solidFill>
              <a:latin typeface="Arial"/>
            </a:endParaRPr>
          </a:p>
          <a:p>
            <a:pPr marL="160020" indent="-160020" defTabSz="685800">
              <a:buFont typeface="Wingdings" panose="05000000000000000000" pitchFamily="2" charset="2"/>
              <a:buChar char="Ø"/>
              <a:defRPr/>
            </a:pPr>
            <a:r>
              <a:rPr lang="en-GB" kern="0">
                <a:ln w="0"/>
                <a:solidFill>
                  <a:srgbClr val="1B0807"/>
                </a:solidFill>
                <a:latin typeface="Arial"/>
                <a:cs typeface="Times New Roman"/>
              </a:rPr>
              <a:t>Policy</a:t>
            </a:r>
          </a:p>
          <a:p>
            <a:pPr marL="160020" indent="-160020" defTabSz="685800">
              <a:buFont typeface="Wingdings" panose="05000000000000000000" pitchFamily="2" charset="2"/>
              <a:buChar char="Ø"/>
              <a:defRPr/>
            </a:pPr>
            <a:endParaRPr lang="en-GB" i="0" kern="0">
              <a:ln w="0"/>
              <a:solidFill>
                <a:srgbClr val="1B0807"/>
              </a:solidFill>
              <a:latin typeface="Arial"/>
              <a:cs typeface="Arial"/>
            </a:endParaRPr>
          </a:p>
          <a:p>
            <a:pPr marL="160020" indent="-160020" defTabSz="685800">
              <a:buFont typeface="Wingdings" panose="05000000000000000000" pitchFamily="2" charset="2"/>
              <a:buChar char="Ø"/>
              <a:defRPr/>
            </a:pPr>
            <a:r>
              <a:rPr lang="en-GB" kern="0">
                <a:ln w="0"/>
                <a:solidFill>
                  <a:srgbClr val="1B0807"/>
                </a:solidFill>
                <a:latin typeface="Arial"/>
                <a:cs typeface="Times New Roman"/>
              </a:rPr>
              <a:t>Optimisation</a:t>
            </a:r>
          </a:p>
          <a:p>
            <a:pPr marL="160020" indent="-160020" defTabSz="685800">
              <a:buFont typeface="Wingdings" panose="05000000000000000000" pitchFamily="2" charset="2"/>
              <a:buChar char="Ø"/>
              <a:defRPr/>
            </a:pPr>
            <a:endParaRPr lang="en-GB" kern="0">
              <a:ln w="0"/>
              <a:solidFill>
                <a:srgbClr val="1B0807"/>
              </a:solidFill>
              <a:latin typeface="Arial"/>
              <a:cs typeface="Arial"/>
            </a:endParaRPr>
          </a:p>
          <a:p>
            <a:pPr marL="160020" indent="-160020">
              <a:buFont typeface="Wingdings" panose="05000000000000000000" pitchFamily="2" charset="2"/>
              <a:buChar char="Ø"/>
              <a:defRPr/>
            </a:pPr>
            <a:r>
              <a:rPr lang="en-GB" kern="0">
                <a:ln w="0"/>
                <a:solidFill>
                  <a:srgbClr val="1B0807"/>
                </a:solidFill>
                <a:latin typeface="Arial"/>
                <a:cs typeface="Arial"/>
              </a:rPr>
              <a:t>Design</a:t>
            </a:r>
          </a:p>
          <a:p>
            <a:pPr marL="160020" indent="-160020">
              <a:buFont typeface="Wingdings" panose="05000000000000000000" pitchFamily="2" charset="2"/>
              <a:buChar char="Ø"/>
              <a:defRPr/>
            </a:pPr>
            <a:endParaRPr lang="en-GB" kern="0">
              <a:ln w="0"/>
              <a:solidFill>
                <a:srgbClr val="1B0807"/>
              </a:solidFill>
              <a:latin typeface="Arial"/>
              <a:cs typeface="Arial"/>
            </a:endParaRPr>
          </a:p>
          <a:p>
            <a:pPr marL="160020" indent="-160020">
              <a:buFont typeface="Wingdings" panose="05000000000000000000" pitchFamily="2" charset="2"/>
              <a:buChar char="Ø"/>
              <a:defRPr/>
            </a:pPr>
            <a:r>
              <a:rPr lang="en-GB" kern="0">
                <a:ln w="0"/>
                <a:solidFill>
                  <a:srgbClr val="1B0807"/>
                </a:solidFill>
                <a:latin typeface="Arial"/>
                <a:cs typeface="Arial"/>
              </a:rPr>
              <a:t>Control/Managment</a:t>
            </a:r>
          </a:p>
          <a:p>
            <a:pPr marL="160020" indent="-160020">
              <a:buFont typeface="Wingdings" panose="05000000000000000000" pitchFamily="2" charset="2"/>
              <a:buChar char="Ø"/>
              <a:defRPr/>
            </a:pPr>
            <a:endParaRPr lang="en-GB" kern="0">
              <a:ln w="0"/>
              <a:solidFill>
                <a:srgbClr val="1B0807"/>
              </a:solidFill>
              <a:latin typeface="Arial"/>
              <a:cs typeface="Arial"/>
            </a:endParaRPr>
          </a:p>
          <a:p>
            <a:pPr marL="160020" indent="-160020" defTabSz="685800">
              <a:buFont typeface="Wingdings" panose="05000000000000000000" pitchFamily="2" charset="2"/>
              <a:buChar char="Ø"/>
              <a:defRPr/>
            </a:pPr>
            <a:r>
              <a:rPr lang="en-GB" kern="0">
                <a:ln w="0"/>
                <a:solidFill>
                  <a:srgbClr val="1B0807"/>
                </a:solidFill>
                <a:latin typeface="Arial"/>
                <a:cs typeface="Times New Roman"/>
              </a:rPr>
              <a:t>Regulatory Approval</a:t>
            </a:r>
            <a:endParaRPr lang="en-GB" i="0" kern="0">
              <a:ln w="0"/>
              <a:solidFill>
                <a:srgbClr val="1B0807"/>
              </a:solidFill>
              <a:latin typeface="Arial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396" y="1606551"/>
            <a:ext cx="2436152" cy="16449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47226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solidFill>
                  <a:srgbClr val="1B0807"/>
                </a:solidFill>
                <a:latin typeface="Arial"/>
                <a:cs typeface="Times New Roman"/>
              </a:rPr>
              <a:t>AI Nuclear Engineering</a:t>
            </a:r>
            <a:r>
              <a:rPr lang="en-GB" b="1" i="0" kern="0">
                <a:solidFill>
                  <a:srgbClr val="1B0807"/>
                </a:solidFill>
                <a:latin typeface="Arial"/>
                <a:cs typeface="Times New Roman"/>
              </a:rPr>
              <a:t> Simulator:</a:t>
            </a:r>
            <a:r>
              <a:rPr lang="en-GB" b="1" kern="0">
                <a:solidFill>
                  <a:srgbClr val="1B0807"/>
                </a:solidFill>
                <a:latin typeface="Arial"/>
                <a:cs typeface="Times New Roman"/>
              </a:rPr>
              <a:t> </a:t>
            </a:r>
            <a:endParaRPr lang="en-GB" b="1" i="0" kern="0">
              <a:solidFill>
                <a:srgbClr val="1B0807"/>
              </a:solidFill>
              <a:latin typeface="Arial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solidFill>
                  <a:srgbClr val="1B0807"/>
                </a:solidFill>
                <a:latin typeface="Arial"/>
                <a:cs typeface="Times New Roman"/>
              </a:rPr>
              <a:t>Reactors</a:t>
            </a:r>
            <a:r>
              <a:rPr lang="en-GB" b="1" i="0" kern="0">
                <a:solidFill>
                  <a:srgbClr val="1B0807"/>
                </a:solidFill>
                <a:latin typeface="Arial"/>
                <a:cs typeface="Times New Roman"/>
              </a:rPr>
              <a:t>,</a:t>
            </a:r>
            <a:r>
              <a:rPr lang="en-GB" b="1" kern="0">
                <a:solidFill>
                  <a:srgbClr val="1B0807"/>
                </a:solidFill>
                <a:latin typeface="Arial"/>
                <a:cs typeface="Times New Roman"/>
              </a:rPr>
              <a:t> </a:t>
            </a:r>
            <a:r>
              <a:rPr lang="en-GB" b="1" i="0" kern="0">
                <a:solidFill>
                  <a:srgbClr val="1B0807"/>
                </a:solidFill>
                <a:latin typeface="Arial"/>
                <a:cs typeface="Times New Roman"/>
              </a:rPr>
              <a:t>Processing,</a:t>
            </a:r>
            <a:r>
              <a:rPr lang="en-GB" b="1" kern="0">
                <a:solidFill>
                  <a:srgbClr val="1B0807"/>
                </a:solidFill>
                <a:latin typeface="Arial"/>
                <a:cs typeface="Times New Roman"/>
              </a:rPr>
              <a:t> </a:t>
            </a:r>
            <a:endParaRPr lang="en-GB" b="1" i="0" kern="0">
              <a:solidFill>
                <a:srgbClr val="1B0807"/>
              </a:solidFill>
              <a:latin typeface="Arial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0" kern="0">
                <a:solidFill>
                  <a:srgbClr val="1B0807"/>
                </a:solidFill>
                <a:latin typeface="Arial"/>
                <a:cs typeface="Times New Roman"/>
              </a:rPr>
              <a:t>Waste</a:t>
            </a:r>
            <a:r>
              <a:rPr lang="en-GB" b="1" kern="0">
                <a:solidFill>
                  <a:srgbClr val="1B0807"/>
                </a:solidFill>
                <a:latin typeface="Arial"/>
                <a:cs typeface="Times New Roman"/>
              </a:rPr>
              <a:t> </a:t>
            </a:r>
            <a:endParaRPr lang="en-GB" b="1" i="0" kern="0">
              <a:solidFill>
                <a:srgbClr val="1B0807"/>
              </a:solidFill>
              <a:latin typeface="Arial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8747" y="4866128"/>
            <a:ext cx="2355904" cy="5861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C51638">
                <a:lumMod val="40000"/>
                <a:lumOff val="6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anchor="ctr"/>
          <a:lstStyle/>
          <a:p>
            <a:pPr defTabSz="685800"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Times New Roman"/>
              </a:rPr>
              <a:t>Reporting/ Analysis</a:t>
            </a:r>
            <a:r>
              <a:rPr lang="en-GB" sz="1200" b="1" i="0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Times New Roman"/>
              </a:rPr>
              <a:t> </a:t>
            </a:r>
            <a:endParaRPr lang="en-GB" sz="1200" i="0" kern="0">
              <a:ln w="0"/>
              <a:solidFill>
                <a:srgbClr val="1B0807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410040-EE0A-86B9-31F9-190407762398}"/>
              </a:ext>
            </a:extLst>
          </p:cNvPr>
          <p:cNvSpPr/>
          <p:nvPr/>
        </p:nvSpPr>
        <p:spPr>
          <a:xfrm rot="10800000" flipV="1">
            <a:off x="2919484" y="1915602"/>
            <a:ext cx="2355904" cy="10041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C51638">
                <a:lumMod val="40000"/>
                <a:lumOff val="6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Control Systems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Monitoring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Predictability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9C7741-4162-BF7E-5242-BCAED8813D0C}"/>
              </a:ext>
            </a:extLst>
          </p:cNvPr>
          <p:cNvSpPr/>
          <p:nvPr/>
        </p:nvSpPr>
        <p:spPr>
          <a:xfrm>
            <a:off x="3329729" y="3361309"/>
            <a:ext cx="2356313" cy="1106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C51638">
                <a:lumMod val="40000"/>
                <a:lumOff val="6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Plant performance in accident scenarios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Emergency &amp; rapid response</a:t>
            </a:r>
            <a:endParaRPr lang="en-GB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GB" sz="1200" b="1" kern="0">
              <a:ln w="0"/>
              <a:solidFill>
                <a:srgbClr val="1B0807"/>
              </a:solidFill>
              <a:effectLst>
                <a:outerShdw blurRad="38100" dist="19050" dir="2700000" algn="tl" rotWithShape="0">
                  <a:srgbClr val="6C707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C125E-F9BA-FD08-D213-06A91BEAD625}"/>
              </a:ext>
            </a:extLst>
          </p:cNvPr>
          <p:cNvSpPr/>
          <p:nvPr/>
        </p:nvSpPr>
        <p:spPr>
          <a:xfrm>
            <a:off x="6116311" y="1717951"/>
            <a:ext cx="3005988" cy="44425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C51638">
                <a:lumMod val="40000"/>
                <a:lumOff val="6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marL="213995" indent="-213995">
              <a:buFont typeface="Arial"/>
              <a:buChar char="•"/>
              <a:defRPr/>
            </a:pPr>
            <a:r>
              <a:rPr lang="en-GB" b="1" kern="0" err="1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Explainability</a:t>
            </a: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 &amp; trustworthiness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Verdana"/>
              <a:cs typeface="Calibri"/>
            </a:endParaRPr>
          </a:p>
          <a:p>
            <a:pPr marL="257175" indent="-257175">
              <a:buFont typeface="Arial"/>
              <a:buChar char="•"/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Qualification of approach and methodology</a:t>
            </a:r>
            <a:endParaRPr lang="en-GB">
              <a:ea typeface="Verdana"/>
              <a:cs typeface="Calibri"/>
            </a:endParaRPr>
          </a:p>
          <a:p>
            <a:pPr marL="257175" indent="-257175">
              <a:buFont typeface="Arial"/>
              <a:buChar char="•"/>
              <a:defRPr/>
            </a:pPr>
            <a:endParaRPr lang="en-GB" b="1" kern="0">
              <a:ln w="0"/>
              <a:solidFill>
                <a:srgbClr val="1B0807"/>
              </a:solidFill>
              <a:effectLst>
                <a:outerShdw blurRad="38100" dist="19050" dir="2700000" algn="tl" rotWithShape="0">
                  <a:srgbClr val="6C7070">
                    <a:alpha val="40000"/>
                  </a:srgbClr>
                </a:outerShdw>
              </a:effectLst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Verification of approach and methodology</a:t>
            </a:r>
            <a:endParaRPr lang="en-GB">
              <a:ea typeface="Verdana"/>
            </a:endParaRPr>
          </a:p>
          <a:p>
            <a:pPr marL="257175" indent="-257175">
              <a:buFont typeface="Arial"/>
              <a:buChar char="•"/>
              <a:defRPr/>
            </a:pPr>
            <a:endParaRPr lang="en-GB" b="1" kern="0">
              <a:ln w="0"/>
              <a:solidFill>
                <a:srgbClr val="1B0807"/>
              </a:solidFill>
              <a:effectLst>
                <a:outerShdw blurRad="38100" dist="19050" dir="2700000" algn="tl" rotWithShape="0">
                  <a:srgbClr val="6C7070">
                    <a:alpha val="40000"/>
                  </a:srgbClr>
                </a:outerShdw>
              </a:effectLst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Validation activities and credibility</a:t>
            </a:r>
            <a:endParaRPr lang="en-GB">
              <a:ea typeface="Verdana"/>
            </a:endParaRPr>
          </a:p>
          <a:p>
            <a:pPr marL="257175" indent="-257175">
              <a:buFont typeface="Arial"/>
              <a:buChar char="•"/>
              <a:defRPr/>
            </a:pPr>
            <a:endParaRPr lang="en-GB" b="1" kern="0">
              <a:ln w="0"/>
              <a:solidFill>
                <a:srgbClr val="1B0807"/>
              </a:solidFill>
              <a:effectLst>
                <a:outerShdw blurRad="38100" dist="19050" dir="2700000" algn="tl" rotWithShape="0">
                  <a:srgbClr val="6C7070">
                    <a:alpha val="40000"/>
                  </a:srgbClr>
                </a:outerShdw>
              </a:effectLst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Uncertainty quantification </a:t>
            </a:r>
            <a:endParaRPr lang="en-GB">
              <a:ea typeface="Verdana"/>
            </a:endParaRPr>
          </a:p>
          <a:p>
            <a:pPr marL="257175" indent="-257175">
              <a:buFont typeface="Arial"/>
              <a:buChar char="•"/>
              <a:defRPr/>
            </a:pPr>
            <a:endParaRPr lang="en-GB" b="1" kern="0">
              <a:ln w="0"/>
              <a:solidFill>
                <a:srgbClr val="1B0807"/>
              </a:solidFill>
              <a:effectLst>
                <a:outerShdw blurRad="38100" dist="19050" dir="2700000" algn="tl" rotWithShape="0">
                  <a:srgbClr val="6C7070">
                    <a:alpha val="40000"/>
                  </a:srgbClr>
                </a:outerShdw>
              </a:effectLst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Risks and range</a:t>
            </a:r>
            <a:endParaRPr lang="en-GB">
              <a:ea typeface="Verdana"/>
              <a:cs typeface="Calibri"/>
            </a:endParaRPr>
          </a:p>
          <a:p>
            <a:pPr marL="257175" indent="-257175">
              <a:buFont typeface="Arial"/>
              <a:buChar char="•"/>
              <a:defRPr/>
            </a:pPr>
            <a:endParaRPr lang="en-GB" b="1" kern="0">
              <a:ln w="0"/>
              <a:solidFill>
                <a:srgbClr val="1B0807"/>
              </a:solidFill>
              <a:effectLst>
                <a:outerShdw blurRad="38100" dist="19050" dir="2700000" algn="tl" rotWithShape="0">
                  <a:srgbClr val="6C7070">
                    <a:alpha val="40000"/>
                  </a:srgbClr>
                </a:outerShdw>
              </a:effectLst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  <a:defRPr/>
            </a:pPr>
            <a:r>
              <a:rPr lang="en-GB" b="1" kern="0">
                <a:ln w="0"/>
                <a:solidFill>
                  <a:srgbClr val="1B0807"/>
                </a:solidFill>
                <a:effectLst>
                  <a:outerShdw blurRad="38100" dist="19050" dir="2700000" algn="tl" rotWithShape="0">
                    <a:srgbClr val="6C7070">
                      <a:alpha val="40000"/>
                    </a:srgbClr>
                  </a:outerShdw>
                </a:effectLst>
                <a:latin typeface="Arial"/>
                <a:cs typeface="Arial"/>
              </a:rPr>
              <a:t>Reliability of output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052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	The authors would like to acknowledge: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" y="3675343"/>
            <a:ext cx="3744879" cy="276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2332E-73C0-4C0A-90B4-E837B2753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64" y="3450932"/>
            <a:ext cx="3377489" cy="635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F8988-3800-5A4C-AF47-C02FFE4D9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34" y="4558096"/>
            <a:ext cx="2714061" cy="2116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991" y="3309680"/>
            <a:ext cx="307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0">
                <a:solidFill>
                  <a:schemeClr val="tx2">
                    <a:lumMod val="75000"/>
                  </a:schemeClr>
                </a:solidFill>
                <a:latin typeface="+mn-lt"/>
              </a:rPr>
              <a:t>PREMIERE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843" y="4825540"/>
            <a:ext cx="1459646" cy="836641"/>
          </a:xfrm>
          <a:prstGeom prst="rect">
            <a:avLst/>
          </a:prstGeom>
        </p:spPr>
      </p:pic>
      <p:pic>
        <p:nvPicPr>
          <p:cNvPr id="11" name="FlowPastAMCG-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185652" y="50221"/>
            <a:ext cx="2933595" cy="12608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9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35895" y="116632"/>
            <a:ext cx="5395689" cy="1131143"/>
          </a:xfrm>
        </p:spPr>
        <p:txBody>
          <a:bodyPr/>
          <a:lstStyle/>
          <a:p>
            <a:r>
              <a:rPr lang="en-GB" sz="2200" dirty="0"/>
              <a:t>Automatic code generation PWR: Top –others work, bottom left - Schematic, bottom right – DEVITO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" y="4293096"/>
            <a:ext cx="5190049" cy="2881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362"/>
          <a:stretch/>
        </p:blipFill>
        <p:spPr>
          <a:xfrm>
            <a:off x="-15624" y="31649"/>
            <a:ext cx="3437085" cy="339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556792"/>
            <a:ext cx="3019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9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6132-AA4C-AA48-9355-F3602C50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240286"/>
            <a:ext cx="8352927" cy="377429"/>
          </a:xfrm>
        </p:spPr>
        <p:txBody>
          <a:bodyPr/>
          <a:lstStyle/>
          <a:p>
            <a:pPr algn="ctr"/>
            <a:r>
              <a:rPr lang="en-US" sz="3600" b="1" dirty="0"/>
              <a:t>Reduced Order Modelling and AI</a:t>
            </a:r>
          </a:p>
        </p:txBody>
      </p:sp>
    </p:spTree>
    <p:extLst>
      <p:ext uri="{BB962C8B-B14F-4D97-AF65-F5344CB8AC3E}">
        <p14:creationId xmlns:p14="http://schemas.microsoft.com/office/powerpoint/2010/main" val="219989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6161" y="0"/>
            <a:ext cx="909101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b="1" dirty="0">
                <a:solidFill>
                  <a:srgbClr val="C00000"/>
                </a:solidFill>
                <a:latin typeface="+mj-lt"/>
              </a:rPr>
              <a:t>                        Example: Reduced Order Modelling and AI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 b="1" dirty="0">
                <a:solidFill>
                  <a:srgbClr val="C00000"/>
                </a:solidFill>
                <a:latin typeface="+mj-lt"/>
              </a:rPr>
              <a:t>Top panel: Full modelling, bottom panel: Reduced order modelling</a:t>
            </a:r>
            <a:r>
              <a:rPr lang="en-GB" altLang="en-US" sz="3200" b="1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18CC98-F9E4-4925-B319-18C3E8253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10" y="4239090"/>
            <a:ext cx="3259939" cy="2581261"/>
          </a:xfrm>
          <a:prstGeom prst="rect">
            <a:avLst/>
          </a:prstGeom>
        </p:spPr>
      </p:pic>
      <p:pic>
        <p:nvPicPr>
          <p:cNvPr id="6" name="内容占位符 4" descr="图片包含 地图, 文字&#10;&#10;已生成极高可信度的说明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90" y="3909929"/>
            <a:ext cx="5301286" cy="2849441"/>
          </a:xfrm>
          <a:prstGeom prst="rect">
            <a:avLst/>
          </a:prstGeom>
        </p:spPr>
      </p:pic>
      <p:pic>
        <p:nvPicPr>
          <p:cNvPr id="9" name="full-DLROM36p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99" t="9460" b="10811"/>
          <a:stretch/>
        </p:blipFill>
        <p:spPr>
          <a:xfrm>
            <a:off x="1286635" y="1088740"/>
            <a:ext cx="6344677" cy="26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6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0" y="404664"/>
            <a:ext cx="9960272" cy="380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3600" i="0" dirty="0">
                <a:latin typeface="Arial" panose="020B0604020202020204" pitchFamily="34" charset="0"/>
                <a:cs typeface="Arial" panose="020B0604020202020204" pitchFamily="34" charset="0"/>
              </a:rPr>
              <a:t>Slug flow, rapid modelling case study</a:t>
            </a:r>
          </a:p>
        </p:txBody>
      </p:sp>
      <p:pic>
        <p:nvPicPr>
          <p:cNvPr id="2" name="Slug_Med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253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par>
              <p:cTn id="3" fill="hold" nodeType="interactiveSeq">
                <p:stCondLst>
                  <p:cond delay="0"/>
                </p:stCondLst>
              </p:cTn>
            </p:par>
            <p:par>
              <p:cTn id="4" fill="hold" nodeType="interactiveSeq"/>
            </p:par>
            <p:par>
              <p:cTn id="5" fill="hold" nodeType="interactiveSeq"/>
            </p:par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0" y="692696"/>
            <a:ext cx="9960272" cy="380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3600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Slug flow, rapid modelling case study </a:t>
            </a:r>
          </a:p>
          <a:p>
            <a:pPr fontAlgn="auto">
              <a:spcAft>
                <a:spcPts val="0"/>
              </a:spcAft>
            </a:pPr>
            <a:endParaRPr lang="en-GB" altLang="en-US" sz="2400" i="0" dirty="0">
              <a:solidFill>
                <a:srgbClr val="04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altLang="en-US" sz="2400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TOP: comparison of AI-model with CFD</a:t>
            </a:r>
          </a:p>
          <a:p>
            <a:pPr fontAlgn="auto">
              <a:spcAft>
                <a:spcPts val="0"/>
              </a:spcAft>
            </a:pPr>
            <a:r>
              <a:rPr lang="en-GB" altLang="en-US" sz="2400" i="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BOTTOM: different boundary conditions</a:t>
            </a:r>
          </a:p>
          <a:p>
            <a:pPr fontAlgn="auto">
              <a:spcAft>
                <a:spcPts val="0"/>
              </a:spcAft>
            </a:pPr>
            <a:endParaRPr lang="en-GB" altLang="en-US" sz="3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mparison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31" y="3068960"/>
            <a:ext cx="9144000" cy="1316037"/>
          </a:xfrm>
          <a:prstGeom prst="rect">
            <a:avLst/>
          </a:prstGeom>
        </p:spPr>
      </p:pic>
      <p:pic>
        <p:nvPicPr>
          <p:cNvPr id="8" name="boundaries_comparison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910286"/>
            <a:ext cx="9144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129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par>
              <p:cTn id="3" fill="hold" nodeType="interactiveSeq">
                <p:stCondLst>
                  <p:cond delay="0"/>
                </p:stCondLst>
              </p:cTn>
            </p:par>
            <p:par>
              <p:cTn id="4" fill="hold" nodeType="interactiveSeq"/>
            </p:par>
            <p:par>
              <p:cTn id="5" fill="hold" nodeType="interactiveSeq"/>
            </p:par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 fontScale="90000"/>
          </a:bodyPr>
          <a:lstStyle/>
          <a:p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39" y="828101"/>
            <a:ext cx="839912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71800" y="270702"/>
            <a:ext cx="7543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lvl="5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lvl="6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lvl="7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lvl="8" algn="l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i="0" kern="0"/>
              <a:t>Neural </a:t>
            </a:r>
            <a:r>
              <a:rPr lang="en-GB" i="0" kern="0" dirty="0"/>
              <a:t>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2681346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03180" y="157450"/>
            <a:ext cx="894082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nl" dirty="0"/>
              <a:t>Slug flow - Results: Auto-Encoder Compression (using Domain Decomposition combined) then prediction in 1000m pipeline (volume frac at pt) </a:t>
            </a:r>
            <a:endParaRPr dirty="0"/>
          </a:p>
          <a:p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2" name="Google Shape;82;p17" title="alpha_rec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200" y="951758"/>
            <a:ext cx="3887100" cy="171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 title="alpha_orig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5200" y="2766019"/>
            <a:ext cx="3887100" cy="171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 title="vel_recon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00" y="981307"/>
            <a:ext cx="4605731" cy="171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 title="vel_orig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897" y="2766012"/>
            <a:ext cx="4605726" cy="171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r="21865"/>
          <a:stretch/>
        </p:blipFill>
        <p:spPr>
          <a:xfrm>
            <a:off x="683568" y="4565930"/>
            <a:ext cx="7234791" cy="21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6C7070"/>
      </a:dk1>
      <a:lt1>
        <a:srgbClr val="FFFFFF"/>
      </a:lt1>
      <a:dk2>
        <a:srgbClr val="003D81"/>
      </a:dk2>
      <a:lt2>
        <a:srgbClr val="009067"/>
      </a:lt2>
      <a:accent1>
        <a:srgbClr val="C51638"/>
      </a:accent1>
      <a:accent2>
        <a:srgbClr val="47226C"/>
      </a:accent2>
      <a:accent3>
        <a:srgbClr val="FFFFFF"/>
      </a:accent3>
      <a:accent4>
        <a:srgbClr val="5B5F5F"/>
      </a:accent4>
      <a:accent5>
        <a:srgbClr val="DFABAE"/>
      </a:accent5>
      <a:accent6>
        <a:srgbClr val="3F1E61"/>
      </a:accent6>
      <a:hlink>
        <a:srgbClr val="003966"/>
      </a:hlink>
      <a:folHlink>
        <a:srgbClr val="E68E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100"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17533</TotalTime>
  <Words>676</Words>
  <Application>Microsoft Office PowerPoint</Application>
  <PresentationFormat>On-screen Show (4:3)</PresentationFormat>
  <Paragraphs>123</Paragraphs>
  <Slides>22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Standarddesign</vt:lpstr>
      <vt:lpstr>  Future Prospects of AI in Nuclear Engineering Including Modelling of Nuclear Accidents</vt:lpstr>
      <vt:lpstr>PowerPoint Presentation</vt:lpstr>
      <vt:lpstr>Automatic code generation PWR: Top –others work, bottom left - Schematic, bottom right – DEVITO</vt:lpstr>
      <vt:lpstr>Reduced Order Modelling and AI</vt:lpstr>
      <vt:lpstr>PowerPoint Presentation</vt:lpstr>
      <vt:lpstr>PowerPoint Presentation</vt:lpstr>
      <vt:lpstr>PowerPoint Presentation</vt:lpstr>
      <vt:lpstr>PowerPoint Presentation</vt:lpstr>
      <vt:lpstr>Slug flow - Results: Auto-Encoder Compression (using Domain Decomposition combined) then prediction in 1000m pipeline (volume frac at pt)  </vt:lpstr>
      <vt:lpstr>PowerPoint Presentation</vt:lpstr>
      <vt:lpstr>Bringing experiments/observations and models together: GANs applied to regression and uncertainty</vt:lpstr>
      <vt:lpstr>PowerPoint Presentation</vt:lpstr>
      <vt:lpstr>New AI: Uncertainty Quantification using Generative Adversarial Networks (GANs)</vt:lpstr>
      <vt:lpstr>PowerPoint Presentation</vt:lpstr>
      <vt:lpstr>AI 4 High Fidelity Modelling (AI4HFM)</vt:lpstr>
      <vt:lpstr> AI 4 High Fildelity Modelling from laptops to exascale: </vt:lpstr>
      <vt:lpstr>AI4CFD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Publications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Seipp, Karsten</dc:creator>
  <cp:lastModifiedBy>chris01</cp:lastModifiedBy>
  <cp:revision>1127</cp:revision>
  <dcterms:modified xsi:type="dcterms:W3CDTF">2023-04-13T06:47:54Z</dcterms:modified>
</cp:coreProperties>
</file>