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bookmarkIdSeed="2">
  <p:sldMasterIdLst>
    <p:sldMasterId id="2147483679" r:id="rId4"/>
    <p:sldMasterId id="2147483660" r:id="rId5"/>
  </p:sldMasterIdLst>
  <p:notesMasterIdLst>
    <p:notesMasterId r:id="rId27"/>
  </p:notesMasterIdLst>
  <p:handoutMasterIdLst>
    <p:handoutMasterId r:id="rId28"/>
  </p:handoutMasterIdLst>
  <p:sldIdLst>
    <p:sldId id="256" r:id="rId6"/>
    <p:sldId id="322" r:id="rId7"/>
    <p:sldId id="339" r:id="rId8"/>
    <p:sldId id="340" r:id="rId9"/>
    <p:sldId id="341" r:id="rId10"/>
    <p:sldId id="342" r:id="rId11"/>
    <p:sldId id="343" r:id="rId12"/>
    <p:sldId id="344" r:id="rId13"/>
    <p:sldId id="353" r:id="rId14"/>
    <p:sldId id="345" r:id="rId15"/>
    <p:sldId id="352" r:id="rId16"/>
    <p:sldId id="358" r:id="rId17"/>
    <p:sldId id="346" r:id="rId18"/>
    <p:sldId id="347" r:id="rId19"/>
    <p:sldId id="348" r:id="rId20"/>
    <p:sldId id="349" r:id="rId21"/>
    <p:sldId id="350" r:id="rId22"/>
    <p:sldId id="321" r:id="rId23"/>
    <p:sldId id="354" r:id="rId24"/>
    <p:sldId id="355" r:id="rId25"/>
    <p:sldId id="356" r:id="rId26"/>
  </p:sldIdLst>
  <p:sldSz cx="9144000" cy="6858000" type="letter"/>
  <p:notesSz cx="6942138" cy="9185275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1pPr>
    <a:lvl2pPr marL="4572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2pPr>
    <a:lvl3pPr marL="9144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3pPr>
    <a:lvl4pPr marL="13716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4pPr>
    <a:lvl5pPr marL="18288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5pPr>
    <a:lvl6pPr marL="2286000" algn="l" defTabSz="914400" rtl="0" eaLnBrk="1" latinLnBrk="0" hangingPunct="1">
      <a:defRPr b="1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6pPr>
    <a:lvl7pPr marL="2743200" algn="l" defTabSz="914400" rtl="0" eaLnBrk="1" latinLnBrk="0" hangingPunct="1">
      <a:defRPr b="1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7pPr>
    <a:lvl8pPr marL="3200400" algn="l" defTabSz="914400" rtl="0" eaLnBrk="1" latinLnBrk="0" hangingPunct="1">
      <a:defRPr b="1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8pPr>
    <a:lvl9pPr marL="3657600" algn="l" defTabSz="914400" rtl="0" eaLnBrk="1" latinLnBrk="0" hangingPunct="1">
      <a:defRPr b="1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93">
          <p15:clr>
            <a:srgbClr val="A4A3A4"/>
          </p15:clr>
        </p15:guide>
        <p15:guide id="2" pos="2186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6DB4DE"/>
    <a:srgbClr val="CCFFFF"/>
    <a:srgbClr val="FFAA4C"/>
    <a:srgbClr val="548235"/>
    <a:srgbClr val="0033CC"/>
    <a:srgbClr val="6699FF"/>
    <a:srgbClr val="CCCCFF"/>
    <a:srgbClr val="C1F9FD"/>
    <a:srgbClr val="0000FF"/>
    <a:srgbClr val="0000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934"/>
    <p:restoredTop sz="87422" autoAdjust="0"/>
  </p:normalViewPr>
  <p:slideViewPr>
    <p:cSldViewPr snapToGrid="0">
      <p:cViewPr varScale="1">
        <p:scale>
          <a:sx n="147" d="100"/>
          <a:sy n="147" d="100"/>
        </p:scale>
        <p:origin x="1952" y="19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>
      <p:cViewPr varScale="1">
        <p:scale>
          <a:sx n="99" d="100"/>
          <a:sy n="99" d="100"/>
        </p:scale>
        <p:origin x="2586" y="78"/>
      </p:cViewPr>
      <p:guideLst>
        <p:guide orient="horz" pos="2893"/>
        <p:guide pos="2186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" Type="http://schemas.openxmlformats.org/officeDocument/2006/relationships/customXml" Target="../customXml/item3.xml"/><Relationship Id="rId21" Type="http://schemas.openxmlformats.org/officeDocument/2006/relationships/slide" Target="slides/slide16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tableStyles" Target="tableStyle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handoutMaster" Target="handoutMasters/handoutMaster1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notesMaster" Target="notesMasters/notesMaster1.xml"/><Relationship Id="rId30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06725" cy="458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8880" tIns="0" rIns="18880" bIns="0" numCol="1" anchor="t" anchorCtr="0" compatLnSpc="1">
            <a:prstTxWarp prst="textNoShape">
              <a:avLst/>
            </a:prstTxWarp>
          </a:bodyPr>
          <a:lstStyle>
            <a:lvl1pPr defTabSz="919163" eaLnBrk="0" hangingPunct="0">
              <a:defRPr sz="1000" b="0" i="1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35413" y="0"/>
            <a:ext cx="3006725" cy="458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8880" tIns="0" rIns="18880" bIns="0" numCol="1" anchor="t" anchorCtr="0" compatLnSpc="1">
            <a:prstTxWarp prst="textNoShape">
              <a:avLst/>
            </a:prstTxWarp>
          </a:bodyPr>
          <a:lstStyle>
            <a:lvl1pPr algn="r" defTabSz="919163" eaLnBrk="0" hangingPunct="0">
              <a:defRPr sz="1000" b="0" i="1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724900"/>
            <a:ext cx="3006725" cy="458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8880" tIns="0" rIns="18880" bIns="0" numCol="1" anchor="b" anchorCtr="0" compatLnSpc="1">
            <a:prstTxWarp prst="textNoShape">
              <a:avLst/>
            </a:prstTxWarp>
          </a:bodyPr>
          <a:lstStyle>
            <a:lvl1pPr defTabSz="919163" eaLnBrk="0" hangingPunct="0">
              <a:defRPr sz="1000" b="0" i="1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35413" y="8724900"/>
            <a:ext cx="3006725" cy="458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8880" tIns="0" rIns="18880" bIns="0" numCol="1" anchor="b" anchorCtr="0" compatLnSpc="1">
            <a:prstTxWarp prst="textNoShape">
              <a:avLst/>
            </a:prstTxWarp>
          </a:bodyPr>
          <a:lstStyle>
            <a:lvl1pPr algn="r" defTabSz="919163" eaLnBrk="0" hangingPunct="0">
              <a:defRPr sz="1000" b="0" i="1">
                <a:cs typeface="+mn-cs"/>
              </a:defRPr>
            </a:lvl1pPr>
          </a:lstStyle>
          <a:p>
            <a:pPr>
              <a:defRPr/>
            </a:pPr>
            <a:fld id="{F14516CB-D097-483B-9669-534777AC569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7803470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06725" cy="458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8880" tIns="0" rIns="18880" bIns="0" numCol="1" anchor="t" anchorCtr="0" compatLnSpc="1">
            <a:prstTxWarp prst="textNoShape">
              <a:avLst/>
            </a:prstTxWarp>
          </a:bodyPr>
          <a:lstStyle>
            <a:lvl1pPr defTabSz="919163" eaLnBrk="0" hangingPunct="0">
              <a:defRPr sz="1000" b="0" i="1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35413" y="0"/>
            <a:ext cx="3006725" cy="458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8880" tIns="0" rIns="18880" bIns="0" numCol="1" anchor="t" anchorCtr="0" compatLnSpc="1">
            <a:prstTxWarp prst="textNoShape">
              <a:avLst/>
            </a:prstTxWarp>
          </a:bodyPr>
          <a:lstStyle>
            <a:lvl1pPr algn="r" defTabSz="919163" eaLnBrk="0" hangingPunct="0">
              <a:defRPr sz="1000" b="0" i="1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052" name="Rectangle 4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724900"/>
            <a:ext cx="3006725" cy="458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8880" tIns="0" rIns="18880" bIns="0" numCol="1" anchor="b" anchorCtr="0" compatLnSpc="1">
            <a:prstTxWarp prst="textNoShape">
              <a:avLst/>
            </a:prstTxWarp>
          </a:bodyPr>
          <a:lstStyle>
            <a:lvl1pPr defTabSz="919163" eaLnBrk="0" hangingPunct="0">
              <a:defRPr sz="1000" b="0" i="1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053" name="Rectangle 5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35413" y="8724900"/>
            <a:ext cx="3006725" cy="458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8880" tIns="0" rIns="18880" bIns="0" numCol="1" anchor="b" anchorCtr="0" compatLnSpc="1">
            <a:prstTxWarp prst="textNoShape">
              <a:avLst/>
            </a:prstTxWarp>
          </a:bodyPr>
          <a:lstStyle>
            <a:lvl1pPr algn="r" defTabSz="919163" eaLnBrk="0" hangingPunct="0">
              <a:defRPr sz="1000" b="0" i="1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fld id="{794F0DD8-BEEF-47BF-BED6-349631E7BB7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28678" name="Rectangle 6"/>
          <p:cNvSpPr>
            <a:spLocks noChangeArrowheads="1"/>
          </p:cNvSpPr>
          <p:nvPr/>
        </p:nvSpPr>
        <p:spPr bwMode="auto">
          <a:xfrm>
            <a:off x="3089275" y="8750300"/>
            <a:ext cx="760413" cy="25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8109" tIns="44054" rIns="88109" bIns="44054">
            <a:spAutoFit/>
          </a:bodyPr>
          <a:lstStyle>
            <a:lvl1pPr defTabSz="873125" eaLnBrk="0" hangingPunct="0"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defTabSz="873125" eaLnBrk="0" hangingPunct="0"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defTabSz="873125" eaLnBrk="0" hangingPunct="0"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defTabSz="873125" eaLnBrk="0" hangingPunct="0"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defTabSz="873125" eaLnBrk="0" hangingPunct="0"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defTabSz="873125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defTabSz="873125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defTabSz="873125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defTabSz="873125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>
              <a:lnSpc>
                <a:spcPct val="90000"/>
              </a:lnSpc>
            </a:pPr>
            <a:r>
              <a:rPr lang="en-US" altLang="en-US" sz="1200" b="0"/>
              <a:t>Page </a:t>
            </a:r>
            <a:fld id="{2BDA1858-7A01-4F13-B0AC-5079114CB36B}" type="slidenum">
              <a:rPr lang="en-US" altLang="en-US" sz="1200" b="0"/>
              <a:pPr algn="ctr">
                <a:lnSpc>
                  <a:spcPct val="90000"/>
                </a:lnSpc>
              </a:pPr>
              <a:t>‹#›</a:t>
            </a:fld>
            <a:endParaRPr lang="en-US" altLang="en-US" sz="1200" b="0"/>
          </a:p>
        </p:txBody>
      </p:sp>
      <p:sp>
        <p:nvSpPr>
          <p:cNvPr id="28679" name="Rectangle 7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84275" y="696913"/>
            <a:ext cx="4572000" cy="34290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056" name="Rectangle 8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25513" y="4360863"/>
            <a:ext cx="5091112" cy="4133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828" tIns="45628" rIns="92828" bIns="4562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Body Text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95328518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lnSpc>
        <a:spcPct val="88000"/>
      </a:lnSpc>
      <a:spcBef>
        <a:spcPct val="40000"/>
      </a:spcBef>
      <a:spcAft>
        <a:spcPct val="0"/>
      </a:spcAft>
      <a:defRPr sz="1200" kern="1200">
        <a:solidFill>
          <a:schemeClr val="tx1"/>
        </a:solidFill>
        <a:latin typeface="1Stone Serif" charset="0"/>
        <a:ea typeface="+mn-ea"/>
        <a:cs typeface="+mn-cs"/>
      </a:defRPr>
    </a:lvl1pPr>
    <a:lvl2pPr marL="228600" algn="l" rtl="0" eaLnBrk="0" fontAlgn="base" hangingPunct="0">
      <a:lnSpc>
        <a:spcPct val="88000"/>
      </a:lnSpc>
      <a:spcBef>
        <a:spcPct val="40000"/>
      </a:spcBef>
      <a:spcAft>
        <a:spcPct val="0"/>
      </a:spcAft>
      <a:defRPr sz="1200" kern="1200">
        <a:solidFill>
          <a:schemeClr val="tx1"/>
        </a:solidFill>
        <a:latin typeface="1Stone Serif" charset="0"/>
        <a:ea typeface="+mn-ea"/>
        <a:cs typeface="+mn-cs"/>
      </a:defRPr>
    </a:lvl2pPr>
    <a:lvl3pPr marL="457200" algn="l" rtl="0" eaLnBrk="0" fontAlgn="base" hangingPunct="0">
      <a:lnSpc>
        <a:spcPct val="88000"/>
      </a:lnSpc>
      <a:spcBef>
        <a:spcPct val="40000"/>
      </a:spcBef>
      <a:spcAft>
        <a:spcPct val="0"/>
      </a:spcAft>
      <a:defRPr sz="1200" kern="1200">
        <a:solidFill>
          <a:schemeClr val="tx1"/>
        </a:solidFill>
        <a:latin typeface="1Stone Serif" charset="0"/>
        <a:ea typeface="+mn-ea"/>
        <a:cs typeface="+mn-cs"/>
      </a:defRPr>
    </a:lvl3pPr>
    <a:lvl4pPr marL="685800" algn="l" rtl="0" eaLnBrk="0" fontAlgn="base" hangingPunct="0">
      <a:lnSpc>
        <a:spcPct val="88000"/>
      </a:lnSpc>
      <a:spcBef>
        <a:spcPct val="40000"/>
      </a:spcBef>
      <a:spcAft>
        <a:spcPct val="0"/>
      </a:spcAft>
      <a:defRPr sz="1200" kern="1200">
        <a:solidFill>
          <a:schemeClr val="tx1"/>
        </a:solidFill>
        <a:latin typeface="1Stone Serif" charset="0"/>
        <a:ea typeface="+mn-ea"/>
        <a:cs typeface="+mn-cs"/>
      </a:defRPr>
    </a:lvl4pPr>
    <a:lvl5pPr marL="914400" algn="l" rtl="0" eaLnBrk="0" fontAlgn="base" hangingPunct="0">
      <a:lnSpc>
        <a:spcPct val="88000"/>
      </a:lnSpc>
      <a:spcBef>
        <a:spcPct val="40000"/>
      </a:spcBef>
      <a:spcAft>
        <a:spcPct val="0"/>
      </a:spcAft>
      <a:defRPr sz="1200" kern="1200">
        <a:solidFill>
          <a:schemeClr val="tx1"/>
        </a:solidFill>
        <a:latin typeface="1Stone Serif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5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39AF8D33-0F04-4DA3-AB4A-49AF4285DF85}" type="slidenum">
              <a:rPr lang="en-US" smtClean="0"/>
              <a:pPr>
                <a:defRPr/>
              </a:pPr>
              <a:t>1</a:t>
            </a:fld>
            <a:endParaRPr lang="en-US"/>
          </a:p>
        </p:txBody>
      </p:sp>
      <p:sp>
        <p:nvSpPr>
          <p:cNvPr id="296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 cap="flat"/>
        </p:spPr>
      </p:sp>
      <p:sp>
        <p:nvSpPr>
          <p:cNvPr id="297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5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372061E7-E624-4C9A-AF7A-2EFF15F9A734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  <p:sp>
        <p:nvSpPr>
          <p:cNvPr id="307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7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08712905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5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372061E7-E624-4C9A-AF7A-2EFF15F9A734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  <p:sp>
        <p:nvSpPr>
          <p:cNvPr id="307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7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17683816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5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372061E7-E624-4C9A-AF7A-2EFF15F9A734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  <p:sp>
        <p:nvSpPr>
          <p:cNvPr id="307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7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17318478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5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372061E7-E624-4C9A-AF7A-2EFF15F9A734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  <p:sp>
        <p:nvSpPr>
          <p:cNvPr id="307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7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92545844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5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372061E7-E624-4C9A-AF7A-2EFF15F9A734}" type="slidenum">
              <a:rPr lang="en-US" smtClean="0"/>
              <a:pPr>
                <a:defRPr/>
              </a:pPr>
              <a:t>14</a:t>
            </a:fld>
            <a:endParaRPr lang="en-US"/>
          </a:p>
        </p:txBody>
      </p:sp>
      <p:sp>
        <p:nvSpPr>
          <p:cNvPr id="307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7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38382975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5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372061E7-E624-4C9A-AF7A-2EFF15F9A734}" type="slidenum">
              <a:rPr lang="en-US" smtClean="0"/>
              <a:pPr>
                <a:defRPr/>
              </a:pPr>
              <a:t>15</a:t>
            </a:fld>
            <a:endParaRPr lang="en-US"/>
          </a:p>
        </p:txBody>
      </p:sp>
      <p:sp>
        <p:nvSpPr>
          <p:cNvPr id="307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7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73868106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5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372061E7-E624-4C9A-AF7A-2EFF15F9A734}" type="slidenum">
              <a:rPr lang="en-US" smtClean="0"/>
              <a:pPr>
                <a:defRPr/>
              </a:pPr>
              <a:t>16</a:t>
            </a:fld>
            <a:endParaRPr lang="en-US"/>
          </a:p>
        </p:txBody>
      </p:sp>
      <p:sp>
        <p:nvSpPr>
          <p:cNvPr id="307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7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98930936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5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372061E7-E624-4C9A-AF7A-2EFF15F9A734}" type="slidenum">
              <a:rPr lang="en-US" smtClean="0"/>
              <a:pPr>
                <a:defRPr/>
              </a:pPr>
              <a:t>17</a:t>
            </a:fld>
            <a:endParaRPr lang="en-US"/>
          </a:p>
        </p:txBody>
      </p:sp>
      <p:sp>
        <p:nvSpPr>
          <p:cNvPr id="307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7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84496883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5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372061E7-E624-4C9A-AF7A-2EFF15F9A734}" type="slidenum">
              <a:rPr lang="en-US" smtClean="0"/>
              <a:pPr>
                <a:defRPr/>
              </a:pPr>
              <a:t>18</a:t>
            </a:fld>
            <a:endParaRPr lang="en-US"/>
          </a:p>
        </p:txBody>
      </p:sp>
      <p:sp>
        <p:nvSpPr>
          <p:cNvPr id="307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7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28797286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5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372061E7-E624-4C9A-AF7A-2EFF15F9A734}" type="slidenum">
              <a:rPr lang="en-US" smtClean="0"/>
              <a:pPr>
                <a:defRPr/>
              </a:pPr>
              <a:t>19</a:t>
            </a:fld>
            <a:endParaRPr lang="en-US"/>
          </a:p>
        </p:txBody>
      </p:sp>
      <p:sp>
        <p:nvSpPr>
          <p:cNvPr id="307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7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95793910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5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372061E7-E624-4C9A-AF7A-2EFF15F9A734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  <p:sp>
        <p:nvSpPr>
          <p:cNvPr id="307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7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847856148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5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372061E7-E624-4C9A-AF7A-2EFF15F9A734}" type="slidenum">
              <a:rPr lang="en-US" smtClean="0"/>
              <a:pPr>
                <a:defRPr/>
              </a:pPr>
              <a:t>20</a:t>
            </a:fld>
            <a:endParaRPr lang="en-US"/>
          </a:p>
        </p:txBody>
      </p:sp>
      <p:sp>
        <p:nvSpPr>
          <p:cNvPr id="307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7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510947501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5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372061E7-E624-4C9A-AF7A-2EFF15F9A734}" type="slidenum">
              <a:rPr lang="en-US" smtClean="0"/>
              <a:pPr>
                <a:defRPr/>
              </a:pPr>
              <a:t>21</a:t>
            </a:fld>
            <a:endParaRPr lang="en-US"/>
          </a:p>
        </p:txBody>
      </p:sp>
      <p:sp>
        <p:nvSpPr>
          <p:cNvPr id="307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7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27433306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5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372061E7-E624-4C9A-AF7A-2EFF15F9A734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  <p:sp>
        <p:nvSpPr>
          <p:cNvPr id="307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7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22706917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5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372061E7-E624-4C9A-AF7A-2EFF15F9A734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  <p:sp>
        <p:nvSpPr>
          <p:cNvPr id="307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7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76338123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5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372061E7-E624-4C9A-AF7A-2EFF15F9A734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  <p:sp>
        <p:nvSpPr>
          <p:cNvPr id="307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7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55415043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5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372061E7-E624-4C9A-AF7A-2EFF15F9A734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  <p:sp>
        <p:nvSpPr>
          <p:cNvPr id="307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7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07173777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5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372061E7-E624-4C9A-AF7A-2EFF15F9A734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  <p:sp>
        <p:nvSpPr>
          <p:cNvPr id="307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7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71646233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5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372061E7-E624-4C9A-AF7A-2EFF15F9A734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  <p:sp>
        <p:nvSpPr>
          <p:cNvPr id="307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7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36551240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5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372061E7-E624-4C9A-AF7A-2EFF15F9A734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  <p:sp>
        <p:nvSpPr>
          <p:cNvPr id="307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7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4919958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sv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svg"/><Relationship Id="rId5" Type="http://schemas.openxmlformats.org/officeDocument/2006/relationships/image" Target="../media/image4.png"/><Relationship Id="rId4" Type="http://schemas.openxmlformats.org/officeDocument/2006/relationships/image" Target="../media/image3.svg"/><Relationship Id="rId9" Type="http://schemas.openxmlformats.org/officeDocument/2006/relationships/image" Target="../media/image8.pn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sv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1.svg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sv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8349B7A9-8F40-4F57-83B7-D39BFDC1FD0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1"/>
          <a:stretch/>
        </p:blipFill>
        <p:spPr>
          <a:xfrm>
            <a:off x="1" y="-1"/>
            <a:ext cx="9139701" cy="4550571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068C3955-6BEA-4F1B-B4B9-126DEA0B2B3B}"/>
              </a:ext>
            </a:extLst>
          </p:cNvPr>
          <p:cNvSpPr/>
          <p:nvPr userDrawn="1"/>
        </p:nvSpPr>
        <p:spPr>
          <a:xfrm>
            <a:off x="0" y="0"/>
            <a:ext cx="6139974" cy="4550580"/>
          </a:xfrm>
          <a:prstGeom prst="rect">
            <a:avLst/>
          </a:prstGeom>
          <a:solidFill>
            <a:srgbClr val="003E9A">
              <a:alpha val="81961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7370894-E837-44C2-BE81-6786F46FF7AA}"/>
              </a:ext>
            </a:extLst>
          </p:cNvPr>
          <p:cNvSpPr txBox="1"/>
          <p:nvPr userDrawn="1"/>
        </p:nvSpPr>
        <p:spPr>
          <a:xfrm>
            <a:off x="169606" y="3813666"/>
            <a:ext cx="4680879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500" i="1" dirty="0">
                <a:solidFill>
                  <a:schemeClr val="bg1"/>
                </a:solidFill>
                <a:latin typeface="Exo 2" pitchFamily="2" charset="77"/>
              </a:rPr>
              <a:t>Securing the future of Nuclear Energy</a:t>
            </a: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3DD25019-A077-46BD-844D-3534D3DEE2F9}"/>
              </a:ext>
            </a:extLst>
          </p:cNvPr>
          <p:cNvGrpSpPr/>
          <p:nvPr userDrawn="1"/>
        </p:nvGrpSpPr>
        <p:grpSpPr>
          <a:xfrm>
            <a:off x="6463053" y="3353792"/>
            <a:ext cx="2372038" cy="3002189"/>
            <a:chOff x="8803142" y="3310928"/>
            <a:chExt cx="2781819" cy="2640624"/>
          </a:xfrm>
        </p:grpSpPr>
        <p:sp>
          <p:nvSpPr>
            <p:cNvPr id="11" name="Chord 10">
              <a:extLst>
                <a:ext uri="{FF2B5EF4-FFF2-40B4-BE49-F238E27FC236}">
                  <a16:creationId xmlns:a16="http://schemas.microsoft.com/office/drawing/2014/main" id="{D866E421-D6D1-4816-BAC9-8ADB85A9A8B6}"/>
                </a:ext>
              </a:extLst>
            </p:cNvPr>
            <p:cNvSpPr/>
            <p:nvPr/>
          </p:nvSpPr>
          <p:spPr>
            <a:xfrm rot="5400000">
              <a:off x="8874582" y="3310928"/>
              <a:ext cx="2640624" cy="2640624"/>
            </a:xfrm>
            <a:prstGeom prst="chord">
              <a:avLst>
                <a:gd name="adj1" fmla="val 5430947"/>
                <a:gd name="adj2" fmla="val 16200000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8539A42C-7E81-4D20-A6FC-2E3147134B31}"/>
                </a:ext>
              </a:extLst>
            </p:cNvPr>
            <p:cNvSpPr/>
            <p:nvPr/>
          </p:nvSpPr>
          <p:spPr>
            <a:xfrm flipH="1" flipV="1">
              <a:off x="8803142" y="4068307"/>
              <a:ext cx="2781819" cy="101556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15" name="Graphic 14">
            <a:extLst>
              <a:ext uri="{FF2B5EF4-FFF2-40B4-BE49-F238E27FC236}">
                <a16:creationId xmlns:a16="http://schemas.microsoft.com/office/drawing/2014/main" id="{95B7D475-E24F-49F6-961D-04156C73B8A4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80845" y="517854"/>
            <a:ext cx="1444079" cy="746836"/>
          </a:xfrm>
          <a:prstGeom prst="rect">
            <a:avLst/>
          </a:prstGeom>
        </p:spPr>
      </p:pic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533A792E-D5B9-4A3F-8090-0E433E5BA0B5}"/>
              </a:ext>
            </a:extLst>
          </p:cNvPr>
          <p:cNvCxnSpPr>
            <a:cxnSpLocks/>
          </p:cNvCxnSpPr>
          <p:nvPr userDrawn="1"/>
        </p:nvCxnSpPr>
        <p:spPr>
          <a:xfrm>
            <a:off x="250817" y="4251359"/>
            <a:ext cx="493978" cy="0"/>
          </a:xfrm>
          <a:prstGeom prst="line">
            <a:avLst/>
          </a:prstGeom>
          <a:ln w="19050">
            <a:solidFill>
              <a:srgbClr val="FFAA4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7" name="Graphic 16">
            <a:extLst>
              <a:ext uri="{FF2B5EF4-FFF2-40B4-BE49-F238E27FC236}">
                <a16:creationId xmlns:a16="http://schemas.microsoft.com/office/drawing/2014/main" id="{3D3FCC4B-84F2-4D96-800F-907111D8D4FF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8161153" y="6308941"/>
            <a:ext cx="421265" cy="139762"/>
          </a:xfrm>
          <a:prstGeom prst="rect">
            <a:avLst/>
          </a:prstGeom>
        </p:spPr>
      </p:pic>
      <p:pic>
        <p:nvPicPr>
          <p:cNvPr id="18" name="Graphic 17">
            <a:extLst>
              <a:ext uri="{FF2B5EF4-FFF2-40B4-BE49-F238E27FC236}">
                <a16:creationId xmlns:a16="http://schemas.microsoft.com/office/drawing/2014/main" id="{11366C93-A0C6-4A25-9093-C675E7CC48AE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8608059" y="6300504"/>
            <a:ext cx="349289" cy="155239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2F260788-571E-4E2A-A157-C8EBD802904E}"/>
              </a:ext>
            </a:extLst>
          </p:cNvPr>
          <p:cNvSpPr txBox="1"/>
          <p:nvPr userDrawn="1"/>
        </p:nvSpPr>
        <p:spPr>
          <a:xfrm>
            <a:off x="3888745" y="6438872"/>
            <a:ext cx="514861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n-US" sz="600" dirty="0">
                <a:solidFill>
                  <a:schemeClr val="bg1">
                    <a:lumMod val="50000"/>
                  </a:schemeClr>
                </a:solidFill>
              </a:rPr>
              <a:t>Sandia National Laboratories is a </a:t>
            </a:r>
            <a:r>
              <a:rPr lang="en-US" sz="600" dirty="0" err="1">
                <a:solidFill>
                  <a:schemeClr val="bg1">
                    <a:lumMod val="50000"/>
                  </a:schemeClr>
                </a:solidFill>
              </a:rPr>
              <a:t>multimission</a:t>
            </a:r>
            <a:r>
              <a:rPr lang="en-US" sz="600" dirty="0">
                <a:solidFill>
                  <a:schemeClr val="bg1">
                    <a:lumMod val="50000"/>
                  </a:schemeClr>
                </a:solidFill>
              </a:rPr>
              <a:t> laboratory managed and operated by National Technology and Engineering Solutions of Sandia, LLC., a wholly owned subsidiary of Honeywell International, Inc., for the U.S. Department of Energy's National Nuclear Security Administration under contract DE-NA0003525.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5AC040BE-6036-4834-9E21-59A5FD2CEC54}"/>
              </a:ext>
            </a:extLst>
          </p:cNvPr>
          <p:cNvSpPr/>
          <p:nvPr userDrawn="1"/>
        </p:nvSpPr>
        <p:spPr>
          <a:xfrm>
            <a:off x="6093919" y="-11"/>
            <a:ext cx="85430" cy="4550570"/>
          </a:xfrm>
          <a:prstGeom prst="rect">
            <a:avLst/>
          </a:prstGeom>
          <a:solidFill>
            <a:srgbClr val="FFAA4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62A3B263-96B3-4FE5-B1C2-295E4B3FE9EF}"/>
              </a:ext>
            </a:extLst>
          </p:cNvPr>
          <p:cNvSpPr/>
          <p:nvPr userDrawn="1"/>
        </p:nvSpPr>
        <p:spPr>
          <a:xfrm>
            <a:off x="5855970" y="814077"/>
            <a:ext cx="236221" cy="2922394"/>
          </a:xfrm>
          <a:prstGeom prst="rect">
            <a:avLst/>
          </a:prstGeom>
          <a:solidFill>
            <a:srgbClr val="5089C6">
              <a:alpha val="6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Text Placeholder 23">
            <a:extLst>
              <a:ext uri="{FF2B5EF4-FFF2-40B4-BE49-F238E27FC236}">
                <a16:creationId xmlns:a16="http://schemas.microsoft.com/office/drawing/2014/main" id="{F3B1FBC0-4C78-4E75-972F-3B2F6EC2231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29127" y="4882491"/>
            <a:ext cx="8705963" cy="517525"/>
          </a:xfrm>
        </p:spPr>
        <p:txBody>
          <a:bodyPr>
            <a:noAutofit/>
          </a:bodyPr>
          <a:lstStyle>
            <a:lvl1pPr marL="0" indent="0">
              <a:buNone/>
              <a:defRPr lang="en-US" sz="3300" b="1" kern="1200" dirty="0">
                <a:solidFill>
                  <a:srgbClr val="2E3294"/>
                </a:solidFill>
                <a:latin typeface="Exo 2" pitchFamily="2" charset="77"/>
                <a:ea typeface="+mn-ea"/>
                <a:cs typeface="+mn-cs"/>
              </a:defRPr>
            </a:lvl1pPr>
            <a:lvl2pPr marL="342900" indent="0">
              <a:buNone/>
              <a:defRPr>
                <a:latin typeface="Exo 2 SemiBold" pitchFamily="2" charset="0"/>
              </a:defRPr>
            </a:lvl2pPr>
            <a:lvl3pPr marL="685800" indent="0">
              <a:buNone/>
              <a:defRPr>
                <a:latin typeface="Exo 2 SemiBold" pitchFamily="2" charset="0"/>
              </a:defRPr>
            </a:lvl3pPr>
            <a:lvl4pPr marL="1028700" indent="0">
              <a:buNone/>
              <a:defRPr>
                <a:latin typeface="Exo 2 SemiBold" pitchFamily="2" charset="0"/>
              </a:defRPr>
            </a:lvl4pPr>
            <a:lvl5pPr marL="1371600" indent="0">
              <a:buNone/>
              <a:defRPr>
                <a:latin typeface="Exo 2 SemiBold" pitchFamily="2" charset="0"/>
              </a:defRPr>
            </a:lvl5pPr>
          </a:lstStyle>
          <a:p>
            <a:pPr lvl="0"/>
            <a:r>
              <a:rPr lang="en-US" dirty="0"/>
              <a:t>Click to edit Master text</a:t>
            </a:r>
          </a:p>
        </p:txBody>
      </p:sp>
      <p:sp>
        <p:nvSpPr>
          <p:cNvPr id="25" name="Text Placeholder 23">
            <a:extLst>
              <a:ext uri="{FF2B5EF4-FFF2-40B4-BE49-F238E27FC236}">
                <a16:creationId xmlns:a16="http://schemas.microsoft.com/office/drawing/2014/main" id="{644603DC-3E8E-4E86-ACFA-130E0B451937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65790" y="5500718"/>
            <a:ext cx="5156709" cy="517525"/>
          </a:xfrm>
        </p:spPr>
        <p:txBody>
          <a:bodyPr>
            <a:noAutofit/>
          </a:bodyPr>
          <a:lstStyle>
            <a:lvl1pPr marL="0" indent="0">
              <a:buNone/>
              <a:defRPr lang="en-US" sz="1350" kern="1200" dirty="0">
                <a:solidFill>
                  <a:srgbClr val="FFAA4B"/>
                </a:solidFill>
                <a:latin typeface="Exo 2" pitchFamily="2" charset="77"/>
                <a:ea typeface="+mn-ea"/>
                <a:cs typeface="+mn-cs"/>
              </a:defRPr>
            </a:lvl1pPr>
            <a:lvl2pPr marL="342900" indent="0">
              <a:buNone/>
              <a:defRPr>
                <a:latin typeface="Exo 2 SemiBold" pitchFamily="2" charset="0"/>
              </a:defRPr>
            </a:lvl2pPr>
            <a:lvl3pPr marL="685800" indent="0">
              <a:buNone/>
              <a:defRPr>
                <a:latin typeface="Exo 2 SemiBold" pitchFamily="2" charset="0"/>
              </a:defRPr>
            </a:lvl3pPr>
            <a:lvl4pPr marL="1028700" indent="0">
              <a:buNone/>
              <a:defRPr>
                <a:latin typeface="Exo 2 SemiBold" pitchFamily="2" charset="0"/>
              </a:defRPr>
            </a:lvl4pPr>
            <a:lvl5pPr marL="1371600" indent="0">
              <a:buNone/>
              <a:defRPr>
                <a:latin typeface="Exo 2 SemiBold" pitchFamily="2" charset="0"/>
              </a:defRPr>
            </a:lvl5pPr>
          </a:lstStyle>
          <a:p>
            <a:pPr lvl="0"/>
            <a:r>
              <a:rPr lang="en-US" dirty="0"/>
              <a:t>Click to edit Speaker Name (org)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AB8068C5-8814-384B-9F9A-DFE6B2EC8390}"/>
              </a:ext>
            </a:extLst>
          </p:cNvPr>
          <p:cNvSpPr/>
          <p:nvPr userDrawn="1"/>
        </p:nvSpPr>
        <p:spPr>
          <a:xfrm flipH="1">
            <a:off x="5692882" y="1219720"/>
            <a:ext cx="56417" cy="2183956"/>
          </a:xfrm>
          <a:prstGeom prst="rect">
            <a:avLst/>
          </a:prstGeom>
          <a:solidFill>
            <a:srgbClr val="5089C6">
              <a:alpha val="6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E8605ED-6198-4C16-86D6-4F5F72D29F23}"/>
              </a:ext>
            </a:extLst>
          </p:cNvPr>
          <p:cNvPicPr>
            <a:picLocks noChangeAspect="1"/>
          </p:cNvPicPr>
          <p:nvPr userDrawn="1"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59112" y="3843634"/>
            <a:ext cx="1436068" cy="8378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17916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mple Blue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4060A04A-A7C0-48F2-BC42-26D2B533B49C}"/>
              </a:ext>
            </a:extLst>
          </p:cNvPr>
          <p:cNvSpPr/>
          <p:nvPr userDrawn="1"/>
        </p:nvSpPr>
        <p:spPr>
          <a:xfrm>
            <a:off x="0" y="1"/>
            <a:ext cx="9144000" cy="733245"/>
          </a:xfrm>
          <a:prstGeom prst="rect">
            <a:avLst/>
          </a:prstGeom>
          <a:solidFill>
            <a:srgbClr val="003E9A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8615D7F-02C4-41EC-A632-C51091701C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390" y="31900"/>
            <a:ext cx="7886700" cy="680595"/>
          </a:xfrm>
        </p:spPr>
        <p:txBody>
          <a:bodyPr>
            <a:normAutofit/>
          </a:bodyPr>
          <a:lstStyle>
            <a:lvl1pPr>
              <a:defRPr sz="2700">
                <a:solidFill>
                  <a:schemeClr val="bg1"/>
                </a:solidFill>
                <a:latin typeface="Exo 2 SemiBold" pitchFamily="2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B8BA3D3-15CC-476C-A05B-71C921FA280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26950" y="1116419"/>
            <a:ext cx="8476808" cy="5060544"/>
          </a:xfrm>
        </p:spPr>
        <p:txBody>
          <a:bodyPr>
            <a:normAutofit/>
          </a:bodyPr>
          <a:lstStyle>
            <a:lvl1pPr>
              <a:defRPr sz="1800">
                <a:solidFill>
                  <a:srgbClr val="035397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>
              <a:defRPr sz="1500">
                <a:solidFill>
                  <a:srgbClr val="035397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>
              <a:defRPr sz="1350">
                <a:solidFill>
                  <a:srgbClr val="035397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>
              <a:defRPr sz="1200">
                <a:solidFill>
                  <a:srgbClr val="035397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>
              <a:defRPr sz="1200">
                <a:solidFill>
                  <a:srgbClr val="035397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8AFE79E1-7FAB-4938-9D4C-17F8048146BC}"/>
              </a:ext>
            </a:extLst>
          </p:cNvPr>
          <p:cNvSpPr/>
          <p:nvPr userDrawn="1"/>
        </p:nvSpPr>
        <p:spPr>
          <a:xfrm rot="5400000">
            <a:off x="4465674" y="2179675"/>
            <a:ext cx="212652" cy="9144000"/>
          </a:xfrm>
          <a:custGeom>
            <a:avLst/>
            <a:gdLst>
              <a:gd name="connsiteX0" fmla="*/ 0 w 79839"/>
              <a:gd name="connsiteY0" fmla="*/ 0 h 352491"/>
              <a:gd name="connsiteX1" fmla="*/ 79840 w 79839"/>
              <a:gd name="connsiteY1" fmla="*/ 0 h 352491"/>
              <a:gd name="connsiteX2" fmla="*/ 79840 w 79839"/>
              <a:gd name="connsiteY2" fmla="*/ 352492 h 352491"/>
              <a:gd name="connsiteX3" fmla="*/ 0 w 79839"/>
              <a:gd name="connsiteY3" fmla="*/ 352492 h 3524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9839" h="352491">
                <a:moveTo>
                  <a:pt x="0" y="0"/>
                </a:moveTo>
                <a:lnTo>
                  <a:pt x="79840" y="0"/>
                </a:lnTo>
                <a:lnTo>
                  <a:pt x="79840" y="352492"/>
                </a:lnTo>
                <a:lnTo>
                  <a:pt x="0" y="352492"/>
                </a:lnTo>
                <a:close/>
              </a:path>
            </a:pathLst>
          </a:custGeom>
          <a:solidFill>
            <a:srgbClr val="FFAA4C"/>
          </a:solidFill>
          <a:ln w="19943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pic>
        <p:nvPicPr>
          <p:cNvPr id="12" name="Graphic 11">
            <a:extLst>
              <a:ext uri="{FF2B5EF4-FFF2-40B4-BE49-F238E27FC236}">
                <a16:creationId xmlns:a16="http://schemas.microsoft.com/office/drawing/2014/main" id="{1E80AEAE-F96F-4A6E-9969-5736583BE8B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r="58999"/>
          <a:stretch/>
        </p:blipFill>
        <p:spPr>
          <a:xfrm>
            <a:off x="8582585" y="103014"/>
            <a:ext cx="353569" cy="5038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07775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32">
            <a:extLst>
              <a:ext uri="{FF2B5EF4-FFF2-40B4-BE49-F238E27FC236}">
                <a16:creationId xmlns:a16="http://schemas.microsoft.com/office/drawing/2014/main" id="{A6671AA1-A3F0-42A5-A698-B44593EA371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RSC: 1/02</a:t>
            </a:r>
          </a:p>
        </p:txBody>
      </p:sp>
      <p:sp>
        <p:nvSpPr>
          <p:cNvPr id="4" name="Rectangle 33">
            <a:extLst>
              <a:ext uri="{FF2B5EF4-FFF2-40B4-BE49-F238E27FC236}">
                <a16:creationId xmlns:a16="http://schemas.microsoft.com/office/drawing/2014/main" id="{5455AE94-0C66-418C-9205-59D8CD093AFF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altLang="en-US"/>
              <a:t>RSC 4.6-</a:t>
            </a:r>
            <a:fld id="{B9AA380C-696B-4CFE-9B0E-B8B10E382922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5" name="Rectangle 34">
            <a:extLst>
              <a:ext uri="{FF2B5EF4-FFF2-40B4-BE49-F238E27FC236}">
                <a16:creationId xmlns:a16="http://schemas.microsoft.com/office/drawing/2014/main" id="{22FEEAA6-5B12-4365-8027-9FCE4E7279B6}"/>
              </a:ext>
            </a:extLst>
          </p:cNvPr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056043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ustom Layou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3">
            <a:extLst>
              <a:ext uri="{FF2B5EF4-FFF2-40B4-BE49-F238E27FC236}">
                <a16:creationId xmlns:a16="http://schemas.microsoft.com/office/drawing/2014/main" id="{242E141D-D229-4FEB-9493-3421B258702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77062" y="1215593"/>
            <a:ext cx="8210323" cy="519130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defRPr>
            </a:lvl1pPr>
            <a:lvl2pPr marL="342900" indent="-137153">
              <a:buClr>
                <a:schemeClr val="tx1">
                  <a:lumMod val="95000"/>
                  <a:lumOff val="5000"/>
                </a:schemeClr>
              </a:buClr>
              <a:buFont typeface="Arial" panose="020B0604020202020204" pitchFamily="34" charset="0"/>
              <a:buChar char="•"/>
              <a:defRPr sz="150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defRPr>
            </a:lvl2pPr>
            <a:lvl3pPr marL="548640" indent="-137153">
              <a:buClr>
                <a:schemeClr val="tx1">
                  <a:lumMod val="95000"/>
                  <a:lumOff val="5000"/>
                </a:schemeClr>
              </a:buClr>
              <a:buFont typeface="Wingdings" panose="05000000000000000000" pitchFamily="2" charset="2"/>
              <a:buChar char="§"/>
              <a:defRPr sz="135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defRPr>
            </a:lvl3pPr>
            <a:lvl4pPr marL="822960">
              <a:buClr>
                <a:schemeClr val="tx1">
                  <a:lumMod val="95000"/>
                  <a:lumOff val="5000"/>
                </a:schemeClr>
              </a:buClr>
              <a:defRPr sz="120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defRPr>
            </a:lvl4pPr>
            <a:lvl5pPr marL="699482" indent="-137153">
              <a:buClr>
                <a:schemeClr val="tx1">
                  <a:lumMod val="50000"/>
                  <a:lumOff val="50000"/>
                </a:schemeClr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C63F3753-E83E-43C9-80D3-28280BC89C69}"/>
              </a:ext>
            </a:extLst>
          </p:cNvPr>
          <p:cNvSpPr/>
          <p:nvPr userDrawn="1"/>
        </p:nvSpPr>
        <p:spPr>
          <a:xfrm>
            <a:off x="8573898" y="6578058"/>
            <a:ext cx="301686" cy="20774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0438B81-B721-473E-BEE5-FA6EADE78C2C}" type="slidenum">
              <a:rPr kumimoji="0" lang="en-US" sz="750" b="0" i="0" u="none" strike="noStrike" kern="1200" cap="none" spc="0" normalizeH="0" baseline="0" noProof="0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pPr marL="0" marR="0" lvl="0" indent="0" algn="ct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750" b="0" i="0" u="none" strike="noStrike" kern="1200" cap="none" spc="0" normalizeH="0" baseline="0" noProof="0">
              <a:ln>
                <a:noFill/>
              </a:ln>
              <a:solidFill>
                <a:schemeClr val="tx1">
                  <a:lumMod val="95000"/>
                  <a:lumOff val="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Open Sans" panose="020B0606030504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itle Placeholder 1">
            <a:extLst>
              <a:ext uri="{FF2B5EF4-FFF2-40B4-BE49-F238E27FC236}">
                <a16:creationId xmlns:a16="http://schemas.microsoft.com/office/drawing/2014/main" id="{2369E61B-3708-4C70-B8E1-11DBD1CF3B4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40486" y="319637"/>
            <a:ext cx="7543800" cy="5702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defRPr sz="2100" b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07CB19C-4C98-46DF-B743-7F085ECD0E29}"/>
              </a:ext>
            </a:extLst>
          </p:cNvPr>
          <p:cNvSpPr/>
          <p:nvPr userDrawn="1"/>
        </p:nvSpPr>
        <p:spPr>
          <a:xfrm rot="5400000">
            <a:off x="93074" y="318897"/>
            <a:ext cx="685800" cy="48006"/>
          </a:xfrm>
          <a:prstGeom prst="rect">
            <a:avLst/>
          </a:prstGeom>
          <a:solidFill>
            <a:srgbClr val="00ACD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91C680B4-EAC3-4DBA-9B1E-78F22BF482D5}"/>
              </a:ext>
            </a:extLst>
          </p:cNvPr>
          <p:cNvPicPr>
            <a:picLocks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16865" b="-2"/>
          <a:stretch/>
        </p:blipFill>
        <p:spPr>
          <a:xfrm rot="16200000">
            <a:off x="5687175" y="3401174"/>
            <a:ext cx="6857999" cy="556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12125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>
  <p:cSld name="SM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>
            <a:extLst>
              <a:ext uri="{FF2B5EF4-FFF2-40B4-BE49-F238E27FC236}">
                <a16:creationId xmlns:a16="http://schemas.microsoft.com/office/drawing/2014/main" id="{3B65ADA7-8360-4CD7-9015-CF36C3040B85}"/>
              </a:ext>
            </a:extLst>
          </p:cNvPr>
          <p:cNvSpPr txBox="1"/>
          <p:nvPr userDrawn="1"/>
        </p:nvSpPr>
        <p:spPr>
          <a:xfrm>
            <a:off x="0" y="6954"/>
            <a:ext cx="461665" cy="6844092"/>
          </a:xfrm>
          <a:prstGeom prst="rect">
            <a:avLst/>
          </a:prstGeom>
          <a:solidFill>
            <a:srgbClr val="FFCCCC"/>
          </a:solidFill>
        </p:spPr>
        <p:txBody>
          <a:bodyPr vert="vert270" wrap="square" rtlCol="0">
            <a:spAutoFit/>
          </a:bodyPr>
          <a:lstStyle/>
          <a:p>
            <a:pPr algn="ctr"/>
            <a:r>
              <a:rPr lang="en-US" dirty="0"/>
              <a:t>Small Modular Reactors</a:t>
            </a:r>
          </a:p>
        </p:txBody>
      </p:sp>
      <p:sp>
        <p:nvSpPr>
          <p:cNvPr id="18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615987" y="223730"/>
            <a:ext cx="7543800" cy="570225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>
              <a:defRPr sz="2800">
                <a:solidFill>
                  <a:schemeClr val="bg2">
                    <a:lumMod val="25000"/>
                  </a:schemeClr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20" name="Date Placeholder 3"/>
          <p:cNvSpPr>
            <a:spLocks noGrp="1"/>
          </p:cNvSpPr>
          <p:nvPr>
            <p:ph type="dt" sz="half" idx="2"/>
          </p:nvPr>
        </p:nvSpPr>
        <p:spPr>
          <a:xfrm>
            <a:off x="48716" y="6485921"/>
            <a:ext cx="18542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506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fld id="{21CFFC65-F19B-E241-BA7B-613451C4E80D}" type="datetime1">
              <a:rPr lang="en-US" smtClean="0"/>
              <a:t>4/9/25</a:t>
            </a:fld>
            <a:endParaRPr lang="en-US" dirty="0"/>
          </a:p>
        </p:txBody>
      </p:sp>
      <p:sp>
        <p:nvSpPr>
          <p:cNvPr id="21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764640" y="6485921"/>
            <a:ext cx="36171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506" cap="all" baseline="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22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713" y="445608"/>
            <a:ext cx="43875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88">
                <a:solidFill>
                  <a:srgbClr val="000000"/>
                </a:solidFill>
              </a:defRPr>
            </a:lvl1pPr>
          </a:lstStyle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615987" y="1441702"/>
            <a:ext cx="7543800" cy="3306153"/>
          </a:xfrm>
        </p:spPr>
        <p:txBody>
          <a:bodyPr>
            <a:normAutofit/>
          </a:bodyPr>
          <a:lstStyle>
            <a:lvl1pPr>
              <a:defRPr sz="2400">
                <a:solidFill>
                  <a:schemeClr val="tx1"/>
                </a:solidFill>
              </a:defRPr>
            </a:lvl1pPr>
            <a:lvl2pPr>
              <a:defRPr sz="2400">
                <a:solidFill>
                  <a:schemeClr val="tx1"/>
                </a:solidFill>
              </a:defRPr>
            </a:lvl2pPr>
            <a:lvl3pPr>
              <a:defRPr sz="1400">
                <a:solidFill>
                  <a:schemeClr val="tx1"/>
                </a:solidFill>
              </a:defRPr>
            </a:lvl3pPr>
            <a:lvl4pPr>
              <a:defRPr sz="1400">
                <a:solidFill>
                  <a:schemeClr val="tx1"/>
                </a:solidFill>
              </a:defRPr>
            </a:lvl4pPr>
            <a:lvl5pPr>
              <a:defRPr sz="14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13" name="Picture 12"/>
          <p:cNvPicPr>
            <a:picLocks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16865" b="-2"/>
          <a:stretch/>
        </p:blipFill>
        <p:spPr>
          <a:xfrm rot="16200000">
            <a:off x="5687177" y="3401175"/>
            <a:ext cx="6857999" cy="55658"/>
          </a:xfrm>
          <a:prstGeom prst="rect">
            <a:avLst/>
          </a:prstGeom>
        </p:spPr>
      </p:pic>
      <p:sp>
        <p:nvSpPr>
          <p:cNvPr id="14" name="Rectangle 13"/>
          <p:cNvSpPr/>
          <p:nvPr userDrawn="1"/>
        </p:nvSpPr>
        <p:spPr>
          <a:xfrm rot="5400000">
            <a:off x="168575" y="318897"/>
            <a:ext cx="685800" cy="48006"/>
          </a:xfrm>
          <a:prstGeom prst="rect">
            <a:avLst/>
          </a:prstGeom>
          <a:solidFill>
            <a:srgbClr val="00ACD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3" name="Rectangle 22"/>
          <p:cNvSpPr/>
          <p:nvPr userDrawn="1"/>
        </p:nvSpPr>
        <p:spPr>
          <a:xfrm>
            <a:off x="8461830" y="321774"/>
            <a:ext cx="682171" cy="368300"/>
          </a:xfrm>
          <a:prstGeom prst="rect">
            <a:avLst/>
          </a:prstGeom>
          <a:solidFill>
            <a:srgbClr val="00ACD9">
              <a:alpha val="67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24" name="Picture 23"/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/>
        </p:blipFill>
        <p:spPr>
          <a:xfrm>
            <a:off x="8542982" y="380825"/>
            <a:ext cx="262128" cy="24993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2186251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>
  <p:cSld name="Sodiu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>
            <a:extLst>
              <a:ext uri="{FF2B5EF4-FFF2-40B4-BE49-F238E27FC236}">
                <a16:creationId xmlns:a16="http://schemas.microsoft.com/office/drawing/2014/main" id="{3B65ADA7-8360-4CD7-9015-CF36C3040B85}"/>
              </a:ext>
            </a:extLst>
          </p:cNvPr>
          <p:cNvSpPr txBox="1"/>
          <p:nvPr userDrawn="1"/>
        </p:nvSpPr>
        <p:spPr>
          <a:xfrm>
            <a:off x="3300" y="0"/>
            <a:ext cx="461665" cy="684409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vert="vert270" wrap="square" rtlCol="0">
            <a:spAutoFit/>
          </a:bodyPr>
          <a:lstStyle/>
          <a:p>
            <a:pPr algn="ctr"/>
            <a:r>
              <a:rPr lang="en-US" dirty="0"/>
              <a:t>Sodium Reactors</a:t>
            </a:r>
          </a:p>
        </p:txBody>
      </p:sp>
      <p:sp>
        <p:nvSpPr>
          <p:cNvPr id="18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615987" y="223730"/>
            <a:ext cx="7543800" cy="570225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>
              <a:defRPr sz="2800">
                <a:solidFill>
                  <a:schemeClr val="bg2">
                    <a:lumMod val="25000"/>
                  </a:schemeClr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20" name="Date Placeholder 3"/>
          <p:cNvSpPr>
            <a:spLocks noGrp="1"/>
          </p:cNvSpPr>
          <p:nvPr>
            <p:ph type="dt" sz="half" idx="2"/>
          </p:nvPr>
        </p:nvSpPr>
        <p:spPr>
          <a:xfrm>
            <a:off x="48716" y="6485921"/>
            <a:ext cx="18542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506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fld id="{21CFFC65-F19B-E241-BA7B-613451C4E80D}" type="datetime1">
              <a:rPr lang="en-US" smtClean="0"/>
              <a:t>4/9/25</a:t>
            </a:fld>
            <a:endParaRPr lang="en-US" dirty="0"/>
          </a:p>
        </p:txBody>
      </p:sp>
      <p:sp>
        <p:nvSpPr>
          <p:cNvPr id="21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764640" y="6485921"/>
            <a:ext cx="36171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506" cap="all" baseline="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22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713" y="445608"/>
            <a:ext cx="43875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88">
                <a:solidFill>
                  <a:srgbClr val="000000"/>
                </a:solidFill>
              </a:defRPr>
            </a:lvl1pPr>
          </a:lstStyle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615987" y="1441702"/>
            <a:ext cx="7543800" cy="3306153"/>
          </a:xfrm>
        </p:spPr>
        <p:txBody>
          <a:bodyPr>
            <a:normAutofit/>
          </a:bodyPr>
          <a:lstStyle>
            <a:lvl1pPr>
              <a:defRPr sz="2400">
                <a:solidFill>
                  <a:schemeClr val="tx1"/>
                </a:solidFill>
              </a:defRPr>
            </a:lvl1pPr>
            <a:lvl2pPr>
              <a:defRPr sz="2400">
                <a:solidFill>
                  <a:schemeClr val="tx1"/>
                </a:solidFill>
              </a:defRPr>
            </a:lvl2pPr>
            <a:lvl3pPr>
              <a:defRPr sz="1400">
                <a:solidFill>
                  <a:schemeClr val="tx1"/>
                </a:solidFill>
              </a:defRPr>
            </a:lvl3pPr>
            <a:lvl4pPr>
              <a:defRPr sz="1400">
                <a:solidFill>
                  <a:schemeClr val="tx1"/>
                </a:solidFill>
              </a:defRPr>
            </a:lvl4pPr>
            <a:lvl5pPr>
              <a:defRPr sz="14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13" name="Picture 12"/>
          <p:cNvPicPr>
            <a:picLocks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16865" b="-2"/>
          <a:stretch/>
        </p:blipFill>
        <p:spPr>
          <a:xfrm rot="16200000">
            <a:off x="5687177" y="3401175"/>
            <a:ext cx="6857999" cy="55658"/>
          </a:xfrm>
          <a:prstGeom prst="rect">
            <a:avLst/>
          </a:prstGeom>
        </p:spPr>
      </p:pic>
      <p:sp>
        <p:nvSpPr>
          <p:cNvPr id="14" name="Rectangle 13"/>
          <p:cNvSpPr/>
          <p:nvPr userDrawn="1"/>
        </p:nvSpPr>
        <p:spPr>
          <a:xfrm rot="5400000">
            <a:off x="168575" y="318897"/>
            <a:ext cx="685800" cy="48006"/>
          </a:xfrm>
          <a:prstGeom prst="rect">
            <a:avLst/>
          </a:prstGeom>
          <a:solidFill>
            <a:srgbClr val="00ACD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3" name="Rectangle 22"/>
          <p:cNvSpPr/>
          <p:nvPr userDrawn="1"/>
        </p:nvSpPr>
        <p:spPr>
          <a:xfrm>
            <a:off x="8461830" y="321774"/>
            <a:ext cx="682171" cy="368300"/>
          </a:xfrm>
          <a:prstGeom prst="rect">
            <a:avLst/>
          </a:prstGeom>
          <a:solidFill>
            <a:srgbClr val="00ACD9">
              <a:alpha val="67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24" name="Picture 23"/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/>
        </p:blipFill>
        <p:spPr>
          <a:xfrm>
            <a:off x="8542982" y="380825"/>
            <a:ext cx="262128" cy="24993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1148023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75A1D7-D2D4-4517-9198-7954E8C2F2D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5" name="Text Box 15"/>
          <p:cNvSpPr txBox="1">
            <a:spLocks noGrp="1" noChangeArrowheads="1"/>
          </p:cNvSpPr>
          <p:nvPr>
            <p:ph type="ftr" sz="quarter" idx="11"/>
          </p:nvPr>
        </p:nvSpPr>
        <p:spPr>
          <a:xfrm>
            <a:off x="2784475" y="6400800"/>
            <a:ext cx="36068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8</a:t>
            </a:r>
            <a:r>
              <a:rPr lang="en-US" baseline="30000"/>
              <a:t>th</a:t>
            </a:r>
            <a:r>
              <a:rPr lang="en-US"/>
              <a:t> MELCOR Users’ Workshop, September 2006</a:t>
            </a:r>
          </a:p>
        </p:txBody>
      </p:sp>
    </p:spTree>
    <p:extLst>
      <p:ext uri="{BB962C8B-B14F-4D97-AF65-F5344CB8AC3E}">
        <p14:creationId xmlns:p14="http://schemas.microsoft.com/office/powerpoint/2010/main" val="293078408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F562D7-99A6-4374-BF42-13AC5AAB6D2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115513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FD10CE-754E-4F91-8B39-4DD4C7F6076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727245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90600" y="1676400"/>
            <a:ext cx="3505200" cy="4419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76400"/>
            <a:ext cx="3505200" cy="4419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0B7599-1C18-4CCE-ACED-02A4C0DEEF6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218227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81D462-79E6-4CF9-A21C-C12B17B18C9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74429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olid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44166DFE-9121-420C-BE49-E20CF79E17A7}"/>
              </a:ext>
            </a:extLst>
          </p:cNvPr>
          <p:cNvSpPr/>
          <p:nvPr userDrawn="1"/>
        </p:nvSpPr>
        <p:spPr>
          <a:xfrm>
            <a:off x="1" y="1"/>
            <a:ext cx="3066836" cy="6857999"/>
          </a:xfrm>
          <a:prstGeom prst="rect">
            <a:avLst/>
          </a:prstGeom>
          <a:solidFill>
            <a:srgbClr val="003E9A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FAFB5263-AD03-45C1-B7A9-279EA5FCFB34}"/>
              </a:ext>
            </a:extLst>
          </p:cNvPr>
          <p:cNvSpPr/>
          <p:nvPr userDrawn="1"/>
        </p:nvSpPr>
        <p:spPr>
          <a:xfrm>
            <a:off x="9028706" y="0"/>
            <a:ext cx="115295" cy="6858000"/>
          </a:xfrm>
          <a:custGeom>
            <a:avLst/>
            <a:gdLst>
              <a:gd name="connsiteX0" fmla="*/ 0 w 79839"/>
              <a:gd name="connsiteY0" fmla="*/ 0 h 352491"/>
              <a:gd name="connsiteX1" fmla="*/ 79840 w 79839"/>
              <a:gd name="connsiteY1" fmla="*/ 0 h 352491"/>
              <a:gd name="connsiteX2" fmla="*/ 79840 w 79839"/>
              <a:gd name="connsiteY2" fmla="*/ 352492 h 352491"/>
              <a:gd name="connsiteX3" fmla="*/ 0 w 79839"/>
              <a:gd name="connsiteY3" fmla="*/ 352492 h 3524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9839" h="352491">
                <a:moveTo>
                  <a:pt x="0" y="0"/>
                </a:moveTo>
                <a:lnTo>
                  <a:pt x="79840" y="0"/>
                </a:lnTo>
                <a:lnTo>
                  <a:pt x="79840" y="352492"/>
                </a:lnTo>
                <a:lnTo>
                  <a:pt x="0" y="352492"/>
                </a:lnTo>
                <a:close/>
              </a:path>
            </a:pathLst>
          </a:custGeom>
          <a:solidFill>
            <a:srgbClr val="FFAA4C"/>
          </a:solidFill>
          <a:ln w="19943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8E525F3-F16B-4132-9088-845CA7E9034C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3280194" y="483799"/>
            <a:ext cx="5551099" cy="620713"/>
          </a:xfrm>
        </p:spPr>
        <p:txBody>
          <a:bodyPr>
            <a:normAutofit/>
          </a:bodyPr>
          <a:lstStyle>
            <a:lvl1pPr marL="0" indent="0">
              <a:buNone/>
              <a:defRPr lang="en-US" sz="2700" b="1" kern="1200" spc="225" dirty="0" smtClean="0">
                <a:solidFill>
                  <a:srgbClr val="001E6C"/>
                </a:solidFill>
                <a:latin typeface="Exo 2" pitchFamily="2" charset="77"/>
                <a:ea typeface="+mn-ea"/>
                <a:cs typeface="Segoe UI" panose="020B0502040204020203" pitchFamily="34" charset="0"/>
              </a:defRPr>
            </a:lvl1pPr>
            <a:lvl2pPr marL="342900" indent="0">
              <a:buNone/>
              <a:defRPr lang="en-US" sz="2100" b="1" kern="1200" spc="225" dirty="0" smtClean="0">
                <a:solidFill>
                  <a:srgbClr val="001E6C"/>
                </a:solidFill>
                <a:latin typeface="Exo 2" pitchFamily="2" charset="77"/>
                <a:ea typeface="+mn-ea"/>
                <a:cs typeface="Segoe UI" panose="020B0502040204020203" pitchFamily="34" charset="0"/>
              </a:defRPr>
            </a:lvl2pPr>
            <a:lvl3pPr marL="685800" indent="0">
              <a:buNone/>
              <a:defRPr lang="en-US" sz="2100" b="1" kern="1200" spc="225" dirty="0" smtClean="0">
                <a:solidFill>
                  <a:srgbClr val="001E6C"/>
                </a:solidFill>
                <a:latin typeface="Exo 2" pitchFamily="2" charset="77"/>
                <a:ea typeface="+mn-ea"/>
                <a:cs typeface="Segoe UI" panose="020B0502040204020203" pitchFamily="34" charset="0"/>
              </a:defRPr>
            </a:lvl3pPr>
            <a:lvl4pPr marL="1028700" indent="0">
              <a:buNone/>
              <a:defRPr lang="en-US" sz="2100" b="1" kern="1200" spc="225" dirty="0" smtClean="0">
                <a:solidFill>
                  <a:srgbClr val="001E6C"/>
                </a:solidFill>
                <a:latin typeface="Exo 2" pitchFamily="2" charset="77"/>
                <a:ea typeface="+mn-ea"/>
                <a:cs typeface="Segoe UI" panose="020B0502040204020203" pitchFamily="34" charset="0"/>
              </a:defRPr>
            </a:lvl4pPr>
            <a:lvl5pPr marL="1371600" indent="0">
              <a:buNone/>
              <a:defRPr lang="en-US" sz="2100" b="1" kern="1200" spc="225" dirty="0">
                <a:solidFill>
                  <a:srgbClr val="001E6C"/>
                </a:solidFill>
                <a:latin typeface="Exo 2" pitchFamily="2" charset="77"/>
                <a:ea typeface="+mn-ea"/>
                <a:cs typeface="Segoe UI" panose="020B0502040204020203" pitchFamily="34" charset="0"/>
              </a:defRPr>
            </a:lvl5pPr>
          </a:lstStyle>
          <a:p>
            <a:pPr lvl="0"/>
            <a:r>
              <a:rPr lang="en-US" dirty="0"/>
              <a:t>Click to edit Title</a:t>
            </a:r>
          </a:p>
        </p:txBody>
      </p:sp>
      <p:sp>
        <p:nvSpPr>
          <p:cNvPr id="22" name="Content Placeholder 3">
            <a:extLst>
              <a:ext uri="{FF2B5EF4-FFF2-40B4-BE49-F238E27FC236}">
                <a16:creationId xmlns:a16="http://schemas.microsoft.com/office/drawing/2014/main" id="{F2DA7014-B091-48AD-AE9A-88BABD5606A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3269512" y="1222743"/>
            <a:ext cx="5566142" cy="4954219"/>
          </a:xfrm>
        </p:spPr>
        <p:txBody>
          <a:bodyPr>
            <a:normAutofit/>
          </a:bodyPr>
          <a:lstStyle>
            <a:lvl1pPr>
              <a:defRPr sz="1800">
                <a:solidFill>
                  <a:srgbClr val="035397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>
              <a:defRPr sz="1500">
                <a:solidFill>
                  <a:srgbClr val="035397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>
              <a:defRPr sz="1350">
                <a:solidFill>
                  <a:srgbClr val="035397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>
              <a:defRPr sz="1200">
                <a:solidFill>
                  <a:srgbClr val="035397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>
              <a:defRPr sz="1200">
                <a:solidFill>
                  <a:srgbClr val="035397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45913954-F26D-4B9A-86B4-890178B2272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68297" y="6232334"/>
            <a:ext cx="807713" cy="471258"/>
          </a:xfrm>
          <a:prstGeom prst="rect">
            <a:avLst/>
          </a:prstGeom>
        </p:spPr>
      </p:pic>
      <p:pic>
        <p:nvPicPr>
          <p:cNvPr id="10" name="Graphic 9">
            <a:extLst>
              <a:ext uri="{FF2B5EF4-FFF2-40B4-BE49-F238E27FC236}">
                <a16:creationId xmlns:a16="http://schemas.microsoft.com/office/drawing/2014/main" id="{9A253AE9-6C3F-4BD7-BDA3-523B669634C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 r="58999"/>
          <a:stretch/>
        </p:blipFill>
        <p:spPr>
          <a:xfrm>
            <a:off x="184639" y="233510"/>
            <a:ext cx="353569" cy="5038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347872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DB5EE7-7DA4-410E-9AA6-DED07FE050B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384892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6690281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A87C8A-B7CF-4B3A-8E8C-198DCF96B8E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Text Box 15"/>
          <p:cNvSpPr txBox="1">
            <a:spLocks noGrp="1" noChangeArrowheads="1"/>
          </p:cNvSpPr>
          <p:nvPr>
            <p:ph type="ftr" sz="quarter" idx="11"/>
          </p:nvPr>
        </p:nvSpPr>
        <p:spPr>
          <a:xfrm>
            <a:off x="2784475" y="6400800"/>
            <a:ext cx="36068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8</a:t>
            </a:r>
            <a:r>
              <a:rPr lang="en-US" baseline="30000"/>
              <a:t>th</a:t>
            </a:r>
            <a:r>
              <a:rPr lang="en-US"/>
              <a:t> MELCOR Users’ Workshop, September 2006</a:t>
            </a:r>
          </a:p>
        </p:txBody>
      </p:sp>
    </p:spTree>
    <p:extLst>
      <p:ext uri="{BB962C8B-B14F-4D97-AF65-F5344CB8AC3E}">
        <p14:creationId xmlns:p14="http://schemas.microsoft.com/office/powerpoint/2010/main" val="60803141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4FA0A9-56C7-4FA4-B86C-0126832F3C7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Text Box 15"/>
          <p:cNvSpPr txBox="1">
            <a:spLocks noGrp="1" noChangeArrowheads="1"/>
          </p:cNvSpPr>
          <p:nvPr>
            <p:ph type="ftr" sz="quarter" idx="11"/>
          </p:nvPr>
        </p:nvSpPr>
        <p:spPr>
          <a:xfrm>
            <a:off x="2784475" y="6400800"/>
            <a:ext cx="36068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8</a:t>
            </a:r>
            <a:r>
              <a:rPr lang="en-US" baseline="30000"/>
              <a:t>th</a:t>
            </a:r>
            <a:r>
              <a:rPr lang="en-US"/>
              <a:t> MELCOR Users’ Workshop, September 2006</a:t>
            </a:r>
          </a:p>
        </p:txBody>
      </p:sp>
    </p:spTree>
    <p:extLst>
      <p:ext uri="{BB962C8B-B14F-4D97-AF65-F5344CB8AC3E}">
        <p14:creationId xmlns:p14="http://schemas.microsoft.com/office/powerpoint/2010/main" val="297807197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D3F09A-7FDA-4B38-B1D0-5E2A8516ADC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5" name="Text Box 15"/>
          <p:cNvSpPr txBox="1">
            <a:spLocks noGrp="1" noChangeArrowheads="1"/>
          </p:cNvSpPr>
          <p:nvPr>
            <p:ph type="ftr" sz="quarter" idx="11"/>
          </p:nvPr>
        </p:nvSpPr>
        <p:spPr>
          <a:xfrm>
            <a:off x="2784475" y="6400800"/>
            <a:ext cx="36068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8</a:t>
            </a:r>
            <a:r>
              <a:rPr lang="en-US" baseline="30000"/>
              <a:t>th</a:t>
            </a:r>
            <a:r>
              <a:rPr lang="en-US"/>
              <a:t> MELCOR Users’ Workshop, September 2006</a:t>
            </a:r>
          </a:p>
        </p:txBody>
      </p:sp>
    </p:spTree>
    <p:extLst>
      <p:ext uri="{BB962C8B-B14F-4D97-AF65-F5344CB8AC3E}">
        <p14:creationId xmlns:p14="http://schemas.microsoft.com/office/powerpoint/2010/main" val="80438907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362700" y="77788"/>
            <a:ext cx="1790700" cy="6018212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90600" y="77788"/>
            <a:ext cx="5219700" cy="6018212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906D52-A2A8-4ECB-A19C-71A3502146F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5" name="Text Box 15"/>
          <p:cNvSpPr txBox="1">
            <a:spLocks noGrp="1" noChangeArrowheads="1"/>
          </p:cNvSpPr>
          <p:nvPr>
            <p:ph type="ftr" sz="quarter" idx="11"/>
          </p:nvPr>
        </p:nvSpPr>
        <p:spPr>
          <a:xfrm>
            <a:off x="2784475" y="6400800"/>
            <a:ext cx="36068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8</a:t>
            </a:r>
            <a:r>
              <a:rPr lang="en-US" baseline="30000"/>
              <a:t>th</a:t>
            </a:r>
            <a:r>
              <a:rPr lang="en-US"/>
              <a:t> MELCOR Users’ Workshop, September 2006</a:t>
            </a:r>
          </a:p>
        </p:txBody>
      </p:sp>
    </p:spTree>
    <p:extLst>
      <p:ext uri="{BB962C8B-B14F-4D97-AF65-F5344CB8AC3E}">
        <p14:creationId xmlns:p14="http://schemas.microsoft.com/office/powerpoint/2010/main" val="121814373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7788"/>
            <a:ext cx="8153400" cy="10382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990600" y="1676400"/>
            <a:ext cx="3505200" cy="44196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76400"/>
            <a:ext cx="3505200" cy="44196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8E2523-3924-45CA-99D6-F7D1074BE11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Text Box 9"/>
          <p:cNvSpPr txBox="1">
            <a:spLocks noGrp="1" noChangeArrowheads="1"/>
          </p:cNvSpPr>
          <p:nvPr>
            <p:ph type="ftr" sz="quarter" idx="11"/>
          </p:nvPr>
        </p:nvSpPr>
        <p:spPr>
          <a:xfrm>
            <a:off x="2784475" y="6400800"/>
            <a:ext cx="36068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9</a:t>
            </a:r>
            <a:r>
              <a:rPr lang="en-US" baseline="30000"/>
              <a:t>th</a:t>
            </a:r>
            <a:r>
              <a:rPr lang="en-US"/>
              <a:t> MELCOR Users’ Workshop, September 2008</a:t>
            </a:r>
          </a:p>
        </p:txBody>
      </p:sp>
    </p:spTree>
    <p:extLst>
      <p:ext uri="{BB962C8B-B14F-4D97-AF65-F5344CB8AC3E}">
        <p14:creationId xmlns:p14="http://schemas.microsoft.com/office/powerpoint/2010/main" val="266044366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45062260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ED2BB2A-EE36-452F-A9F4-8F61765BF7E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610099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mple Title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CD6A4B19-2347-417D-84BB-43B66E63E385}"/>
              </a:ext>
            </a:extLst>
          </p:cNvPr>
          <p:cNvCxnSpPr/>
          <p:nvPr userDrawn="1"/>
        </p:nvCxnSpPr>
        <p:spPr>
          <a:xfrm>
            <a:off x="219974" y="6694098"/>
            <a:ext cx="1636862" cy="0"/>
          </a:xfrm>
          <a:prstGeom prst="line">
            <a:avLst/>
          </a:prstGeom>
          <a:ln w="38100">
            <a:solidFill>
              <a:srgbClr val="FFAA4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Content Placeholder 3">
            <a:extLst>
              <a:ext uri="{FF2B5EF4-FFF2-40B4-BE49-F238E27FC236}">
                <a16:creationId xmlns:a16="http://schemas.microsoft.com/office/drawing/2014/main" id="{54FA5584-28CF-4CD5-B765-2B5717E96F6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231258" y="1127052"/>
            <a:ext cx="8684142" cy="5049911"/>
          </a:xfrm>
        </p:spPr>
        <p:txBody>
          <a:bodyPr>
            <a:normAutofit/>
          </a:bodyPr>
          <a:lstStyle>
            <a:lvl1pPr>
              <a:defRPr sz="1800">
                <a:solidFill>
                  <a:srgbClr val="035397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>
              <a:defRPr sz="1500">
                <a:solidFill>
                  <a:srgbClr val="035397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>
              <a:defRPr sz="1350">
                <a:solidFill>
                  <a:srgbClr val="035397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>
              <a:defRPr sz="1200">
                <a:solidFill>
                  <a:srgbClr val="035397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>
              <a:defRPr sz="1200">
                <a:solidFill>
                  <a:srgbClr val="035397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6AF0D159-9312-46D0-BAA5-5787303068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3284" y="287082"/>
            <a:ext cx="7298154" cy="680595"/>
          </a:xfrm>
        </p:spPr>
        <p:txBody>
          <a:bodyPr>
            <a:normAutofit/>
          </a:bodyPr>
          <a:lstStyle>
            <a:lvl1pPr>
              <a:defRPr sz="2700">
                <a:solidFill>
                  <a:srgbClr val="001E6C"/>
                </a:solidFill>
                <a:latin typeface="Exo 2 SemiBold" pitchFamily="2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55463BF-1479-41B4-BEA8-C6F4C582B0F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19601" y="363458"/>
            <a:ext cx="895799" cy="5226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8975673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alida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CD6A4B19-2347-417D-84BB-43B66E63E385}"/>
              </a:ext>
            </a:extLst>
          </p:cNvPr>
          <p:cNvCxnSpPr/>
          <p:nvPr userDrawn="1"/>
        </p:nvCxnSpPr>
        <p:spPr>
          <a:xfrm>
            <a:off x="219974" y="6694098"/>
            <a:ext cx="1636862" cy="0"/>
          </a:xfrm>
          <a:prstGeom prst="line">
            <a:avLst/>
          </a:prstGeom>
          <a:ln w="38100">
            <a:solidFill>
              <a:srgbClr val="FFAA4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Content Placeholder 3">
            <a:extLst>
              <a:ext uri="{FF2B5EF4-FFF2-40B4-BE49-F238E27FC236}">
                <a16:creationId xmlns:a16="http://schemas.microsoft.com/office/drawing/2014/main" id="{54FA5584-28CF-4CD5-B765-2B5717E96F6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328246" y="1127052"/>
            <a:ext cx="8587153" cy="5049911"/>
          </a:xfrm>
        </p:spPr>
        <p:txBody>
          <a:bodyPr>
            <a:normAutofit/>
          </a:bodyPr>
          <a:lstStyle>
            <a:lvl1pPr>
              <a:defRPr sz="1800">
                <a:solidFill>
                  <a:srgbClr val="035397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>
              <a:defRPr sz="1500">
                <a:solidFill>
                  <a:srgbClr val="035397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>
              <a:defRPr sz="1350">
                <a:solidFill>
                  <a:srgbClr val="035397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>
              <a:defRPr sz="1200">
                <a:solidFill>
                  <a:srgbClr val="035397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>
              <a:defRPr sz="1200">
                <a:solidFill>
                  <a:srgbClr val="035397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6AF0D159-9312-46D0-BAA5-5787303068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3284" y="287082"/>
            <a:ext cx="7298154" cy="680595"/>
          </a:xfrm>
        </p:spPr>
        <p:txBody>
          <a:bodyPr>
            <a:normAutofit/>
          </a:bodyPr>
          <a:lstStyle>
            <a:lvl1pPr>
              <a:defRPr sz="2700">
                <a:solidFill>
                  <a:srgbClr val="001E6C"/>
                </a:solidFill>
                <a:latin typeface="Exo 2 SemiBold" pitchFamily="2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55463BF-1479-41B4-BEA8-C6F4C582B0F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19601" y="363458"/>
            <a:ext cx="895799" cy="522651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25AB9E1A-4AB0-4B85-7667-1CD54D8F4AA5}"/>
              </a:ext>
            </a:extLst>
          </p:cNvPr>
          <p:cNvSpPr txBox="1"/>
          <p:nvPr userDrawn="1"/>
        </p:nvSpPr>
        <p:spPr>
          <a:xfrm>
            <a:off x="-10859" y="2305920"/>
            <a:ext cx="461665" cy="1524967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r>
              <a:rPr lang="en-US" spc="300" dirty="0">
                <a:solidFill>
                  <a:schemeClr val="accent2"/>
                </a:solidFill>
                <a:latin typeface="Aptos" panose="020B0004020202020204" pitchFamily="34" charset="0"/>
              </a:rPr>
              <a:t>Validation</a:t>
            </a:r>
          </a:p>
        </p:txBody>
      </p:sp>
    </p:spTree>
    <p:extLst>
      <p:ext uri="{BB962C8B-B14F-4D97-AF65-F5344CB8AC3E}">
        <p14:creationId xmlns:p14="http://schemas.microsoft.com/office/powerpoint/2010/main" val="2415712447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pplica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CD6A4B19-2347-417D-84BB-43B66E63E385}"/>
              </a:ext>
            </a:extLst>
          </p:cNvPr>
          <p:cNvCxnSpPr/>
          <p:nvPr userDrawn="1"/>
        </p:nvCxnSpPr>
        <p:spPr>
          <a:xfrm>
            <a:off x="219974" y="6694098"/>
            <a:ext cx="1636862" cy="0"/>
          </a:xfrm>
          <a:prstGeom prst="line">
            <a:avLst/>
          </a:prstGeom>
          <a:ln w="38100">
            <a:solidFill>
              <a:srgbClr val="FFAA4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Content Placeholder 3">
            <a:extLst>
              <a:ext uri="{FF2B5EF4-FFF2-40B4-BE49-F238E27FC236}">
                <a16:creationId xmlns:a16="http://schemas.microsoft.com/office/drawing/2014/main" id="{54FA5584-28CF-4CD5-B765-2B5717E96F6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328246" y="1127052"/>
            <a:ext cx="8587153" cy="5049911"/>
          </a:xfrm>
        </p:spPr>
        <p:txBody>
          <a:bodyPr>
            <a:normAutofit/>
          </a:bodyPr>
          <a:lstStyle>
            <a:lvl1pPr>
              <a:defRPr sz="1800">
                <a:solidFill>
                  <a:srgbClr val="035397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>
              <a:defRPr sz="1500">
                <a:solidFill>
                  <a:srgbClr val="035397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>
              <a:defRPr sz="1350">
                <a:solidFill>
                  <a:srgbClr val="035397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>
              <a:defRPr sz="1200">
                <a:solidFill>
                  <a:srgbClr val="035397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>
              <a:defRPr sz="1200">
                <a:solidFill>
                  <a:srgbClr val="035397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6AF0D159-9312-46D0-BAA5-5787303068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3284" y="287082"/>
            <a:ext cx="7298154" cy="680595"/>
          </a:xfrm>
        </p:spPr>
        <p:txBody>
          <a:bodyPr>
            <a:normAutofit/>
          </a:bodyPr>
          <a:lstStyle>
            <a:lvl1pPr>
              <a:defRPr sz="2700">
                <a:solidFill>
                  <a:srgbClr val="001E6C"/>
                </a:solidFill>
                <a:latin typeface="Exo 2 SemiBold" pitchFamily="2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55463BF-1479-41B4-BEA8-C6F4C582B0F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19601" y="363458"/>
            <a:ext cx="895799" cy="522651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25AB9E1A-4AB0-4B85-7667-1CD54D8F4AA5}"/>
              </a:ext>
            </a:extLst>
          </p:cNvPr>
          <p:cNvSpPr txBox="1"/>
          <p:nvPr userDrawn="1"/>
        </p:nvSpPr>
        <p:spPr>
          <a:xfrm>
            <a:off x="-10859" y="1664682"/>
            <a:ext cx="461665" cy="3282456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r>
              <a:rPr lang="en-US" spc="300" dirty="0">
                <a:solidFill>
                  <a:schemeClr val="accent2"/>
                </a:solidFill>
                <a:latin typeface="Aptos" panose="020B0004020202020204" pitchFamily="34" charset="0"/>
              </a:rPr>
              <a:t>Recent Applications</a:t>
            </a:r>
          </a:p>
        </p:txBody>
      </p:sp>
    </p:spTree>
    <p:extLst>
      <p:ext uri="{BB962C8B-B14F-4D97-AF65-F5344CB8AC3E}">
        <p14:creationId xmlns:p14="http://schemas.microsoft.com/office/powerpoint/2010/main" val="4211937269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1B9BE0B0-CE41-294B-B45A-02287C09985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332220" y="0"/>
            <a:ext cx="2811780" cy="685800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3E3B79C5-977D-1449-A86B-3B66AEC84EC2}"/>
              </a:ext>
            </a:extLst>
          </p:cNvPr>
          <p:cNvSpPr/>
          <p:nvPr userDrawn="1"/>
        </p:nvSpPr>
        <p:spPr>
          <a:xfrm>
            <a:off x="6332220" y="-1"/>
            <a:ext cx="2811780" cy="6857993"/>
          </a:xfrm>
          <a:prstGeom prst="rect">
            <a:avLst/>
          </a:prstGeom>
          <a:solidFill>
            <a:srgbClr val="003E9A">
              <a:alpha val="65882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F8F6AF29-62BC-954A-954D-9209B91106CA}"/>
              </a:ext>
            </a:extLst>
          </p:cNvPr>
          <p:cNvCxnSpPr/>
          <p:nvPr userDrawn="1"/>
        </p:nvCxnSpPr>
        <p:spPr>
          <a:xfrm>
            <a:off x="219974" y="6694098"/>
            <a:ext cx="1636862" cy="0"/>
          </a:xfrm>
          <a:prstGeom prst="line">
            <a:avLst/>
          </a:prstGeom>
          <a:ln w="38100">
            <a:solidFill>
              <a:srgbClr val="FFAA4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Content Placeholder 3">
            <a:extLst>
              <a:ext uri="{FF2B5EF4-FFF2-40B4-BE49-F238E27FC236}">
                <a16:creationId xmlns:a16="http://schemas.microsoft.com/office/drawing/2014/main" id="{AB29E7B1-C125-3045-B7BE-C3CE59202C5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231258" y="1127052"/>
            <a:ext cx="5895222" cy="5049911"/>
          </a:xfrm>
        </p:spPr>
        <p:txBody>
          <a:bodyPr>
            <a:normAutofit/>
          </a:bodyPr>
          <a:lstStyle>
            <a:lvl1pPr>
              <a:defRPr sz="1800">
                <a:solidFill>
                  <a:srgbClr val="035397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>
              <a:defRPr sz="1500">
                <a:solidFill>
                  <a:srgbClr val="035397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>
              <a:defRPr sz="1350">
                <a:solidFill>
                  <a:srgbClr val="035397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>
              <a:defRPr sz="1200">
                <a:solidFill>
                  <a:srgbClr val="035397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>
              <a:defRPr sz="1200">
                <a:solidFill>
                  <a:srgbClr val="035397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37C20D1A-952A-634C-AE6D-F6375C8695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3284" y="287082"/>
            <a:ext cx="5903197" cy="680595"/>
          </a:xfrm>
        </p:spPr>
        <p:txBody>
          <a:bodyPr>
            <a:normAutofit/>
          </a:bodyPr>
          <a:lstStyle>
            <a:lvl1pPr>
              <a:defRPr sz="2700">
                <a:solidFill>
                  <a:srgbClr val="001E6C"/>
                </a:solidFill>
                <a:latin typeface="Exo 2 SemiBold" pitchFamily="2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1023FC7E-A292-D74F-B3E8-920813F06D44}"/>
              </a:ext>
            </a:extLst>
          </p:cNvPr>
          <p:cNvSpPr/>
          <p:nvPr userDrawn="1"/>
        </p:nvSpPr>
        <p:spPr>
          <a:xfrm>
            <a:off x="6332220" y="0"/>
            <a:ext cx="115295" cy="6858000"/>
          </a:xfrm>
          <a:custGeom>
            <a:avLst/>
            <a:gdLst>
              <a:gd name="connsiteX0" fmla="*/ 0 w 79839"/>
              <a:gd name="connsiteY0" fmla="*/ 0 h 352491"/>
              <a:gd name="connsiteX1" fmla="*/ 79840 w 79839"/>
              <a:gd name="connsiteY1" fmla="*/ 0 h 352491"/>
              <a:gd name="connsiteX2" fmla="*/ 79840 w 79839"/>
              <a:gd name="connsiteY2" fmla="*/ 352492 h 352491"/>
              <a:gd name="connsiteX3" fmla="*/ 0 w 79839"/>
              <a:gd name="connsiteY3" fmla="*/ 352492 h 3524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9839" h="352491">
                <a:moveTo>
                  <a:pt x="0" y="0"/>
                </a:moveTo>
                <a:lnTo>
                  <a:pt x="79840" y="0"/>
                </a:lnTo>
                <a:lnTo>
                  <a:pt x="79840" y="352492"/>
                </a:lnTo>
                <a:lnTo>
                  <a:pt x="0" y="352492"/>
                </a:lnTo>
                <a:close/>
              </a:path>
            </a:pathLst>
          </a:custGeom>
          <a:solidFill>
            <a:srgbClr val="FFAA4C"/>
          </a:solidFill>
          <a:ln w="19943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34296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Sandia National Laboratories - MELCOR Code">
            <a:extLst>
              <a:ext uri="{FF2B5EF4-FFF2-40B4-BE49-F238E27FC236}">
                <a16:creationId xmlns:a16="http://schemas.microsoft.com/office/drawing/2014/main" id="{516F7A31-A448-BE44-91D4-5C33A7AC1F83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6391373" y="-7"/>
            <a:ext cx="2752627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1ADFB9D6-15FC-7743-A961-86F934E5422B}"/>
              </a:ext>
            </a:extLst>
          </p:cNvPr>
          <p:cNvCxnSpPr/>
          <p:nvPr userDrawn="1"/>
        </p:nvCxnSpPr>
        <p:spPr>
          <a:xfrm>
            <a:off x="219974" y="6694098"/>
            <a:ext cx="1636862" cy="0"/>
          </a:xfrm>
          <a:prstGeom prst="line">
            <a:avLst/>
          </a:prstGeom>
          <a:ln w="38100">
            <a:solidFill>
              <a:srgbClr val="FFAA4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Content Placeholder 3">
            <a:extLst>
              <a:ext uri="{FF2B5EF4-FFF2-40B4-BE49-F238E27FC236}">
                <a16:creationId xmlns:a16="http://schemas.microsoft.com/office/drawing/2014/main" id="{6D7E05AF-337B-3E42-9E7F-709A1BB5F9C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231258" y="1127052"/>
            <a:ext cx="5895222" cy="5049911"/>
          </a:xfrm>
        </p:spPr>
        <p:txBody>
          <a:bodyPr>
            <a:normAutofit/>
          </a:bodyPr>
          <a:lstStyle>
            <a:lvl1pPr>
              <a:defRPr sz="1800">
                <a:solidFill>
                  <a:srgbClr val="035397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>
              <a:defRPr sz="1500">
                <a:solidFill>
                  <a:srgbClr val="035397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>
              <a:defRPr sz="1350">
                <a:solidFill>
                  <a:srgbClr val="035397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>
              <a:defRPr sz="1200">
                <a:solidFill>
                  <a:srgbClr val="035397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>
              <a:defRPr sz="1200">
                <a:solidFill>
                  <a:srgbClr val="035397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8116D7F8-C3D1-FE48-ADA7-A7AF42A065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3284" y="287082"/>
            <a:ext cx="5903197" cy="680595"/>
          </a:xfrm>
        </p:spPr>
        <p:txBody>
          <a:bodyPr>
            <a:normAutofit/>
          </a:bodyPr>
          <a:lstStyle>
            <a:lvl1pPr>
              <a:defRPr sz="2700">
                <a:solidFill>
                  <a:srgbClr val="001E6C"/>
                </a:solidFill>
                <a:latin typeface="Exo 2 SemiBold" pitchFamily="2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0F5548E7-CDC2-DA43-AA4A-B450487AF164}"/>
              </a:ext>
            </a:extLst>
          </p:cNvPr>
          <p:cNvSpPr/>
          <p:nvPr userDrawn="1"/>
        </p:nvSpPr>
        <p:spPr>
          <a:xfrm>
            <a:off x="6391372" y="-14"/>
            <a:ext cx="2752628" cy="6857993"/>
          </a:xfrm>
          <a:prstGeom prst="rect">
            <a:avLst/>
          </a:prstGeom>
          <a:solidFill>
            <a:srgbClr val="003E9A">
              <a:alpha val="66275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reeform: Shape 14">
            <a:extLst>
              <a:ext uri="{FF2B5EF4-FFF2-40B4-BE49-F238E27FC236}">
                <a16:creationId xmlns:a16="http://schemas.microsoft.com/office/drawing/2014/main" id="{77E91708-4776-3E43-959D-4260AA493C46}"/>
              </a:ext>
            </a:extLst>
          </p:cNvPr>
          <p:cNvSpPr/>
          <p:nvPr userDrawn="1"/>
        </p:nvSpPr>
        <p:spPr>
          <a:xfrm>
            <a:off x="6332220" y="0"/>
            <a:ext cx="115295" cy="6858000"/>
          </a:xfrm>
          <a:custGeom>
            <a:avLst/>
            <a:gdLst>
              <a:gd name="connsiteX0" fmla="*/ 0 w 79839"/>
              <a:gd name="connsiteY0" fmla="*/ 0 h 352491"/>
              <a:gd name="connsiteX1" fmla="*/ 79840 w 79839"/>
              <a:gd name="connsiteY1" fmla="*/ 0 h 352491"/>
              <a:gd name="connsiteX2" fmla="*/ 79840 w 79839"/>
              <a:gd name="connsiteY2" fmla="*/ 352492 h 352491"/>
              <a:gd name="connsiteX3" fmla="*/ 0 w 79839"/>
              <a:gd name="connsiteY3" fmla="*/ 352492 h 3524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9839" h="352491">
                <a:moveTo>
                  <a:pt x="0" y="0"/>
                </a:moveTo>
                <a:lnTo>
                  <a:pt x="79840" y="0"/>
                </a:lnTo>
                <a:lnTo>
                  <a:pt x="79840" y="352492"/>
                </a:lnTo>
                <a:lnTo>
                  <a:pt x="0" y="352492"/>
                </a:lnTo>
                <a:close/>
              </a:path>
            </a:pathLst>
          </a:custGeom>
          <a:solidFill>
            <a:srgbClr val="FFAA4C"/>
          </a:solidFill>
          <a:ln w="19943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88004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>
            <a:extLst>
              <a:ext uri="{FF2B5EF4-FFF2-40B4-BE49-F238E27FC236}">
                <a16:creationId xmlns:a16="http://schemas.microsoft.com/office/drawing/2014/main" id="{8446B162-C27D-C240-9843-73FFCF90D4DC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6425029" y="-28"/>
            <a:ext cx="271897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67648D3E-0B69-734E-939C-27E48B67632A}"/>
              </a:ext>
            </a:extLst>
          </p:cNvPr>
          <p:cNvCxnSpPr/>
          <p:nvPr userDrawn="1"/>
        </p:nvCxnSpPr>
        <p:spPr>
          <a:xfrm>
            <a:off x="219974" y="6694098"/>
            <a:ext cx="1636862" cy="0"/>
          </a:xfrm>
          <a:prstGeom prst="line">
            <a:avLst/>
          </a:prstGeom>
          <a:ln w="38100">
            <a:solidFill>
              <a:srgbClr val="FFAA4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Content Placeholder 3">
            <a:extLst>
              <a:ext uri="{FF2B5EF4-FFF2-40B4-BE49-F238E27FC236}">
                <a16:creationId xmlns:a16="http://schemas.microsoft.com/office/drawing/2014/main" id="{467028F8-392D-F649-A91E-75CA602494A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231258" y="1127052"/>
            <a:ext cx="5895222" cy="5049911"/>
          </a:xfrm>
        </p:spPr>
        <p:txBody>
          <a:bodyPr>
            <a:normAutofit/>
          </a:bodyPr>
          <a:lstStyle>
            <a:lvl1pPr>
              <a:defRPr sz="1800">
                <a:solidFill>
                  <a:srgbClr val="035397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>
              <a:defRPr sz="1500">
                <a:solidFill>
                  <a:srgbClr val="035397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>
              <a:defRPr sz="1350">
                <a:solidFill>
                  <a:srgbClr val="035397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>
              <a:defRPr sz="1200">
                <a:solidFill>
                  <a:srgbClr val="035397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>
              <a:defRPr sz="1200">
                <a:solidFill>
                  <a:srgbClr val="035397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BDC63A0D-303C-0A46-866E-2589F44865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3284" y="287082"/>
            <a:ext cx="5903197" cy="680595"/>
          </a:xfrm>
        </p:spPr>
        <p:txBody>
          <a:bodyPr>
            <a:normAutofit/>
          </a:bodyPr>
          <a:lstStyle>
            <a:lvl1pPr>
              <a:defRPr sz="2700">
                <a:solidFill>
                  <a:srgbClr val="001E6C"/>
                </a:solidFill>
                <a:latin typeface="Exo 2 SemiBold" pitchFamily="2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9CA7279F-37BD-D14B-AE63-5ED89E7BFB6D}"/>
              </a:ext>
            </a:extLst>
          </p:cNvPr>
          <p:cNvSpPr/>
          <p:nvPr userDrawn="1"/>
        </p:nvSpPr>
        <p:spPr>
          <a:xfrm>
            <a:off x="6391372" y="-14"/>
            <a:ext cx="2752628" cy="6858014"/>
          </a:xfrm>
          <a:prstGeom prst="rect">
            <a:avLst/>
          </a:prstGeom>
          <a:solidFill>
            <a:srgbClr val="003E9A">
              <a:alpha val="66275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reeform: Shape 14">
            <a:extLst>
              <a:ext uri="{FF2B5EF4-FFF2-40B4-BE49-F238E27FC236}">
                <a16:creationId xmlns:a16="http://schemas.microsoft.com/office/drawing/2014/main" id="{70003D0C-24AC-3A4F-AB07-E688064132C5}"/>
              </a:ext>
            </a:extLst>
          </p:cNvPr>
          <p:cNvSpPr/>
          <p:nvPr userDrawn="1"/>
        </p:nvSpPr>
        <p:spPr>
          <a:xfrm>
            <a:off x="6332220" y="0"/>
            <a:ext cx="115295" cy="6858000"/>
          </a:xfrm>
          <a:custGeom>
            <a:avLst/>
            <a:gdLst>
              <a:gd name="connsiteX0" fmla="*/ 0 w 79839"/>
              <a:gd name="connsiteY0" fmla="*/ 0 h 352491"/>
              <a:gd name="connsiteX1" fmla="*/ 79840 w 79839"/>
              <a:gd name="connsiteY1" fmla="*/ 0 h 352491"/>
              <a:gd name="connsiteX2" fmla="*/ 79840 w 79839"/>
              <a:gd name="connsiteY2" fmla="*/ 352492 h 352491"/>
              <a:gd name="connsiteX3" fmla="*/ 0 w 79839"/>
              <a:gd name="connsiteY3" fmla="*/ 352492 h 3524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9839" h="352491">
                <a:moveTo>
                  <a:pt x="0" y="0"/>
                </a:moveTo>
                <a:lnTo>
                  <a:pt x="79840" y="0"/>
                </a:lnTo>
                <a:lnTo>
                  <a:pt x="79840" y="352492"/>
                </a:lnTo>
                <a:lnTo>
                  <a:pt x="0" y="352492"/>
                </a:lnTo>
                <a:close/>
              </a:path>
            </a:pathLst>
          </a:custGeom>
          <a:solidFill>
            <a:srgbClr val="FFAA4C"/>
          </a:solidFill>
          <a:ln w="19943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38836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Side-by-side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4060A04A-A7C0-48F2-BC42-26D2B533B49C}"/>
              </a:ext>
            </a:extLst>
          </p:cNvPr>
          <p:cNvSpPr/>
          <p:nvPr userDrawn="1"/>
        </p:nvSpPr>
        <p:spPr>
          <a:xfrm>
            <a:off x="0" y="1"/>
            <a:ext cx="9144000" cy="733245"/>
          </a:xfrm>
          <a:prstGeom prst="rect">
            <a:avLst/>
          </a:prstGeom>
          <a:solidFill>
            <a:srgbClr val="003E9A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8615D7F-02C4-41EC-A632-C51091701C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390" y="31900"/>
            <a:ext cx="7886700" cy="680595"/>
          </a:xfrm>
        </p:spPr>
        <p:txBody>
          <a:bodyPr>
            <a:normAutofit/>
          </a:bodyPr>
          <a:lstStyle>
            <a:lvl1pPr>
              <a:defRPr sz="2700">
                <a:solidFill>
                  <a:schemeClr val="bg1"/>
                </a:solidFill>
                <a:latin typeface="Exo 2 SemiBold" pitchFamily="2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B8BA3D3-15CC-476C-A05B-71C921FA280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26951" y="1116419"/>
            <a:ext cx="3907464" cy="5060544"/>
          </a:xfrm>
        </p:spPr>
        <p:txBody>
          <a:bodyPr>
            <a:normAutofit/>
          </a:bodyPr>
          <a:lstStyle>
            <a:lvl1pPr>
              <a:defRPr sz="1800">
                <a:solidFill>
                  <a:srgbClr val="035397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>
              <a:defRPr sz="1500">
                <a:solidFill>
                  <a:srgbClr val="035397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>
              <a:defRPr sz="1350">
                <a:solidFill>
                  <a:srgbClr val="035397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>
              <a:defRPr sz="1200">
                <a:solidFill>
                  <a:srgbClr val="035397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>
              <a:defRPr sz="1200">
                <a:solidFill>
                  <a:srgbClr val="035397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F843E4E-C51F-4862-98E9-DCCB9297753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513519" y="1116419"/>
            <a:ext cx="4322135" cy="5060544"/>
          </a:xfrm>
        </p:spPr>
        <p:txBody>
          <a:bodyPr>
            <a:normAutofit/>
          </a:bodyPr>
          <a:lstStyle>
            <a:lvl1pPr>
              <a:defRPr sz="1800">
                <a:solidFill>
                  <a:srgbClr val="035397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>
              <a:defRPr sz="1500">
                <a:solidFill>
                  <a:srgbClr val="035397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>
              <a:defRPr sz="1350">
                <a:solidFill>
                  <a:srgbClr val="035397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>
              <a:defRPr sz="1200">
                <a:solidFill>
                  <a:srgbClr val="035397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>
              <a:defRPr sz="1200">
                <a:solidFill>
                  <a:srgbClr val="035397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8AFE79E1-7FAB-4938-9D4C-17F8048146BC}"/>
              </a:ext>
            </a:extLst>
          </p:cNvPr>
          <p:cNvSpPr/>
          <p:nvPr userDrawn="1"/>
        </p:nvSpPr>
        <p:spPr>
          <a:xfrm rot="5400000">
            <a:off x="4465674" y="2179675"/>
            <a:ext cx="212652" cy="9144000"/>
          </a:xfrm>
          <a:custGeom>
            <a:avLst/>
            <a:gdLst>
              <a:gd name="connsiteX0" fmla="*/ 0 w 79839"/>
              <a:gd name="connsiteY0" fmla="*/ 0 h 352491"/>
              <a:gd name="connsiteX1" fmla="*/ 79840 w 79839"/>
              <a:gd name="connsiteY1" fmla="*/ 0 h 352491"/>
              <a:gd name="connsiteX2" fmla="*/ 79840 w 79839"/>
              <a:gd name="connsiteY2" fmla="*/ 352492 h 352491"/>
              <a:gd name="connsiteX3" fmla="*/ 0 w 79839"/>
              <a:gd name="connsiteY3" fmla="*/ 352492 h 3524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9839" h="352491">
                <a:moveTo>
                  <a:pt x="0" y="0"/>
                </a:moveTo>
                <a:lnTo>
                  <a:pt x="79840" y="0"/>
                </a:lnTo>
                <a:lnTo>
                  <a:pt x="79840" y="352492"/>
                </a:lnTo>
                <a:lnTo>
                  <a:pt x="0" y="352492"/>
                </a:lnTo>
                <a:close/>
              </a:path>
            </a:pathLst>
          </a:custGeom>
          <a:solidFill>
            <a:srgbClr val="FFAA4C"/>
          </a:solidFill>
          <a:ln w="19943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pic>
        <p:nvPicPr>
          <p:cNvPr id="12" name="Graphic 11">
            <a:extLst>
              <a:ext uri="{FF2B5EF4-FFF2-40B4-BE49-F238E27FC236}">
                <a16:creationId xmlns:a16="http://schemas.microsoft.com/office/drawing/2014/main" id="{33F1CD3C-0649-49AF-B95B-C9669A3E133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r="58999"/>
          <a:stretch/>
        </p:blipFill>
        <p:spPr>
          <a:xfrm>
            <a:off x="8582585" y="103014"/>
            <a:ext cx="353569" cy="5038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27786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.xml"/><Relationship Id="rId13" Type="http://schemas.openxmlformats.org/officeDocument/2006/relationships/slideLayout" Target="../slideLayouts/slideLayout27.xml"/><Relationship Id="rId3" Type="http://schemas.openxmlformats.org/officeDocument/2006/relationships/slideLayout" Target="../slideLayouts/slideLayout17.xml"/><Relationship Id="rId7" Type="http://schemas.openxmlformats.org/officeDocument/2006/relationships/slideLayout" Target="../slideLayouts/slideLayout21.xml"/><Relationship Id="rId12" Type="http://schemas.openxmlformats.org/officeDocument/2006/relationships/slideLayout" Target="../slideLayouts/slideLayout26.xml"/><Relationship Id="rId2" Type="http://schemas.openxmlformats.org/officeDocument/2006/relationships/slideLayout" Target="../slideLayouts/slideLayout16.xml"/><Relationship Id="rId16" Type="http://schemas.openxmlformats.org/officeDocument/2006/relationships/image" Target="../media/image19.png"/><Relationship Id="rId1" Type="http://schemas.openxmlformats.org/officeDocument/2006/relationships/slideLayout" Target="../slideLayouts/slideLayout15.xml"/><Relationship Id="rId6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25.xml"/><Relationship Id="rId5" Type="http://schemas.openxmlformats.org/officeDocument/2006/relationships/slideLayout" Target="../slideLayouts/slideLayout19.xml"/><Relationship Id="rId15" Type="http://schemas.openxmlformats.org/officeDocument/2006/relationships/theme" Target="../theme/theme2.xml"/><Relationship Id="rId10" Type="http://schemas.openxmlformats.org/officeDocument/2006/relationships/slideLayout" Target="../slideLayouts/slideLayout24.xml"/><Relationship Id="rId4" Type="http://schemas.openxmlformats.org/officeDocument/2006/relationships/slideLayout" Target="../slideLayouts/slideLayout18.xml"/><Relationship Id="rId9" Type="http://schemas.openxmlformats.org/officeDocument/2006/relationships/slideLayout" Target="../slideLayouts/slideLayout23.xml"/><Relationship Id="rId14" Type="http://schemas.openxmlformats.org/officeDocument/2006/relationships/slideLayout" Target="../slideLayouts/slideLayout2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6A3D075-EED8-41EC-85B7-A569B882DB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9F83A12-61A3-4E85-AF92-A88A24EE4DD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6BEAF43-C80E-4675-822D-00EE3B449C2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14909F7-6ED2-49FA-9A34-A12DA733983D}" type="datetimeFigureOut">
              <a:rPr lang="en-US" smtClean="0"/>
              <a:t>4/9/25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A7AD68C-7F1D-4AB3-BC7D-E737CEA151D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E0BE75B-258E-4B12-9021-D109B3AC56E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2D746B-DE91-45C4-9DA8-5CA7026368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96596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0" r:id="rId1"/>
    <p:sldLayoutId id="2147483681" r:id="rId2"/>
    <p:sldLayoutId id="2147483682" r:id="rId3"/>
    <p:sldLayoutId id="2147483694" r:id="rId4"/>
    <p:sldLayoutId id="2147483695" r:id="rId5"/>
    <p:sldLayoutId id="2147483683" r:id="rId6"/>
    <p:sldLayoutId id="2147483684" r:id="rId7"/>
    <p:sldLayoutId id="2147483685" r:id="rId8"/>
    <p:sldLayoutId id="2147483686" r:id="rId9"/>
    <p:sldLayoutId id="2147483687" r:id="rId10"/>
    <p:sldLayoutId id="2147483689" r:id="rId11"/>
    <p:sldLayoutId id="2147483690" r:id="rId12"/>
    <p:sldLayoutId id="2147483692" r:id="rId13"/>
    <p:sldLayoutId id="2147483693" r:id="rId14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8" name="Rectangle 4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r">
              <a:defRPr sz="1400" b="0">
                <a:latin typeface="Times New Roman" pitchFamily="18" charset="0"/>
                <a:ea typeface="ＭＳ Ｐゴシック" charset="-128"/>
              </a:defRPr>
            </a:lvl1pPr>
          </a:lstStyle>
          <a:p>
            <a:pPr>
              <a:defRPr/>
            </a:pPr>
            <a:fld id="{8110F128-831F-4078-AF24-0A086D8C60D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1027" name="Rectangle 5"/>
          <p:cNvSpPr>
            <a:spLocks noGrp="1" noChangeArrowheads="1"/>
          </p:cNvSpPr>
          <p:nvPr>
            <p:ph type="title"/>
          </p:nvPr>
        </p:nvSpPr>
        <p:spPr bwMode="auto">
          <a:xfrm>
            <a:off x="992188" y="77788"/>
            <a:ext cx="7159625" cy="1038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Slide Title</a:t>
            </a:r>
          </a:p>
        </p:txBody>
      </p:sp>
      <p:sp>
        <p:nvSpPr>
          <p:cNvPr id="2" name="Rectangle 6"/>
          <p:cNvSpPr>
            <a:spLocks noGrp="1" noChangeArrowheads="1"/>
          </p:cNvSpPr>
          <p:nvPr>
            <p:ph type="body" idx="1"/>
          </p:nvPr>
        </p:nvSpPr>
        <p:spPr bwMode="auto">
          <a:xfrm>
            <a:off x="990600" y="1676400"/>
            <a:ext cx="7162800" cy="441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Body Text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31" name="Line 7"/>
          <p:cNvSpPr>
            <a:spLocks noChangeShapeType="1"/>
          </p:cNvSpPr>
          <p:nvPr/>
        </p:nvSpPr>
        <p:spPr bwMode="auto">
          <a:xfrm>
            <a:off x="228600" y="1143000"/>
            <a:ext cx="8689975" cy="0"/>
          </a:xfrm>
          <a:prstGeom prst="line">
            <a:avLst/>
          </a:prstGeom>
          <a:noFill/>
          <a:ln w="25400">
            <a:solidFill>
              <a:srgbClr val="247E7C"/>
            </a:solidFill>
            <a:round/>
            <a:headEnd type="none" w="sm" len="sm"/>
            <a:tailEnd type="none" w="sm" len="sm"/>
          </a:ln>
          <a:effectLst>
            <a:outerShdw blurRad="63500" dist="46662" dir="3284183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>
              <a:latin typeface="Arial" pitchFamily="-111" charset="0"/>
            </a:endParaRPr>
          </a:p>
        </p:txBody>
      </p:sp>
      <p:sp>
        <p:nvSpPr>
          <p:cNvPr id="1030" name="Rectangle 8"/>
          <p:cNvSpPr>
            <a:spLocks noChangeArrowheads="1"/>
          </p:cNvSpPr>
          <p:nvPr/>
        </p:nvSpPr>
        <p:spPr bwMode="auto">
          <a:xfrm>
            <a:off x="0" y="6392863"/>
            <a:ext cx="2514600" cy="280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3500" tIns="25400" rIns="63500" bIns="25400">
            <a:spAutoFit/>
          </a:bodyPr>
          <a:lstStyle>
            <a:lvl1pPr marL="342900" indent="-342900">
              <a:defRPr b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lnSpc>
                <a:spcPct val="166000"/>
              </a:lnSpc>
              <a:spcBef>
                <a:spcPct val="83000"/>
              </a:spcBef>
              <a:defRPr/>
            </a:pPr>
            <a:r>
              <a:rPr lang="en-US" altLang="en-US" sz="900" b="0" dirty="0">
                <a:ea typeface="MS PGothic" pitchFamily="34" charset="-128"/>
              </a:rPr>
              <a:t>Session Data and Control | Page </a:t>
            </a:r>
            <a:fld id="{70A79102-0F3B-4266-A404-23E0A73019E2}" type="slidenum">
              <a:rPr lang="en-US" altLang="en-US" sz="900" b="0" smtClean="0">
                <a:ea typeface="MS PGothic" pitchFamily="34" charset="-128"/>
              </a:rPr>
              <a:pPr>
                <a:lnSpc>
                  <a:spcPct val="166000"/>
                </a:lnSpc>
                <a:spcBef>
                  <a:spcPct val="83000"/>
                </a:spcBef>
                <a:defRPr/>
              </a:pPr>
              <a:t>‹#›</a:t>
            </a:fld>
            <a:endParaRPr lang="en-US" altLang="en-US" sz="900" b="0" dirty="0">
              <a:ea typeface="MS PGothic" pitchFamily="34" charset="-128"/>
            </a:endParaRPr>
          </a:p>
        </p:txBody>
      </p:sp>
      <p:pic>
        <p:nvPicPr>
          <p:cNvPr id="3" name="Picture 11" descr="stackedblubird"/>
          <p:cNvPicPr>
            <a:picLocks noChangeAspect="1" noChangeArrowheads="1"/>
          </p:cNvPicPr>
          <p:nvPr/>
        </p:nvPicPr>
        <p:blipFill>
          <a:blip r:embed="rId16" cstate="print">
            <a:lum brigh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2800" y="6172200"/>
            <a:ext cx="1430338" cy="550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37" name="Freeform 13"/>
          <p:cNvSpPr>
            <a:spLocks noChangeArrowheads="1"/>
          </p:cNvSpPr>
          <p:nvPr/>
        </p:nvSpPr>
        <p:spPr bwMode="auto">
          <a:xfrm>
            <a:off x="530225" y="485775"/>
            <a:ext cx="4763" cy="5749925"/>
          </a:xfrm>
          <a:custGeom>
            <a:avLst/>
            <a:gdLst/>
            <a:ahLst/>
            <a:cxnLst>
              <a:cxn ang="0">
                <a:pos x="3" y="3622"/>
              </a:cxn>
              <a:cxn ang="0">
                <a:pos x="0" y="0"/>
              </a:cxn>
            </a:cxnLst>
            <a:rect l="0" t="0" r="r" b="b"/>
            <a:pathLst>
              <a:path w="3" h="3622">
                <a:moveTo>
                  <a:pt x="3" y="3622"/>
                </a:moveTo>
                <a:lnTo>
                  <a:pt x="0" y="0"/>
                </a:lnTo>
              </a:path>
            </a:pathLst>
          </a:custGeom>
          <a:noFill/>
          <a:ln w="25400">
            <a:solidFill>
              <a:srgbClr val="247E7C"/>
            </a:solidFill>
            <a:round/>
            <a:headEnd type="none" w="sm" len="sm"/>
            <a:tailEnd type="none" w="sm" len="sm"/>
          </a:ln>
          <a:effectLst>
            <a:outerShdw blurRad="63500" dist="53882" dir="27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>
              <a:latin typeface="Arial" pitchFamily="-111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842573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50" r:id="rId14"/>
  </p:sldLayoutIdLst>
  <p:hf sldNum="0" hdr="0" dt="0"/>
  <p:txStyles>
    <p:titleStyle>
      <a:lvl1pPr algn="ctr" rtl="0" eaLnBrk="0" fontAlgn="base" hangingPunct="0">
        <a:lnSpc>
          <a:spcPct val="88000"/>
        </a:lnSpc>
        <a:spcBef>
          <a:spcPct val="0"/>
        </a:spcBef>
        <a:spcAft>
          <a:spcPct val="0"/>
        </a:spcAft>
        <a:defRPr sz="4400" b="1">
          <a:solidFill>
            <a:srgbClr val="006666"/>
          </a:solidFill>
          <a:latin typeface="+mj-lt"/>
          <a:ea typeface="MS PGothic" pitchFamily="34" charset="-128"/>
          <a:cs typeface="ＭＳ Ｐゴシック" pitchFamily="-111" charset="-128"/>
        </a:defRPr>
      </a:lvl1pPr>
      <a:lvl2pPr algn="ctr" rtl="0" eaLnBrk="0" fontAlgn="base" hangingPunct="0">
        <a:lnSpc>
          <a:spcPct val="88000"/>
        </a:lnSpc>
        <a:spcBef>
          <a:spcPct val="0"/>
        </a:spcBef>
        <a:spcAft>
          <a:spcPct val="0"/>
        </a:spcAft>
        <a:defRPr sz="4400" b="1">
          <a:solidFill>
            <a:srgbClr val="006666"/>
          </a:solidFill>
          <a:latin typeface="Arial" pitchFamily="-111" charset="0"/>
          <a:ea typeface="MS PGothic" pitchFamily="34" charset="-128"/>
          <a:cs typeface="ＭＳ Ｐゴシック" pitchFamily="-111" charset="-128"/>
        </a:defRPr>
      </a:lvl2pPr>
      <a:lvl3pPr algn="ctr" rtl="0" eaLnBrk="0" fontAlgn="base" hangingPunct="0">
        <a:lnSpc>
          <a:spcPct val="88000"/>
        </a:lnSpc>
        <a:spcBef>
          <a:spcPct val="0"/>
        </a:spcBef>
        <a:spcAft>
          <a:spcPct val="0"/>
        </a:spcAft>
        <a:defRPr sz="4400" b="1">
          <a:solidFill>
            <a:srgbClr val="006666"/>
          </a:solidFill>
          <a:latin typeface="Arial" pitchFamily="-111" charset="0"/>
          <a:ea typeface="MS PGothic" pitchFamily="34" charset="-128"/>
          <a:cs typeface="ＭＳ Ｐゴシック" pitchFamily="-111" charset="-128"/>
        </a:defRPr>
      </a:lvl3pPr>
      <a:lvl4pPr algn="ctr" rtl="0" eaLnBrk="0" fontAlgn="base" hangingPunct="0">
        <a:lnSpc>
          <a:spcPct val="88000"/>
        </a:lnSpc>
        <a:spcBef>
          <a:spcPct val="0"/>
        </a:spcBef>
        <a:spcAft>
          <a:spcPct val="0"/>
        </a:spcAft>
        <a:defRPr sz="4400" b="1">
          <a:solidFill>
            <a:srgbClr val="006666"/>
          </a:solidFill>
          <a:latin typeface="Arial" pitchFamily="-111" charset="0"/>
          <a:ea typeface="MS PGothic" pitchFamily="34" charset="-128"/>
          <a:cs typeface="ＭＳ Ｐゴシック" pitchFamily="-111" charset="-128"/>
        </a:defRPr>
      </a:lvl4pPr>
      <a:lvl5pPr algn="ctr" rtl="0" eaLnBrk="0" fontAlgn="base" hangingPunct="0">
        <a:lnSpc>
          <a:spcPct val="88000"/>
        </a:lnSpc>
        <a:spcBef>
          <a:spcPct val="0"/>
        </a:spcBef>
        <a:spcAft>
          <a:spcPct val="0"/>
        </a:spcAft>
        <a:defRPr sz="4400" b="1">
          <a:solidFill>
            <a:srgbClr val="006666"/>
          </a:solidFill>
          <a:latin typeface="Arial" pitchFamily="-111" charset="0"/>
          <a:ea typeface="MS PGothic" pitchFamily="34" charset="-128"/>
          <a:cs typeface="ＭＳ Ｐゴシック" pitchFamily="-111" charset="-128"/>
        </a:defRPr>
      </a:lvl5pPr>
      <a:lvl6pPr marL="457200" algn="ctr" rtl="0" eaLnBrk="0" fontAlgn="base" hangingPunct="0">
        <a:lnSpc>
          <a:spcPct val="88000"/>
        </a:lnSpc>
        <a:spcBef>
          <a:spcPct val="0"/>
        </a:spcBef>
        <a:spcAft>
          <a:spcPct val="0"/>
        </a:spcAft>
        <a:defRPr sz="4400" b="1">
          <a:solidFill>
            <a:srgbClr val="006666"/>
          </a:solidFill>
          <a:latin typeface="Arial" pitchFamily="-111" charset="0"/>
        </a:defRPr>
      </a:lvl6pPr>
      <a:lvl7pPr marL="914400" algn="ctr" rtl="0" eaLnBrk="0" fontAlgn="base" hangingPunct="0">
        <a:lnSpc>
          <a:spcPct val="88000"/>
        </a:lnSpc>
        <a:spcBef>
          <a:spcPct val="0"/>
        </a:spcBef>
        <a:spcAft>
          <a:spcPct val="0"/>
        </a:spcAft>
        <a:defRPr sz="4400" b="1">
          <a:solidFill>
            <a:srgbClr val="006666"/>
          </a:solidFill>
          <a:latin typeface="Arial" pitchFamily="-111" charset="0"/>
        </a:defRPr>
      </a:lvl7pPr>
      <a:lvl8pPr marL="1371600" algn="ctr" rtl="0" eaLnBrk="0" fontAlgn="base" hangingPunct="0">
        <a:lnSpc>
          <a:spcPct val="88000"/>
        </a:lnSpc>
        <a:spcBef>
          <a:spcPct val="0"/>
        </a:spcBef>
        <a:spcAft>
          <a:spcPct val="0"/>
        </a:spcAft>
        <a:defRPr sz="4400" b="1">
          <a:solidFill>
            <a:srgbClr val="006666"/>
          </a:solidFill>
          <a:latin typeface="Arial" pitchFamily="-111" charset="0"/>
        </a:defRPr>
      </a:lvl8pPr>
      <a:lvl9pPr marL="1828800" algn="ctr" rtl="0" eaLnBrk="0" fontAlgn="base" hangingPunct="0">
        <a:lnSpc>
          <a:spcPct val="88000"/>
        </a:lnSpc>
        <a:spcBef>
          <a:spcPct val="0"/>
        </a:spcBef>
        <a:spcAft>
          <a:spcPct val="0"/>
        </a:spcAft>
        <a:defRPr sz="4400" b="1">
          <a:solidFill>
            <a:srgbClr val="006666"/>
          </a:solidFill>
          <a:latin typeface="Arial" pitchFamily="-111" charset="0"/>
        </a:defRPr>
      </a:lvl9pPr>
    </p:titleStyle>
    <p:bodyStyle>
      <a:lvl1pPr marL="228600" indent="-228600" algn="l" rtl="0" eaLnBrk="0" fontAlgn="base" hangingPunct="0">
        <a:lnSpc>
          <a:spcPct val="88000"/>
        </a:lnSpc>
        <a:spcBef>
          <a:spcPct val="30000"/>
        </a:spcBef>
        <a:spcAft>
          <a:spcPct val="0"/>
        </a:spcAft>
        <a:buClr>
          <a:srgbClr val="247E7C"/>
        </a:buClr>
        <a:buFont typeface="Wingdings" pitchFamily="2" charset="2"/>
        <a:buChar char="w"/>
        <a:defRPr sz="2400" b="1">
          <a:solidFill>
            <a:schemeClr val="tx1"/>
          </a:solidFill>
          <a:latin typeface="+mn-lt"/>
          <a:ea typeface="MS PGothic" pitchFamily="34" charset="-128"/>
          <a:cs typeface="ＭＳ Ｐゴシック" pitchFamily="-111" charset="-128"/>
        </a:defRPr>
      </a:lvl1pPr>
      <a:lvl2pPr marL="571500" indent="-228600" algn="l" rtl="0" eaLnBrk="0" fontAlgn="base" hangingPunct="0">
        <a:lnSpc>
          <a:spcPct val="88000"/>
        </a:lnSpc>
        <a:spcBef>
          <a:spcPct val="30000"/>
        </a:spcBef>
        <a:spcAft>
          <a:spcPct val="0"/>
        </a:spcAft>
        <a:buClr>
          <a:srgbClr val="247E7C"/>
        </a:buClr>
        <a:buSzPct val="90000"/>
        <a:buChar char="—"/>
        <a:defRPr b="1">
          <a:solidFill>
            <a:schemeClr val="tx1"/>
          </a:solidFill>
          <a:latin typeface="+mn-lt"/>
          <a:ea typeface="MS PGothic" pitchFamily="34" charset="-128"/>
        </a:defRPr>
      </a:lvl2pPr>
      <a:lvl3pPr marL="914400" indent="-228600" algn="l" rtl="0" eaLnBrk="0" fontAlgn="base" hangingPunct="0">
        <a:lnSpc>
          <a:spcPct val="88000"/>
        </a:lnSpc>
        <a:spcBef>
          <a:spcPct val="30000"/>
        </a:spcBef>
        <a:spcAft>
          <a:spcPct val="0"/>
        </a:spcAft>
        <a:buClr>
          <a:srgbClr val="247E7C"/>
        </a:buClr>
        <a:buSzPct val="90000"/>
        <a:buFont typeface="Wingdings" pitchFamily="2" charset="2"/>
        <a:buChar char="¬"/>
        <a:defRPr b="1">
          <a:solidFill>
            <a:schemeClr val="tx1"/>
          </a:solidFill>
          <a:latin typeface="+mn-lt"/>
          <a:ea typeface="MS PGothic" pitchFamily="34" charset="-128"/>
        </a:defRPr>
      </a:lvl3pPr>
      <a:lvl4pPr marL="1257300" indent="-228600" algn="l" rtl="0" eaLnBrk="0" fontAlgn="base" hangingPunct="0">
        <a:lnSpc>
          <a:spcPct val="88000"/>
        </a:lnSpc>
        <a:spcBef>
          <a:spcPct val="30000"/>
        </a:spcBef>
        <a:spcAft>
          <a:spcPct val="0"/>
        </a:spcAft>
        <a:buClr>
          <a:srgbClr val="247E7C"/>
        </a:buClr>
        <a:buFont typeface="Arial" pitchFamily="34" charset="0"/>
        <a:buChar char="–"/>
        <a:defRPr sz="1400" b="1">
          <a:solidFill>
            <a:schemeClr val="tx1"/>
          </a:solidFill>
          <a:latin typeface="+mn-lt"/>
          <a:ea typeface="MS PGothic" pitchFamily="34" charset="-128"/>
        </a:defRPr>
      </a:lvl4pPr>
      <a:lvl5pPr marL="1600200" indent="-228600" algn="l" rtl="0" eaLnBrk="0" fontAlgn="base" hangingPunct="0">
        <a:lnSpc>
          <a:spcPct val="88000"/>
        </a:lnSpc>
        <a:spcBef>
          <a:spcPct val="30000"/>
        </a:spcBef>
        <a:spcAft>
          <a:spcPct val="0"/>
        </a:spcAft>
        <a:buClr>
          <a:srgbClr val="247E7C"/>
        </a:buClr>
        <a:buFont typeface="Arial" pitchFamily="34" charset="0"/>
        <a:buChar char="•"/>
        <a:defRPr sz="1400" b="1">
          <a:solidFill>
            <a:schemeClr val="tx1"/>
          </a:solidFill>
          <a:latin typeface="+mn-lt"/>
          <a:ea typeface="MS PGothic" pitchFamily="34" charset="-128"/>
        </a:defRPr>
      </a:lvl5pPr>
      <a:lvl6pPr marL="2057400" indent="-228600" algn="l" rtl="0" eaLnBrk="0" fontAlgn="base" hangingPunct="0">
        <a:lnSpc>
          <a:spcPct val="88000"/>
        </a:lnSpc>
        <a:spcBef>
          <a:spcPct val="30000"/>
        </a:spcBef>
        <a:spcAft>
          <a:spcPct val="0"/>
        </a:spcAft>
        <a:buClr>
          <a:srgbClr val="247E7C"/>
        </a:buClr>
        <a:buFont typeface="Arial" pitchFamily="-111" charset="0"/>
        <a:buChar char="•"/>
        <a:defRPr sz="1400" b="1">
          <a:solidFill>
            <a:schemeClr val="tx1"/>
          </a:solidFill>
          <a:latin typeface="+mn-lt"/>
          <a:ea typeface="ＭＳ Ｐゴシック" pitchFamily="-111" charset="-128"/>
        </a:defRPr>
      </a:lvl6pPr>
      <a:lvl7pPr marL="2514600" indent="-228600" algn="l" rtl="0" eaLnBrk="0" fontAlgn="base" hangingPunct="0">
        <a:lnSpc>
          <a:spcPct val="88000"/>
        </a:lnSpc>
        <a:spcBef>
          <a:spcPct val="30000"/>
        </a:spcBef>
        <a:spcAft>
          <a:spcPct val="0"/>
        </a:spcAft>
        <a:buClr>
          <a:srgbClr val="247E7C"/>
        </a:buClr>
        <a:buFont typeface="Arial" pitchFamily="-111" charset="0"/>
        <a:buChar char="•"/>
        <a:defRPr sz="1400" b="1">
          <a:solidFill>
            <a:schemeClr val="tx1"/>
          </a:solidFill>
          <a:latin typeface="+mn-lt"/>
          <a:ea typeface="ＭＳ Ｐゴシック" pitchFamily="-111" charset="-128"/>
        </a:defRPr>
      </a:lvl7pPr>
      <a:lvl8pPr marL="2971800" indent="-228600" algn="l" rtl="0" eaLnBrk="0" fontAlgn="base" hangingPunct="0">
        <a:lnSpc>
          <a:spcPct val="88000"/>
        </a:lnSpc>
        <a:spcBef>
          <a:spcPct val="30000"/>
        </a:spcBef>
        <a:spcAft>
          <a:spcPct val="0"/>
        </a:spcAft>
        <a:buClr>
          <a:srgbClr val="247E7C"/>
        </a:buClr>
        <a:buFont typeface="Arial" pitchFamily="-111" charset="0"/>
        <a:buChar char="•"/>
        <a:defRPr sz="1400" b="1">
          <a:solidFill>
            <a:schemeClr val="tx1"/>
          </a:solidFill>
          <a:latin typeface="+mn-lt"/>
          <a:ea typeface="ＭＳ Ｐゴシック" pitchFamily="-111" charset="-128"/>
        </a:defRPr>
      </a:lvl8pPr>
      <a:lvl9pPr marL="3429000" indent="-228600" algn="l" rtl="0" eaLnBrk="0" fontAlgn="base" hangingPunct="0">
        <a:lnSpc>
          <a:spcPct val="88000"/>
        </a:lnSpc>
        <a:spcBef>
          <a:spcPct val="30000"/>
        </a:spcBef>
        <a:spcAft>
          <a:spcPct val="0"/>
        </a:spcAft>
        <a:buClr>
          <a:srgbClr val="247E7C"/>
        </a:buClr>
        <a:buFont typeface="Arial" pitchFamily="-111" charset="0"/>
        <a:buChar char="•"/>
        <a:defRPr sz="1400" b="1">
          <a:solidFill>
            <a:schemeClr val="tx1"/>
          </a:solidFill>
          <a:latin typeface="+mn-lt"/>
          <a:ea typeface="ＭＳ Ｐゴシック" pitchFamily="-111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63.png"/><Relationship Id="rId4" Type="http://schemas.openxmlformats.org/officeDocument/2006/relationships/image" Target="../media/image62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9.png"/><Relationship Id="rId13" Type="http://schemas.openxmlformats.org/officeDocument/2006/relationships/image" Target="../media/image74.png"/><Relationship Id="rId3" Type="http://schemas.openxmlformats.org/officeDocument/2006/relationships/image" Target="../media/image64.png"/><Relationship Id="rId7" Type="http://schemas.openxmlformats.org/officeDocument/2006/relationships/image" Target="../media/image68.png"/><Relationship Id="rId12" Type="http://schemas.openxmlformats.org/officeDocument/2006/relationships/image" Target="../media/image7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67.png"/><Relationship Id="rId11" Type="http://schemas.openxmlformats.org/officeDocument/2006/relationships/image" Target="../media/image72.png"/><Relationship Id="rId5" Type="http://schemas.openxmlformats.org/officeDocument/2006/relationships/image" Target="../media/image66.png"/><Relationship Id="rId10" Type="http://schemas.openxmlformats.org/officeDocument/2006/relationships/image" Target="../media/image71.png"/><Relationship Id="rId4" Type="http://schemas.openxmlformats.org/officeDocument/2006/relationships/image" Target="../media/image65.png"/><Relationship Id="rId9" Type="http://schemas.openxmlformats.org/officeDocument/2006/relationships/image" Target="../media/image7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78.wmf"/><Relationship Id="rId5" Type="http://schemas.openxmlformats.org/officeDocument/2006/relationships/image" Target="../media/image77.png"/><Relationship Id="rId4" Type="http://schemas.openxmlformats.org/officeDocument/2006/relationships/image" Target="../media/image7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0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760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70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80.png"/><Relationship Id="rId5" Type="http://schemas.openxmlformats.org/officeDocument/2006/relationships/image" Target="../media/image790.png"/><Relationship Id="rId4" Type="http://schemas.openxmlformats.org/officeDocument/2006/relationships/image" Target="../media/image79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1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87.png"/><Relationship Id="rId3" Type="http://schemas.openxmlformats.org/officeDocument/2006/relationships/image" Target="../media/image82.png"/><Relationship Id="rId7" Type="http://schemas.openxmlformats.org/officeDocument/2006/relationships/image" Target="../media/image86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85.png"/><Relationship Id="rId5" Type="http://schemas.openxmlformats.org/officeDocument/2006/relationships/image" Target="../media/image84.png"/><Relationship Id="rId4" Type="http://schemas.openxmlformats.org/officeDocument/2006/relationships/image" Target="../media/image83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93.png"/><Relationship Id="rId3" Type="http://schemas.openxmlformats.org/officeDocument/2006/relationships/image" Target="../media/image88.png"/><Relationship Id="rId7" Type="http://schemas.openxmlformats.org/officeDocument/2006/relationships/image" Target="../media/image92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91.png"/><Relationship Id="rId11" Type="http://schemas.openxmlformats.org/officeDocument/2006/relationships/image" Target="../media/image96.png"/><Relationship Id="rId5" Type="http://schemas.openxmlformats.org/officeDocument/2006/relationships/image" Target="../media/image90.png"/><Relationship Id="rId10" Type="http://schemas.openxmlformats.org/officeDocument/2006/relationships/image" Target="../media/image95.png"/><Relationship Id="rId4" Type="http://schemas.openxmlformats.org/officeDocument/2006/relationships/image" Target="../media/image89.png"/><Relationship Id="rId9" Type="http://schemas.openxmlformats.org/officeDocument/2006/relationships/image" Target="../media/image94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940.png"/><Relationship Id="rId3" Type="http://schemas.openxmlformats.org/officeDocument/2006/relationships/image" Target="../media/image97.png"/><Relationship Id="rId7" Type="http://schemas.openxmlformats.org/officeDocument/2006/relationships/image" Target="../media/image930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920.png"/><Relationship Id="rId5" Type="http://schemas.openxmlformats.org/officeDocument/2006/relationships/image" Target="../media/image910.png"/><Relationship Id="rId4" Type="http://schemas.openxmlformats.org/officeDocument/2006/relationships/image" Target="../media/image900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50.png"/><Relationship Id="rId7" Type="http://schemas.openxmlformats.org/officeDocument/2006/relationships/image" Target="../media/image99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98.png"/><Relationship Id="rId5" Type="http://schemas.openxmlformats.org/officeDocument/2006/relationships/image" Target="../media/image970.png"/><Relationship Id="rId4" Type="http://schemas.openxmlformats.org/officeDocument/2006/relationships/image" Target="../media/image960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13" Type="http://schemas.openxmlformats.org/officeDocument/2006/relationships/image" Target="../media/image31.png"/><Relationship Id="rId3" Type="http://schemas.openxmlformats.org/officeDocument/2006/relationships/image" Target="../media/image21.png"/><Relationship Id="rId7" Type="http://schemas.openxmlformats.org/officeDocument/2006/relationships/image" Target="../media/image25.png"/><Relationship Id="rId12" Type="http://schemas.openxmlformats.org/officeDocument/2006/relationships/image" Target="../media/image3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4.png"/><Relationship Id="rId11" Type="http://schemas.openxmlformats.org/officeDocument/2006/relationships/image" Target="../media/image29.png"/><Relationship Id="rId5" Type="http://schemas.openxmlformats.org/officeDocument/2006/relationships/image" Target="../media/image23.png"/><Relationship Id="rId10" Type="http://schemas.openxmlformats.org/officeDocument/2006/relationships/image" Target="../media/image28.png"/><Relationship Id="rId4" Type="http://schemas.openxmlformats.org/officeDocument/2006/relationships/image" Target="../media/image22.png"/><Relationship Id="rId9" Type="http://schemas.openxmlformats.org/officeDocument/2006/relationships/image" Target="../media/image2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7" Type="http://schemas.openxmlformats.org/officeDocument/2006/relationships/image" Target="../media/image3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5.png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png"/><Relationship Id="rId3" Type="http://schemas.openxmlformats.org/officeDocument/2006/relationships/image" Target="../media/image37.png"/><Relationship Id="rId7" Type="http://schemas.openxmlformats.org/officeDocument/2006/relationships/image" Target="../media/image4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40.png"/><Relationship Id="rId11" Type="http://schemas.openxmlformats.org/officeDocument/2006/relationships/image" Target="../media/image45.png"/><Relationship Id="rId5" Type="http://schemas.openxmlformats.org/officeDocument/2006/relationships/image" Target="../media/image39.png"/><Relationship Id="rId10" Type="http://schemas.openxmlformats.org/officeDocument/2006/relationships/image" Target="../media/image44.png"/><Relationship Id="rId4" Type="http://schemas.openxmlformats.org/officeDocument/2006/relationships/image" Target="../media/image38.png"/><Relationship Id="rId9" Type="http://schemas.openxmlformats.org/officeDocument/2006/relationships/image" Target="../media/image43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1.png"/><Relationship Id="rId3" Type="http://schemas.openxmlformats.org/officeDocument/2006/relationships/image" Target="../media/image46.png"/><Relationship Id="rId7" Type="http://schemas.openxmlformats.org/officeDocument/2006/relationships/image" Target="../media/image5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49.png"/><Relationship Id="rId5" Type="http://schemas.openxmlformats.org/officeDocument/2006/relationships/image" Target="../media/image48.png"/><Relationship Id="rId10" Type="http://schemas.openxmlformats.org/officeDocument/2006/relationships/image" Target="../media/image53.png"/><Relationship Id="rId4" Type="http://schemas.openxmlformats.org/officeDocument/2006/relationships/image" Target="../media/image47.png"/><Relationship Id="rId9" Type="http://schemas.openxmlformats.org/officeDocument/2006/relationships/image" Target="../media/image5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57.png"/><Relationship Id="rId5" Type="http://schemas.openxmlformats.org/officeDocument/2006/relationships/image" Target="../media/image56.png"/><Relationship Id="rId4" Type="http://schemas.openxmlformats.org/officeDocument/2006/relationships/image" Target="../media/image5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60.png"/><Relationship Id="rId4" Type="http://schemas.openxmlformats.org/officeDocument/2006/relationships/image" Target="../media/image5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E59470E-1D43-4AFC-96DF-4AFD0B81612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29127" y="4882491"/>
            <a:ext cx="8978210" cy="517525"/>
          </a:xfrm>
        </p:spPr>
        <p:txBody>
          <a:bodyPr/>
          <a:lstStyle/>
          <a:p>
            <a:r>
              <a:rPr lang="en-US" sz="3000" dirty="0"/>
              <a:t>MELCOR Workshop – SMR Containment I </a:t>
            </a:r>
          </a:p>
          <a:p>
            <a:r>
              <a:rPr lang="en-US" sz="3000" dirty="0"/>
              <a:t>Heat Structures </a:t>
            </a:r>
            <a:r>
              <a:rPr lang="en-US" sz="3000"/>
              <a:t>and Condensation</a:t>
            </a:r>
            <a:endParaRPr lang="en-US" sz="3000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8C221A9-16A2-42CC-95E1-E7411D46E844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29127" y="5937612"/>
            <a:ext cx="8978210" cy="517525"/>
          </a:xfrm>
        </p:spPr>
        <p:txBody>
          <a:bodyPr/>
          <a:lstStyle/>
          <a:p>
            <a:r>
              <a:rPr lang="en-US" sz="2000" dirty="0"/>
              <a:t>2025 European MELCOR Users’ Group Meeting </a:t>
            </a:r>
          </a:p>
          <a:p>
            <a:r>
              <a:rPr lang="en-US" sz="2000" dirty="0"/>
              <a:t>April 7</a:t>
            </a:r>
            <a:r>
              <a:rPr lang="en-US" sz="2000" baseline="30000" dirty="0"/>
              <a:t>th</a:t>
            </a:r>
            <a:r>
              <a:rPr lang="en-US" sz="2000" dirty="0"/>
              <a:t>-11</a:t>
            </a:r>
            <a:r>
              <a:rPr lang="en-US" sz="2000" baseline="30000" dirty="0"/>
              <a:t>th</a:t>
            </a:r>
            <a:r>
              <a:rPr lang="en-US" sz="2000" dirty="0"/>
              <a:t>, 2025 </a:t>
            </a:r>
          </a:p>
          <a:p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A6D4A24-1A1E-29F3-2B88-FFADAB5B884F}"/>
              </a:ext>
            </a:extLst>
          </p:cNvPr>
          <p:cNvSpPr txBox="1"/>
          <p:nvPr/>
        </p:nvSpPr>
        <p:spPr>
          <a:xfrm>
            <a:off x="7848600" y="5829890"/>
            <a:ext cx="118618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/>
              <a:t>SAND2025-04011PE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47CD13F-E59D-D88C-34D3-3E7A763F58D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59750" y="5594023"/>
            <a:ext cx="588006" cy="2358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: Rounded Corners 21">
            <a:extLst>
              <a:ext uri="{FF2B5EF4-FFF2-40B4-BE49-F238E27FC236}">
                <a16:creationId xmlns:a16="http://schemas.microsoft.com/office/drawing/2014/main" id="{404F1F7F-C991-94B7-982D-D8CDF5E3B41B}"/>
              </a:ext>
            </a:extLst>
          </p:cNvPr>
          <p:cNvSpPr/>
          <p:nvPr/>
        </p:nvSpPr>
        <p:spPr>
          <a:xfrm>
            <a:off x="5081143" y="3460078"/>
            <a:ext cx="823595" cy="884656"/>
          </a:xfrm>
          <a:prstGeom prst="roundRect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223283" y="287082"/>
            <a:ext cx="7799697" cy="680595"/>
          </a:xfrm>
        </p:spPr>
        <p:txBody>
          <a:bodyPr>
            <a:normAutofit/>
          </a:bodyPr>
          <a:lstStyle/>
          <a:p>
            <a:r>
              <a:rPr lang="en-US" altLang="en-US" sz="3600" dirty="0"/>
              <a:t>Radiation on HS Boundary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5" name="Rectangle 3">
                <a:extLst>
                  <a:ext uri="{FF2B5EF4-FFF2-40B4-BE49-F238E27FC236}">
                    <a16:creationId xmlns:a16="http://schemas.microsoft.com/office/drawing/2014/main" id="{A35F4E52-74D7-A6D4-9D0E-799D18A533B8}"/>
                  </a:ext>
                </a:extLst>
              </p:cNvPr>
              <p:cNvSpPr>
                <a:spLocks noGrp="1" noChangeArrowheads="1"/>
              </p:cNvSpPr>
              <p:nvPr>
                <p:ph sz="half" idx="2"/>
              </p:nvPr>
            </p:nvSpPr>
            <p:spPr>
              <a:xfrm>
                <a:off x="231258" y="1127052"/>
                <a:ext cx="8912742" cy="5618132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sz="16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Radiation enclosure model</a:t>
                </a:r>
              </a:p>
              <a:p>
                <a:pPr lvl="1"/>
                <a:r>
                  <a:rPr lang="en-US" sz="14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Enclosure is any two or more radiating structures enveloping a spatial region </a:t>
                </a:r>
              </a:p>
              <a:p>
                <a:pPr lvl="1"/>
                <a:r>
                  <a:rPr lang="en-US" sz="14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Each surface is isothermal, opaque, diffuse, and gray with uniform radiosity </a:t>
                </a:r>
              </a:p>
              <a:p>
                <a:pPr lvl="2"/>
                <a:r>
                  <a:rPr lang="en-US" sz="12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Opaque ~ No transmissivity (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sz="1200" i="1" smtClean="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τ</m:t>
                    </m:r>
                    <m:r>
                      <a:rPr lang="en-US" sz="1200" b="0" i="1" smtClean="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=0</m:t>
                    </m:r>
                  </m:oMath>
                </a14:m>
                <a:r>
                  <a:rPr lang="en-US" sz="12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) and thus reflectivity and absorptivity sum to unity as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sz="1200" i="1" smtClean="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α</m:t>
                    </m:r>
                    <m:r>
                      <a:rPr lang="en-US" sz="1200" b="0" i="1" smtClean="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+</m:t>
                    </m:r>
                    <m:r>
                      <m:rPr>
                        <m:sty m:val="p"/>
                      </m:rPr>
                      <a:rPr lang="el-GR" sz="1200" i="1" smtClean="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ρ</m:t>
                    </m:r>
                    <m:r>
                      <a:rPr lang="en-US" sz="1200" b="0" i="1" smtClean="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=1</m:t>
                    </m:r>
                  </m:oMath>
                </a14:m>
                <a:endParaRPr lang="en-US" sz="1200" dirty="0">
                  <a:latin typeface="Arial" panose="020B060402020202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lvl="2"/>
                <a:r>
                  <a:rPr lang="en-US" sz="12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Diffuse ~ Radiation is reflected equally in all directions regardless of incidence angle </a:t>
                </a:r>
              </a:p>
              <a:p>
                <a:pPr lvl="2"/>
                <a:r>
                  <a:rPr lang="en-US" sz="12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Gray + </a:t>
                </a:r>
                <a:r>
                  <a:rPr lang="en-US" sz="12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Kirchoff</a:t>
                </a:r>
                <a:r>
                  <a:rPr lang="en-US" sz="12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~ Emissivity and absorptivity equal (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sz="12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ε</m:t>
                    </m:r>
                    <m:r>
                      <a:rPr lang="en-US" sz="1200" b="0" i="1" smtClean="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el-GR" sz="1200" b="0" i="1" smtClean="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α</m:t>
                    </m:r>
                  </m:oMath>
                </a14:m>
                <a:r>
                  <a:rPr lang="en-US" sz="12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) such that surface absorbs and emits at same rate</a:t>
                </a:r>
              </a:p>
              <a:p>
                <a:pPr lvl="2"/>
                <a:r>
                  <a:rPr lang="en-US" sz="12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Uniform surface radiosity (reflection plus emission) </a:t>
                </a:r>
              </a:p>
              <a:p>
                <a:pPr lvl="1"/>
                <a:r>
                  <a:rPr lang="en-US" sz="14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Participating media (gases and/or aerosols) may absorb, emit, and scatter surface radiations</a:t>
                </a:r>
              </a:p>
              <a:p>
                <a:pPr lvl="1"/>
                <a:r>
                  <a:rPr lang="en-US" sz="14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View factor relationships</a:t>
                </a:r>
              </a:p>
              <a:p>
                <a:pPr lvl="2"/>
                <a:r>
                  <a:rPr lang="en-US" sz="12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Reciprocity:</a:t>
                </a:r>
              </a:p>
              <a:p>
                <a:pPr lvl="2"/>
                <a:endParaRPr lang="en-US" sz="1200" dirty="0">
                  <a:latin typeface="Arial" panose="020B060402020202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lvl="2"/>
                <a:endParaRPr lang="en-US" sz="1200" dirty="0">
                  <a:latin typeface="Arial" panose="020B060402020202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lvl="2"/>
                <a:r>
                  <a:rPr lang="en-US" sz="12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Summation including surface self-radiation: </a:t>
                </a:r>
              </a:p>
              <a:p>
                <a:pPr lvl="2"/>
                <a:endParaRPr lang="en-US" sz="1200" dirty="0">
                  <a:latin typeface="Arial" panose="020B060402020202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lvl="2"/>
                <a:endParaRPr lang="en-US" sz="1200" dirty="0">
                  <a:latin typeface="Arial" panose="020B060402020202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lvl="2"/>
                <a:endParaRPr lang="en-US" sz="1200" dirty="0">
                  <a:latin typeface="Arial" panose="020B060402020202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lvl="2"/>
                <a:endParaRPr lang="en-US" sz="1200" dirty="0">
                  <a:latin typeface="Arial" panose="020B060402020202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lvl="1"/>
                <a:r>
                  <a:rPr lang="en-US" sz="135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Pool surface can become part of the enclosure network by submerging an enclosure surface</a:t>
                </a:r>
              </a:p>
              <a:p>
                <a:pPr lvl="1"/>
                <a:r>
                  <a:rPr lang="en-US" sz="135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Structural surface emissivity modified for presence of liquid film </a:t>
                </a:r>
              </a:p>
              <a:p>
                <a:pPr lvl="2"/>
                <a:endParaRPr lang="en-US" sz="1600" dirty="0">
                  <a:latin typeface="Arial" panose="020B060402020202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>
                  <a:buNone/>
                </a:pPr>
                <a:endParaRPr lang="en-US" sz="1600" dirty="0">
                  <a:latin typeface="Arial" panose="020B060402020202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>
                  <a:buNone/>
                </a:pPr>
                <a:endParaRPr lang="en-US" sz="1600" dirty="0"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>
                  <a:buNone/>
                </a:pPr>
                <a:endParaRPr lang="en-US" sz="1600" dirty="0">
                  <a:latin typeface="Arial" panose="020B060402020202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>
                  <a:buNone/>
                </a:pPr>
                <a:endParaRPr lang="en-US" sz="1600" dirty="0"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>
                  <a:buNone/>
                </a:pPr>
                <a:endParaRPr lang="en-US" sz="1600" dirty="0"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5" name="Rectangle 3">
                <a:extLst>
                  <a:ext uri="{FF2B5EF4-FFF2-40B4-BE49-F238E27FC236}">
                    <a16:creationId xmlns:a16="http://schemas.microsoft.com/office/drawing/2014/main" id="{A35F4E52-74D7-A6D4-9D0E-799D18A533B8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2"/>
              </p:nvPr>
            </p:nvSpPr>
            <p:spPr>
              <a:xfrm>
                <a:off x="231258" y="1127052"/>
                <a:ext cx="8912742" cy="5618132"/>
              </a:xfrm>
              <a:blipFill>
                <a:blip r:embed="rId3"/>
                <a:stretch>
                  <a:fillRect l="-427" t="-67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F6C01A98-4A8D-8287-90A7-F527926B65BD}"/>
                  </a:ext>
                </a:extLst>
              </p:cNvPr>
              <p:cNvSpPr txBox="1"/>
              <p:nvPr/>
            </p:nvSpPr>
            <p:spPr>
              <a:xfrm>
                <a:off x="1164036" y="3536285"/>
                <a:ext cx="1163973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b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sSub>
                        <m:sSub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𝐹</m:t>
                          </m:r>
                        </m:e>
                        <m:sub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12</m:t>
                          </m:r>
                        </m:sub>
                      </m:sSub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1400" b="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400" b="0" i="1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b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sSub>
                        <m:sSubPr>
                          <m:ctrlPr>
                            <a:rPr lang="en-US" sz="1400" b="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400" b="0" i="1">
                              <a:latin typeface="Cambria Math" panose="02040503050406030204" pitchFamily="18" charset="0"/>
                            </a:rPr>
                            <m:t>𝐹</m:t>
                          </m:r>
                        </m:e>
                        <m:sub>
                          <m:r>
                            <a:rPr lang="en-US" sz="1400" b="0" i="1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sz="1400" b="0" i="1" dirty="0"/>
              </a:p>
            </p:txBody>
          </p:sp>
        </mc:Choice>
        <mc:Fallback xmlns="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F6C01A98-4A8D-8287-90A7-F527926B65B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64036" y="3536285"/>
                <a:ext cx="1163973" cy="215444"/>
              </a:xfrm>
              <a:prstGeom prst="rect">
                <a:avLst/>
              </a:prstGeom>
              <a:blipFill>
                <a:blip r:embed="rId4"/>
                <a:stretch>
                  <a:fillRect l="-2618" r="-524" b="-1714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5283CD53-6A2E-0652-20E0-B66A557E0907}"/>
                  </a:ext>
                </a:extLst>
              </p:cNvPr>
              <p:cNvSpPr txBox="1"/>
              <p:nvPr/>
            </p:nvSpPr>
            <p:spPr>
              <a:xfrm>
                <a:off x="1164036" y="4186226"/>
                <a:ext cx="996427" cy="60580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hr m:val="∑"/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𝑁</m:t>
                          </m:r>
                        </m:sup>
                        <m:e>
                          <m:sSub>
                            <m:sSubPr>
                              <m:ctrlPr>
                                <a:rPr lang="en-US" sz="1400" b="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400" b="0" i="1">
                                  <a:latin typeface="Cambria Math" panose="02040503050406030204" pitchFamily="18" charset="0"/>
                                </a:rPr>
                                <m:t>𝐹</m:t>
                              </m:r>
                            </m:e>
                            <m:sub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𝑖𝑗</m:t>
                              </m:r>
                            </m:sub>
                          </m:sSub>
                        </m:e>
                      </m:nary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=1.0</m:t>
                      </m:r>
                    </m:oMath>
                  </m:oMathPara>
                </a14:m>
                <a:endParaRPr lang="en-US" sz="1400" b="0" i="1" dirty="0"/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5283CD53-6A2E-0652-20E0-B66A557E090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64036" y="4186226"/>
                <a:ext cx="996427" cy="605807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Rectangle 6">
            <a:extLst>
              <a:ext uri="{FF2B5EF4-FFF2-40B4-BE49-F238E27FC236}">
                <a16:creationId xmlns:a16="http://schemas.microsoft.com/office/drawing/2014/main" id="{8C6ACE64-03ED-2DFB-4030-66CCEC32B16F}"/>
              </a:ext>
            </a:extLst>
          </p:cNvPr>
          <p:cNvSpPr/>
          <p:nvPr/>
        </p:nvSpPr>
        <p:spPr>
          <a:xfrm>
            <a:off x="4753790" y="3429000"/>
            <a:ext cx="295835" cy="1100668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D8F2776-EE10-E8BF-2BE2-BA08180D2B52}"/>
              </a:ext>
            </a:extLst>
          </p:cNvPr>
          <p:cNvSpPr txBox="1"/>
          <p:nvPr/>
        </p:nvSpPr>
        <p:spPr>
          <a:xfrm rot="-5400000">
            <a:off x="5826953" y="3799596"/>
            <a:ext cx="53412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</a:rPr>
              <a:t>HS2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42CC05CC-5FEB-61FB-0A29-F2BD65D4D708}"/>
              </a:ext>
            </a:extLst>
          </p:cNvPr>
          <p:cNvSpPr/>
          <p:nvPr/>
        </p:nvSpPr>
        <p:spPr>
          <a:xfrm rot="5400000">
            <a:off x="5346957" y="2835832"/>
            <a:ext cx="295835" cy="890500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8F132327-027F-8906-3CA2-C13958649E95}"/>
              </a:ext>
            </a:extLst>
          </p:cNvPr>
          <p:cNvSpPr/>
          <p:nvPr/>
        </p:nvSpPr>
        <p:spPr>
          <a:xfrm rot="5400000">
            <a:off x="5346957" y="4232507"/>
            <a:ext cx="295835" cy="890500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9102AFE7-7DDA-2810-EBB7-30537D4AF639}"/>
              </a:ext>
            </a:extLst>
          </p:cNvPr>
          <p:cNvSpPr/>
          <p:nvPr/>
        </p:nvSpPr>
        <p:spPr>
          <a:xfrm rot="5400000">
            <a:off x="5417160" y="4008278"/>
            <a:ext cx="155430" cy="890500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FA4B13D5-95BB-6BD3-ABCF-719BACE41E91}"/>
              </a:ext>
            </a:extLst>
          </p:cNvPr>
          <p:cNvSpPr/>
          <p:nvPr/>
        </p:nvSpPr>
        <p:spPr>
          <a:xfrm>
            <a:off x="5939612" y="3429000"/>
            <a:ext cx="295835" cy="1100668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CDA625E8-1331-BCB5-3EF2-1CFC5CA0488C}"/>
              </a:ext>
            </a:extLst>
          </p:cNvPr>
          <p:cNvCxnSpPr>
            <a:cxnSpLocks/>
          </p:cNvCxnSpPr>
          <p:nvPr/>
        </p:nvCxnSpPr>
        <p:spPr>
          <a:xfrm>
            <a:off x="5645700" y="3522208"/>
            <a:ext cx="0" cy="415290"/>
          </a:xfrm>
          <a:prstGeom prst="straightConnector1">
            <a:avLst/>
          </a:prstGeom>
          <a:ln w="3175" cap="sq">
            <a:solidFill>
              <a:srgbClr val="FFC0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2B24D1C0-27BF-A2FA-5690-B6B662476AFD}"/>
              </a:ext>
            </a:extLst>
          </p:cNvPr>
          <p:cNvCxnSpPr>
            <a:cxnSpLocks/>
          </p:cNvCxnSpPr>
          <p:nvPr/>
        </p:nvCxnSpPr>
        <p:spPr>
          <a:xfrm rot="2700000">
            <a:off x="5645700" y="3522208"/>
            <a:ext cx="0" cy="415290"/>
          </a:xfrm>
          <a:prstGeom prst="straightConnector1">
            <a:avLst/>
          </a:prstGeom>
          <a:ln w="3175" cap="sq">
            <a:solidFill>
              <a:srgbClr val="FFC0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22BA2EEB-47DE-27BC-654A-5E5F37450868}"/>
              </a:ext>
            </a:extLst>
          </p:cNvPr>
          <p:cNvCxnSpPr>
            <a:cxnSpLocks/>
          </p:cNvCxnSpPr>
          <p:nvPr/>
        </p:nvCxnSpPr>
        <p:spPr>
          <a:xfrm rot="-2700000">
            <a:off x="5645701" y="3525041"/>
            <a:ext cx="0" cy="415290"/>
          </a:xfrm>
          <a:prstGeom prst="straightConnector1">
            <a:avLst/>
          </a:prstGeom>
          <a:ln w="3175" cap="sq">
            <a:solidFill>
              <a:srgbClr val="FFC0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7778ED62-74AE-344D-9FE1-8BD36C7291BD}"/>
              </a:ext>
            </a:extLst>
          </p:cNvPr>
          <p:cNvCxnSpPr>
            <a:cxnSpLocks/>
          </p:cNvCxnSpPr>
          <p:nvPr/>
        </p:nvCxnSpPr>
        <p:spPr>
          <a:xfrm rot="5400000">
            <a:off x="5652269" y="3522207"/>
            <a:ext cx="0" cy="415290"/>
          </a:xfrm>
          <a:prstGeom prst="straightConnector1">
            <a:avLst/>
          </a:prstGeom>
          <a:ln w="3175" cap="sq">
            <a:solidFill>
              <a:srgbClr val="FFC0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Box 25">
            <a:extLst>
              <a:ext uri="{FF2B5EF4-FFF2-40B4-BE49-F238E27FC236}">
                <a16:creationId xmlns:a16="http://schemas.microsoft.com/office/drawing/2014/main" id="{39BE9FCD-E370-68C1-43D7-9EEC9C091074}"/>
              </a:ext>
            </a:extLst>
          </p:cNvPr>
          <p:cNvSpPr txBox="1"/>
          <p:nvPr/>
        </p:nvSpPr>
        <p:spPr>
          <a:xfrm rot="-5400000">
            <a:off x="4633767" y="3799596"/>
            <a:ext cx="53412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HS1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90D8B552-44A5-1A68-109E-AA16C1CE46F4}"/>
              </a:ext>
            </a:extLst>
          </p:cNvPr>
          <p:cNvSpPr txBox="1"/>
          <p:nvPr/>
        </p:nvSpPr>
        <p:spPr>
          <a:xfrm>
            <a:off x="5049111" y="4347429"/>
            <a:ext cx="890501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" dirty="0">
                <a:solidFill>
                  <a:schemeClr val="bg1"/>
                </a:solidFill>
              </a:rPr>
              <a:t>POOL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3BFA3182-3550-8B69-0AC3-ACB59F03C378}"/>
              </a:ext>
            </a:extLst>
          </p:cNvPr>
          <p:cNvSpPr txBox="1"/>
          <p:nvPr/>
        </p:nvSpPr>
        <p:spPr>
          <a:xfrm rot="-5400000">
            <a:off x="5820468" y="3795382"/>
            <a:ext cx="53412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HS2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54305947-BD1A-2BFE-DF0D-008CE8588BC2}"/>
              </a:ext>
            </a:extLst>
          </p:cNvPr>
          <p:cNvSpPr txBox="1"/>
          <p:nvPr/>
        </p:nvSpPr>
        <p:spPr>
          <a:xfrm>
            <a:off x="5225879" y="3134690"/>
            <a:ext cx="53412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HS3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AF02C550-B98F-53C2-CCD1-9BB1652749F9}"/>
              </a:ext>
            </a:extLst>
          </p:cNvPr>
          <p:cNvSpPr txBox="1"/>
          <p:nvPr/>
        </p:nvSpPr>
        <p:spPr>
          <a:xfrm>
            <a:off x="5224163" y="4518959"/>
            <a:ext cx="53412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HS4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24A527FD-8531-9813-0F99-B435F79F5DB1}"/>
              </a:ext>
            </a:extLst>
          </p:cNvPr>
          <p:cNvSpPr txBox="1"/>
          <p:nvPr/>
        </p:nvSpPr>
        <p:spPr>
          <a:xfrm>
            <a:off x="5102915" y="4005744"/>
            <a:ext cx="407484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dirty="0"/>
              <a:t>GAS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032ED302-B793-3AE5-CE5D-DC13553E60A9}"/>
              </a:ext>
            </a:extLst>
          </p:cNvPr>
          <p:cNvSpPr txBox="1"/>
          <p:nvPr/>
        </p:nvSpPr>
        <p:spPr>
          <a:xfrm>
            <a:off x="5423516" y="3622130"/>
            <a:ext cx="481222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dirty="0"/>
              <a:t>AERO</a:t>
            </a:r>
          </a:p>
        </p:txBody>
      </p:sp>
    </p:spTree>
    <p:extLst>
      <p:ext uri="{BB962C8B-B14F-4D97-AF65-F5344CB8AC3E}">
        <p14:creationId xmlns:p14="http://schemas.microsoft.com/office/powerpoint/2010/main" val="211743065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223283" y="287082"/>
            <a:ext cx="7799697" cy="680595"/>
          </a:xfrm>
        </p:spPr>
        <p:txBody>
          <a:bodyPr>
            <a:normAutofit/>
          </a:bodyPr>
          <a:lstStyle/>
          <a:p>
            <a:r>
              <a:rPr lang="en-US" altLang="en-US" sz="3600" dirty="0"/>
              <a:t>Radiation on HS Boundary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3">
                <a:extLst>
                  <a:ext uri="{FF2B5EF4-FFF2-40B4-BE49-F238E27FC236}">
                    <a16:creationId xmlns:a16="http://schemas.microsoft.com/office/drawing/2014/main" id="{A35F4E52-74D7-A6D4-9D0E-799D18A533B8}"/>
                  </a:ext>
                </a:extLst>
              </p:cNvPr>
              <p:cNvSpPr>
                <a:spLocks noGrp="1" noChangeArrowheads="1"/>
              </p:cNvSpPr>
              <p:nvPr>
                <p:ph sz="half" idx="2"/>
              </p:nvPr>
            </p:nvSpPr>
            <p:spPr>
              <a:xfrm>
                <a:off x="231258" y="1127052"/>
                <a:ext cx="8912742" cy="5618132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sz="16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Radiation enclosure model </a:t>
                </a:r>
                <a:endParaRPr lang="en-US" sz="1400" dirty="0">
                  <a:latin typeface="Arial" panose="020B060402020202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lvl="1"/>
                <a:r>
                  <a:rPr lang="en-US" sz="14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Radiosity – total heat flux departing area (reflection and emission):</a:t>
                </a:r>
              </a:p>
              <a:p>
                <a:pPr lvl="2"/>
                <a:r>
                  <a:rPr lang="en-US" sz="12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Some portion of incident radiation flux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20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12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𝐺</m:t>
                        </m:r>
                      </m:e>
                      <m:sub>
                        <m:r>
                          <a:rPr lang="en-US" sz="12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sz="12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reflects in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20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12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𝐽</m:t>
                        </m:r>
                      </m:e>
                      <m:sub>
                        <m:r>
                          <a:rPr lang="en-US" sz="12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𝑖</m:t>
                        </m:r>
                      </m:sub>
                    </m:sSub>
                  </m:oMath>
                </a14:m>
                <a:endParaRPr lang="en-US" sz="1200" dirty="0">
                  <a:latin typeface="Arial" panose="020B060402020202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lvl="2"/>
                <a:r>
                  <a:rPr lang="en-US" sz="12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Some portion of blackbody emissive flux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20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12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𝐸</m:t>
                        </m:r>
                      </m:e>
                      <m:sub>
                        <m:r>
                          <a:rPr lang="en-US" sz="12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𝑏</m:t>
                        </m:r>
                        <m:r>
                          <a:rPr lang="en-US" sz="12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,</m:t>
                        </m:r>
                        <m:r>
                          <a:rPr lang="en-US" sz="12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sz="12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emitted in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2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12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𝐽</m:t>
                        </m:r>
                      </m:e>
                      <m:sub>
                        <m:r>
                          <a:rPr lang="en-US" sz="12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𝑖</m:t>
                        </m:r>
                      </m:sub>
                    </m:sSub>
                  </m:oMath>
                </a14:m>
                <a:endParaRPr lang="en-US" sz="1200" dirty="0">
                  <a:latin typeface="Arial" panose="020B060402020202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lvl="1"/>
                <a:r>
                  <a:rPr lang="en-US" sz="14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Incident radiation on surface </a:t>
                </a:r>
                <a14:m>
                  <m:oMath xmlns:m="http://schemas.openxmlformats.org/officeDocument/2006/math">
                    <m:r>
                      <a:rPr lang="en-US" sz="1400" b="0" i="1" smtClean="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𝑖</m:t>
                    </m:r>
                  </m:oMath>
                </a14:m>
                <a:r>
                  <a:rPr lang="en-US" sz="14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:</a:t>
                </a:r>
              </a:p>
              <a:p>
                <a:pPr lvl="2"/>
                <a:r>
                  <a:rPr lang="en-US" sz="12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Sum contributions (radiosity) from all surfaces, accounting for: </a:t>
                </a:r>
              </a:p>
              <a:p>
                <a:pPr lvl="3"/>
                <a:r>
                  <a:rPr lang="en-US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View factors, and </a:t>
                </a:r>
              </a:p>
              <a:p>
                <a:pPr lvl="3"/>
                <a:r>
                  <a:rPr lang="en-US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Transmissivity through participating media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l-GR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τ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𝑗𝑖</m:t>
                        </m:r>
                      </m:sub>
                    </m:sSub>
                  </m:oMath>
                </a14:m>
                <a:endParaRPr lang="en-US" dirty="0">
                  <a:latin typeface="Arial" panose="020B060402020202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lvl="2"/>
                <a:r>
                  <a:rPr lang="en-US" sz="12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Add emission from participating media </a:t>
                </a:r>
              </a:p>
              <a:p>
                <a:pPr lvl="2"/>
                <a:endParaRPr lang="en-US" sz="1200" dirty="0">
                  <a:latin typeface="Arial" panose="020B060402020202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lvl="2"/>
                <a:endParaRPr lang="en-US" sz="1200" dirty="0">
                  <a:latin typeface="Arial" panose="020B060402020202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lvl="2"/>
                <a:endParaRPr lang="en-US" sz="1200" dirty="0">
                  <a:latin typeface="Arial" panose="020B060402020202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lvl="2"/>
                <a:r>
                  <a:rPr lang="en-US" sz="12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Use view factor reciprocity to eliminate areas</a:t>
                </a:r>
              </a:p>
              <a:p>
                <a:pPr lvl="2"/>
                <a:endParaRPr lang="en-US" sz="1200" dirty="0">
                  <a:latin typeface="Arial" panose="020B060402020202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lvl="2"/>
                <a:endParaRPr lang="en-US" sz="1200" dirty="0">
                  <a:latin typeface="Arial" panose="020B060402020202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lvl="2"/>
                <a:endParaRPr lang="en-US" sz="1200" dirty="0">
                  <a:latin typeface="Arial" panose="020B060402020202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lvl="2"/>
                <a:r>
                  <a:rPr lang="en-US" sz="12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Use definition of radiosity and blackbody emissive flux:</a:t>
                </a:r>
              </a:p>
              <a:p>
                <a:pPr marL="685800" lvl="2" indent="0">
                  <a:buNone/>
                </a:pPr>
                <a:endParaRPr lang="en-US" sz="1200" dirty="0">
                  <a:latin typeface="Arial" panose="020B060402020202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lvl="1"/>
                <a:endParaRPr lang="en-US" sz="1400" dirty="0">
                  <a:latin typeface="Arial" panose="020B0604020202020204" pitchFamily="34" charset="0"/>
                  <a:cs typeface="Times New Roman" panose="02020603050405020304" pitchFamily="18" charset="0"/>
                </a:endParaRPr>
              </a:p>
              <a:p>
                <a:pPr lvl="1"/>
                <a:endParaRPr lang="en-US" sz="1400" dirty="0">
                  <a:latin typeface="Arial" panose="020B0604020202020204" pitchFamily="34" charset="0"/>
                  <a:cs typeface="Times New Roman" panose="02020603050405020304" pitchFamily="18" charset="0"/>
                </a:endParaRPr>
              </a:p>
              <a:p>
                <a:pPr marL="342900" lvl="1" indent="0">
                  <a:buNone/>
                </a:pPr>
                <a:endParaRPr lang="en-US" sz="200" dirty="0">
                  <a:latin typeface="Arial" panose="020B0604020202020204" pitchFamily="34" charset="0"/>
                  <a:cs typeface="Times New Roman" panose="02020603050405020304" pitchFamily="18" charset="0"/>
                </a:endParaRPr>
              </a:p>
              <a:p>
                <a:pPr lvl="1"/>
                <a:r>
                  <a:rPr lang="en-US" sz="1400" dirty="0">
                    <a:latin typeface="Arial" panose="020B0604020202020204" pitchFamily="34" charset="0"/>
                    <a:cs typeface="Times New Roman" panose="02020603050405020304" pitchFamily="18" charset="0"/>
                  </a:rPr>
                  <a:t>Net radiation heat transfer rate from difference between radiosity and incidence</a:t>
                </a:r>
                <a:r>
                  <a:rPr lang="en-US" sz="14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: </a:t>
                </a:r>
              </a:p>
              <a:p>
                <a:pPr marL="685800" lvl="2" indent="0">
                  <a:buNone/>
                </a:pPr>
                <a:endParaRPr lang="en-US" sz="1600" dirty="0">
                  <a:latin typeface="Arial" panose="020B060402020202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>
                  <a:buNone/>
                </a:pPr>
                <a:endParaRPr lang="en-US" sz="1600" dirty="0">
                  <a:latin typeface="Arial" panose="020B060402020202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>
                  <a:buNone/>
                </a:pPr>
                <a:endParaRPr lang="en-US" sz="1600" dirty="0"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>
                  <a:buNone/>
                </a:pPr>
                <a:endParaRPr lang="en-US" sz="1600" dirty="0">
                  <a:latin typeface="Arial" panose="020B060402020202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>
                  <a:buNone/>
                </a:pPr>
                <a:endParaRPr lang="en-US" sz="1600" dirty="0"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>
                  <a:buNone/>
                </a:pPr>
                <a:endParaRPr lang="en-US" sz="1600" dirty="0"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" name="Rectangle 3">
                <a:extLst>
                  <a:ext uri="{FF2B5EF4-FFF2-40B4-BE49-F238E27FC236}">
                    <a16:creationId xmlns:a16="http://schemas.microsoft.com/office/drawing/2014/main" id="{A35F4E52-74D7-A6D4-9D0E-799D18A533B8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2"/>
              </p:nvPr>
            </p:nvSpPr>
            <p:spPr>
              <a:xfrm>
                <a:off x="231258" y="1127052"/>
                <a:ext cx="8912742" cy="5618132"/>
              </a:xfrm>
              <a:blipFill>
                <a:blip r:embed="rId3"/>
                <a:stretch>
                  <a:fillRect l="-410" t="-76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EABDFDA9-85FE-B748-A3D1-867DE6E7674E}"/>
                  </a:ext>
                </a:extLst>
              </p:cNvPr>
              <p:cNvSpPr txBox="1"/>
              <p:nvPr/>
            </p:nvSpPr>
            <p:spPr>
              <a:xfrm>
                <a:off x="1337279" y="6074355"/>
                <a:ext cx="1334789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𝑞</m:t>
                          </m:r>
                        </m:e>
                        <m:sub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b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d>
                        <m:d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sSub>
                            <m:sSubPr>
                              <m:ctrlP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𝐽</m:t>
                              </m:r>
                            </m:e>
                            <m:sub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𝐺</m:t>
                              </m:r>
                            </m:e>
                            <m:sub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</m:e>
                      </m:d>
                    </m:oMath>
                  </m:oMathPara>
                </a14:m>
                <a:endParaRPr lang="en-US" sz="1400" b="0" i="1" dirty="0"/>
              </a:p>
            </p:txBody>
          </p:sp>
        </mc:Choice>
        <mc:Fallback xmlns="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EABDFDA9-85FE-B748-A3D1-867DE6E7674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37279" y="6074355"/>
                <a:ext cx="1334789" cy="215444"/>
              </a:xfrm>
              <a:prstGeom prst="rect">
                <a:avLst/>
              </a:prstGeom>
              <a:blipFill>
                <a:blip r:embed="rId4"/>
                <a:stretch>
                  <a:fillRect l="-2283" b="-2777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F99FE6EF-8FD7-C009-A281-9DC3D2DEBD92}"/>
                  </a:ext>
                </a:extLst>
              </p:cNvPr>
              <p:cNvSpPr txBox="1"/>
              <p:nvPr/>
            </p:nvSpPr>
            <p:spPr>
              <a:xfrm>
                <a:off x="6118829" y="1414268"/>
                <a:ext cx="1345818" cy="22487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𝐽</m:t>
                          </m:r>
                        </m:e>
                        <m:sub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l-GR" sz="1400" b="0" i="1" smtClean="0">
                              <a:latin typeface="Cambria Math" panose="02040503050406030204" pitchFamily="18" charset="0"/>
                            </a:rPr>
                            <m:t>ρ</m:t>
                          </m:r>
                        </m:e>
                        <m:sub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sSub>
                        <m:sSubPr>
                          <m:ctrlPr>
                            <a:rPr lang="en-US" sz="1400" b="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400" b="0" i="1">
                              <a:latin typeface="Cambria Math" panose="02040503050406030204" pitchFamily="18" charset="0"/>
                            </a:rPr>
                            <m:t>𝐺</m:t>
                          </m:r>
                        </m:e>
                        <m:sub>
                          <m:r>
                            <a:rPr lang="en-US" sz="1400" b="0" i="1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sz="1400" b="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l-GR" sz="1400" b="0" i="1" smtClean="0">
                              <a:latin typeface="Cambria Math" panose="02040503050406030204" pitchFamily="18" charset="0"/>
                            </a:rPr>
                            <m:t>ε</m:t>
                          </m:r>
                        </m:e>
                        <m:sub>
                          <m:r>
                            <a:rPr lang="en-US" sz="1400" b="0" i="1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sSub>
                        <m:sSubPr>
                          <m:ctrlPr>
                            <a:rPr lang="en-US" sz="1400" b="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𝐸</m:t>
                          </m:r>
                        </m:e>
                        <m:sub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𝑏</m:t>
                          </m:r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1400" b="0" i="1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</m:oMath>
                  </m:oMathPara>
                </a14:m>
                <a:endParaRPr lang="en-US" sz="1400" b="0" i="1" dirty="0"/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F99FE6EF-8FD7-C009-A281-9DC3D2DEBD9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18829" y="1414268"/>
                <a:ext cx="1345818" cy="224870"/>
              </a:xfrm>
              <a:prstGeom prst="rect">
                <a:avLst/>
              </a:prstGeom>
              <a:blipFill>
                <a:blip r:embed="rId5"/>
                <a:stretch>
                  <a:fillRect l="-3620" b="-2162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290B39EF-BA98-6330-2B4F-EFDF0521A8B0}"/>
                  </a:ext>
                </a:extLst>
              </p:cNvPr>
              <p:cNvSpPr txBox="1"/>
              <p:nvPr/>
            </p:nvSpPr>
            <p:spPr>
              <a:xfrm>
                <a:off x="1337279" y="3200593"/>
                <a:ext cx="2615524" cy="63017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𝐺</m:t>
                          </m:r>
                        </m:e>
                        <m:sub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sSub>
                        <m:sSub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b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𝑗</m:t>
                          </m:r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𝑁</m:t>
                          </m:r>
                        </m:sup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1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400" b="0" i="1" smtClean="0">
                                      <a:latin typeface="Cambria Math" panose="02040503050406030204" pitchFamily="18" charset="0"/>
                                    </a:rPr>
                                    <m:t>𝐴</m:t>
                                  </m:r>
                                </m:e>
                                <m:sub>
                                  <m:r>
                                    <a:rPr lang="en-US" sz="1400" b="0" i="1" smtClean="0">
                                      <a:latin typeface="Cambria Math" panose="02040503050406030204" pitchFamily="18" charset="0"/>
                                    </a:rPr>
                                    <m:t>𝑗</m:t>
                                  </m:r>
                                </m:sub>
                              </m:sSub>
                              <m:sSub>
                                <m:sSubPr>
                                  <m:ctrlPr>
                                    <a:rPr lang="en-US" sz="1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400" b="0" i="1" smtClean="0">
                                      <a:latin typeface="Cambria Math" panose="02040503050406030204" pitchFamily="18" charset="0"/>
                                    </a:rPr>
                                    <m:t>𝐹</m:t>
                                  </m:r>
                                </m:e>
                                <m:sub>
                                  <m:r>
                                    <a:rPr lang="en-US" sz="1400" b="0" i="1" smtClean="0">
                                      <a:latin typeface="Cambria Math" panose="02040503050406030204" pitchFamily="18" charset="0"/>
                                    </a:rPr>
                                    <m:t>𝑗𝑖</m:t>
                                  </m:r>
                                </m:sub>
                              </m:sSub>
                              <m:sSub>
                                <m:sSubPr>
                                  <m:ctrlPr>
                                    <a:rPr lang="en-US" sz="1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sty m:val="p"/>
                                    </m:rPr>
                                    <a:rPr lang="el-GR" sz="1400" b="0" i="1" smtClean="0">
                                      <a:latin typeface="Cambria Math" panose="02040503050406030204" pitchFamily="18" charset="0"/>
                                    </a:rPr>
                                    <m:t>τ</m:t>
                                  </m:r>
                                </m:e>
                                <m:sub>
                                  <m:r>
                                    <a:rPr lang="en-US" sz="1400" b="0" i="1" smtClean="0">
                                      <a:latin typeface="Cambria Math" panose="02040503050406030204" pitchFamily="18" charset="0"/>
                                    </a:rPr>
                                    <m:t>𝑗𝑖</m:t>
                                  </m:r>
                                </m:sub>
                              </m:sSub>
                              <m:sSub>
                                <m:sSubPr>
                                  <m:ctrlPr>
                                    <a:rPr lang="en-US" sz="1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400" b="0" i="1" smtClean="0">
                                      <a:latin typeface="Cambria Math" panose="02040503050406030204" pitchFamily="18" charset="0"/>
                                    </a:rPr>
                                    <m:t>𝐽</m:t>
                                  </m:r>
                                </m:e>
                                <m:sub>
                                  <m:r>
                                    <a:rPr lang="en-US" sz="1400" b="0" i="1" smtClean="0">
                                      <a:latin typeface="Cambria Math" panose="02040503050406030204" pitchFamily="18" charset="0"/>
                                    </a:rPr>
                                    <m:t>𝑗</m:t>
                                  </m:r>
                                </m:sub>
                              </m:sSub>
                            </m:e>
                          </m:d>
                        </m:e>
                      </m:nary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sz="1400" b="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l-GR" sz="1400" b="0" i="1" smtClean="0">
                              <a:latin typeface="Cambria Math" panose="02040503050406030204" pitchFamily="18" charset="0"/>
                            </a:rPr>
                            <m:t>ε</m:t>
                          </m:r>
                        </m:e>
                        <m:sub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𝑚</m:t>
                          </m:r>
                        </m:sub>
                      </m:sSub>
                      <m:sSub>
                        <m:sSubPr>
                          <m:ctrlPr>
                            <a:rPr lang="en-US" sz="1400" b="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𝐸</m:t>
                          </m:r>
                        </m:e>
                        <m:sub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𝑏</m:t>
                          </m:r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𝑚</m:t>
                          </m:r>
                        </m:sub>
                      </m:sSub>
                      <m:sSub>
                        <m:sSub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b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</m:oMath>
                  </m:oMathPara>
                </a14:m>
                <a:endParaRPr lang="en-US" sz="1400" b="0" i="1" dirty="0"/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290B39EF-BA98-6330-2B4F-EFDF0521A8B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37279" y="3200593"/>
                <a:ext cx="2615524" cy="630173"/>
              </a:xfrm>
              <a:prstGeom prst="rect">
                <a:avLst/>
              </a:prstGeom>
              <a:blipFill>
                <a:blip r:embed="rId6"/>
                <a:stretch>
                  <a:fillRect b="-97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1717E175-ED9E-F7D9-2E20-5779C3589A88}"/>
                  </a:ext>
                </a:extLst>
              </p:cNvPr>
              <p:cNvSpPr txBox="1"/>
              <p:nvPr/>
            </p:nvSpPr>
            <p:spPr>
              <a:xfrm>
                <a:off x="1337279" y="4067412"/>
                <a:ext cx="2116349" cy="63017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𝐺</m:t>
                          </m:r>
                        </m:e>
                        <m:sub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𝑗</m:t>
                          </m:r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𝑁</m:t>
                          </m:r>
                        </m:sup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1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400" b="0" i="1" smtClean="0">
                                      <a:latin typeface="Cambria Math" panose="02040503050406030204" pitchFamily="18" charset="0"/>
                                    </a:rPr>
                                    <m:t>𝐹</m:t>
                                  </m:r>
                                </m:e>
                                <m:sub>
                                  <m:r>
                                    <a:rPr lang="en-US" sz="1400" b="0" i="1" smtClean="0">
                                      <a:latin typeface="Cambria Math" panose="02040503050406030204" pitchFamily="18" charset="0"/>
                                    </a:rPr>
                                    <m:t>𝑖𝑗</m:t>
                                  </m:r>
                                </m:sub>
                              </m:sSub>
                              <m:sSub>
                                <m:sSubPr>
                                  <m:ctrlPr>
                                    <a:rPr lang="en-US" sz="1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sty m:val="p"/>
                                    </m:rPr>
                                    <a:rPr lang="el-GR" sz="1400" b="0" i="1" smtClean="0">
                                      <a:latin typeface="Cambria Math" panose="02040503050406030204" pitchFamily="18" charset="0"/>
                                    </a:rPr>
                                    <m:t>τ</m:t>
                                  </m:r>
                                </m:e>
                                <m:sub>
                                  <m:r>
                                    <a:rPr lang="en-US" sz="1400" b="0" i="1" smtClean="0">
                                      <a:latin typeface="Cambria Math" panose="02040503050406030204" pitchFamily="18" charset="0"/>
                                    </a:rPr>
                                    <m:t>𝑗𝑖</m:t>
                                  </m:r>
                                </m:sub>
                              </m:sSub>
                              <m:sSub>
                                <m:sSubPr>
                                  <m:ctrlPr>
                                    <a:rPr lang="en-US" sz="1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400" b="0" i="1" smtClean="0">
                                      <a:latin typeface="Cambria Math" panose="02040503050406030204" pitchFamily="18" charset="0"/>
                                    </a:rPr>
                                    <m:t>𝐽</m:t>
                                  </m:r>
                                </m:e>
                                <m:sub>
                                  <m:r>
                                    <a:rPr lang="en-US" sz="1400" b="0" i="1" smtClean="0">
                                      <a:latin typeface="Cambria Math" panose="02040503050406030204" pitchFamily="18" charset="0"/>
                                    </a:rPr>
                                    <m:t>𝑗</m:t>
                                  </m:r>
                                </m:sub>
                              </m:sSub>
                            </m:e>
                          </m:d>
                        </m:e>
                      </m:nary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sz="1400" b="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l-GR" sz="1400" b="0" i="1" smtClean="0">
                              <a:latin typeface="Cambria Math" panose="02040503050406030204" pitchFamily="18" charset="0"/>
                            </a:rPr>
                            <m:t>ε</m:t>
                          </m:r>
                        </m:e>
                        <m:sub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𝑚</m:t>
                          </m:r>
                        </m:sub>
                      </m:sSub>
                      <m:sSub>
                        <m:sSubPr>
                          <m:ctrlPr>
                            <a:rPr lang="en-US" sz="1400" b="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𝐸</m:t>
                          </m:r>
                        </m:e>
                        <m:sub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𝑏</m:t>
                          </m:r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𝑚</m:t>
                          </m:r>
                        </m:sub>
                      </m:sSub>
                    </m:oMath>
                  </m:oMathPara>
                </a14:m>
                <a:endParaRPr lang="en-US" sz="1400" b="0" i="1" dirty="0"/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1717E175-ED9E-F7D9-2E20-5779C3589A8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37279" y="4067412"/>
                <a:ext cx="2116349" cy="630173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1BD24D73-E010-945C-C478-B50E97EAF9C8}"/>
                  </a:ext>
                </a:extLst>
              </p:cNvPr>
              <p:cNvSpPr txBox="1"/>
              <p:nvPr/>
            </p:nvSpPr>
            <p:spPr>
              <a:xfrm>
                <a:off x="1337279" y="4934231"/>
                <a:ext cx="4298613" cy="68473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𝐽</m:t>
                          </m:r>
                        </m:e>
                        <m:sub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l-GR" sz="1400" b="0" i="1" smtClean="0">
                              <a:latin typeface="Cambria Math" panose="02040503050406030204" pitchFamily="18" charset="0"/>
                            </a:rPr>
                            <m:t>ρ</m:t>
                          </m:r>
                        </m:e>
                        <m:sub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d>
                        <m:dPr>
                          <m:begChr m:val="["/>
                          <m:endChr m:val="]"/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nary>
                            <m:naryPr>
                              <m:chr m:val="∑"/>
                              <m:ctrlPr>
                                <a:rPr lang="en-US" sz="1400" b="0" i="1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23"/>
                                </m:rPr>
                                <a:rPr lang="en-US" sz="1400" b="0" i="1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  <m:r>
                                <a:rPr lang="en-US" sz="1400" b="0" i="1">
                                  <a:latin typeface="Cambria Math" panose="02040503050406030204" pitchFamily="18" charset="0"/>
                                </a:rPr>
                                <m:t>=1</m:t>
                              </m:r>
                            </m:sub>
                            <m:sup>
                              <m:r>
                                <a:rPr lang="en-US" sz="1400" b="0" i="1">
                                  <a:latin typeface="Cambria Math" panose="02040503050406030204" pitchFamily="18" charset="0"/>
                                </a:rPr>
                                <m:t>𝑁</m:t>
                              </m:r>
                            </m:sup>
                            <m:e>
                              <m:d>
                                <m:dPr>
                                  <m:begChr m:val="["/>
                                  <m:endChr m:val="]"/>
                                  <m:ctrlPr>
                                    <a:rPr lang="en-US" sz="1400" b="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sz="1400" b="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1400" b="0" i="1">
                                          <a:latin typeface="Cambria Math" panose="02040503050406030204" pitchFamily="18" charset="0"/>
                                        </a:rPr>
                                        <m:t>𝐹</m:t>
                                      </m:r>
                                    </m:e>
                                    <m:sub>
                                      <m:r>
                                        <a:rPr lang="en-US" sz="1400" b="0" i="1">
                                          <a:latin typeface="Cambria Math" panose="02040503050406030204" pitchFamily="18" charset="0"/>
                                        </a:rPr>
                                        <m:t>𝑖𝑗</m:t>
                                      </m:r>
                                    </m:sub>
                                  </m:sSub>
                                  <m:sSub>
                                    <m:sSubPr>
                                      <m:ctrlPr>
                                        <a:rPr lang="en-US" sz="1400" b="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m:rPr>
                                          <m:sty m:val="p"/>
                                        </m:rPr>
                                        <a:rPr lang="el-GR" sz="1400" b="0" i="1">
                                          <a:latin typeface="Cambria Math" panose="02040503050406030204" pitchFamily="18" charset="0"/>
                                        </a:rPr>
                                        <m:t>τ</m:t>
                                      </m:r>
                                    </m:e>
                                    <m:sub>
                                      <m:r>
                                        <a:rPr lang="en-US" sz="1400" b="0" i="1">
                                          <a:latin typeface="Cambria Math" panose="02040503050406030204" pitchFamily="18" charset="0"/>
                                        </a:rPr>
                                        <m:t>𝑗𝑖</m:t>
                                      </m:r>
                                    </m:sub>
                                  </m:sSub>
                                  <m:sSub>
                                    <m:sSubPr>
                                      <m:ctrlPr>
                                        <a:rPr lang="en-US" sz="1400" b="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1400" b="0" i="1">
                                          <a:latin typeface="Cambria Math" panose="02040503050406030204" pitchFamily="18" charset="0"/>
                                        </a:rPr>
                                        <m:t>𝐽</m:t>
                                      </m:r>
                                    </m:e>
                                    <m:sub>
                                      <m:r>
                                        <a:rPr lang="en-US" sz="1400" b="0" i="1">
                                          <a:latin typeface="Cambria Math" panose="02040503050406030204" pitchFamily="18" charset="0"/>
                                        </a:rPr>
                                        <m:t>𝑗</m:t>
                                      </m:r>
                                    </m:sub>
                                  </m:sSub>
                                </m:e>
                              </m:d>
                            </m:e>
                          </m:nary>
                          <m:r>
                            <a:rPr lang="en-US" sz="1400" b="0" i="1"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en-US" sz="1400" b="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l-GR" sz="1400" b="0" i="1">
                                  <a:latin typeface="Cambria Math" panose="02040503050406030204" pitchFamily="18" charset="0"/>
                                </a:rPr>
                                <m:t>ε</m:t>
                              </m:r>
                            </m:e>
                            <m:sub>
                              <m:r>
                                <a:rPr lang="en-US" sz="1400" b="0" i="1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sz="1400" b="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400" b="0" i="1">
                                  <a:latin typeface="Cambria Math" panose="02040503050406030204" pitchFamily="18" charset="0"/>
                                </a:rPr>
                                <m:t>𝐸</m:t>
                              </m:r>
                            </m:e>
                            <m:sub>
                              <m:r>
                                <a:rPr lang="en-US" sz="1400" b="0" i="1"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  <m:r>
                                <a:rPr lang="en-US" sz="1400" b="0" i="1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sz="1400" b="0" i="1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sub>
                          </m:sSub>
                        </m:e>
                      </m:d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sz="1400" b="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l-GR" sz="1400" b="0" i="1" smtClean="0">
                              <a:latin typeface="Cambria Math" panose="02040503050406030204" pitchFamily="18" charset="0"/>
                            </a:rPr>
                            <m:t>ε</m:t>
                          </m:r>
                        </m:e>
                        <m:sub>
                          <m:r>
                            <a:rPr lang="en-US" sz="1400" b="0" i="1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d>
                        <m:d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m:rPr>
                              <m:sty m:val="p"/>
                            </m:rPr>
                            <a:rPr lang="el-GR" sz="1400" b="0" i="1" smtClean="0">
                              <a:latin typeface="Cambria Math" panose="02040503050406030204" pitchFamily="18" charset="0"/>
                            </a:rPr>
                            <m:t>σ</m:t>
                          </m:r>
                          <m:sSubSup>
                            <m:sSubSupPr>
                              <m:ctrlPr>
                                <a:rPr lang="el-GR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e>
                            <m:sub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  <m:sup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sup>
                          </m:sSubSup>
                        </m:e>
                      </m:d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 ; </m:t>
                      </m:r>
                      <m:sSub>
                        <m:sSub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l-GR" sz="1400" b="0" i="1" smtClean="0">
                              <a:latin typeface="Cambria Math" panose="02040503050406030204" pitchFamily="18" charset="0"/>
                            </a:rPr>
                            <m:t>ρ</m:t>
                          </m:r>
                        </m:e>
                        <m:sub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=1−</m:t>
                      </m:r>
                      <m:sSub>
                        <m:sSub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l-GR" sz="1400" b="0" i="1" smtClean="0">
                              <a:latin typeface="Cambria Math" panose="02040503050406030204" pitchFamily="18" charset="0"/>
                            </a:rPr>
                            <m:t>ε</m:t>
                          </m:r>
                        </m:e>
                        <m:sub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</m:oMath>
                  </m:oMathPara>
                </a14:m>
                <a:endParaRPr lang="en-US" sz="1400" b="0" i="1" dirty="0"/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1BD24D73-E010-945C-C478-B50E97EAF9C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37279" y="4934231"/>
                <a:ext cx="4298613" cy="684739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Rectangle 3">
                <a:extLst>
                  <a:ext uri="{FF2B5EF4-FFF2-40B4-BE49-F238E27FC236}">
                    <a16:creationId xmlns:a16="http://schemas.microsoft.com/office/drawing/2014/main" id="{00AAC2BB-23CC-943A-2594-0A743CDF362F}"/>
                  </a:ext>
                </a:extLst>
              </p:cNvPr>
              <p:cNvSpPr txBox="1">
                <a:spLocks noChangeArrowheads="1"/>
              </p:cNvSpPr>
              <p:nvPr/>
            </p:nvSpPr>
            <p:spPr>
              <a:xfrm>
                <a:off x="5533881" y="1839746"/>
                <a:ext cx="3498152" cy="3250103"/>
              </a:xfrm>
              <a:prstGeom prst="rect">
                <a:avLst/>
              </a:prstGeom>
              <a:ln>
                <a:solidFill>
                  <a:schemeClr val="tx1"/>
                </a:solidFill>
              </a:ln>
            </p:spPr>
            <p:txBody>
              <a:bodyPr vert="horz" lIns="91440" tIns="45720" rIns="91440" bIns="45720" rtlCol="0">
                <a:normAutofit/>
              </a:bodyPr>
              <a:lstStyle>
                <a:lvl1pPr marL="171450" indent="-171450" algn="l" defTabSz="685800" rtl="0" eaLnBrk="1" latinLnBrk="0" hangingPunct="1">
                  <a:lnSpc>
                    <a:spcPct val="90000"/>
                  </a:lnSpc>
                  <a:spcBef>
                    <a:spcPts val="75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rgbClr val="035397"/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defRPr>
                </a:lvl1pPr>
                <a:lvl2pPr marL="5143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500" kern="1200">
                    <a:solidFill>
                      <a:srgbClr val="035397"/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defRPr>
                </a:lvl2pPr>
                <a:lvl3pPr marL="8572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350" kern="1200">
                    <a:solidFill>
                      <a:srgbClr val="035397"/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defRPr>
                </a:lvl3pPr>
                <a:lvl4pPr marL="12001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200" kern="1200">
                    <a:solidFill>
                      <a:srgbClr val="035397"/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defRPr>
                </a:lvl4pPr>
                <a:lvl5pPr marL="15430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200" kern="1200">
                    <a:solidFill>
                      <a:srgbClr val="035397"/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defRPr>
                </a:lvl5pPr>
                <a:lvl6pPr marL="18859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2288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5717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29146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fontAlgn="auto">
                  <a:spcAft>
                    <a:spcPts val="0"/>
                  </a:spcAft>
                  <a:buFont typeface="Arial" panose="020B0604020202020204" pitchFamily="34" charset="0"/>
                  <a:buNone/>
                </a:pPr>
                <a:r>
                  <a:rPr lang="en-US" sz="1600" b="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Participating Media </a:t>
                </a:r>
              </a:p>
              <a:p>
                <a:pPr lvl="1" fontAlgn="auto">
                  <a:spcAft>
                    <a:spcPts val="0"/>
                  </a:spcAft>
                </a:pPr>
                <a:r>
                  <a:rPr lang="en-US" sz="1400" b="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Gas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sz="1400" b="0" i="1" smtClean="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ε</m:t>
                    </m:r>
                  </m:oMath>
                </a14:m>
                <a:r>
                  <a:rPr lang="en-US" sz="1400" b="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and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sz="1400" b="0" i="1" smtClean="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τ</m:t>
                    </m:r>
                  </m:oMath>
                </a14:m>
                <a:r>
                  <a:rPr lang="en-US" sz="1400" b="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with normal methods</a:t>
                </a:r>
              </a:p>
              <a:p>
                <a:pPr lvl="1" fontAlgn="auto">
                  <a:spcAft>
                    <a:spcPts val="0"/>
                  </a:spcAft>
                </a:pPr>
                <a:r>
                  <a:rPr lang="en-US" sz="1400" b="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Aerosol cloud enhances radiant energy transmission to atmosphere</a:t>
                </a:r>
              </a:p>
              <a:p>
                <a:pPr lvl="1" fontAlgn="auto">
                  <a:spcAft>
                    <a:spcPts val="0"/>
                  </a:spcAft>
                </a:pPr>
                <a:r>
                  <a:rPr lang="en-US" sz="1400" b="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Modak</a:t>
                </a:r>
                <a:r>
                  <a:rPr lang="en-US" sz="1400" b="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for gas emissivity</a:t>
                </a:r>
              </a:p>
              <a:p>
                <a:pPr lvl="1" fontAlgn="auto">
                  <a:spcAft>
                    <a:spcPts val="0"/>
                  </a:spcAft>
                </a:pPr>
                <a:r>
                  <a:rPr lang="en-US" sz="1400" b="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Felske</a:t>
                </a:r>
                <a:r>
                  <a:rPr lang="en-US" sz="1400" b="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/Tien &amp; </a:t>
                </a:r>
                <a:r>
                  <a:rPr lang="en-US" sz="1400" b="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Pilat</a:t>
                </a:r>
                <a:r>
                  <a:rPr lang="en-US" sz="1400" b="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-Ensor (aerosol)</a:t>
                </a:r>
              </a:p>
              <a:p>
                <a:pPr lvl="1" fontAlgn="auto">
                  <a:spcAft>
                    <a:spcPts val="0"/>
                  </a:spcAft>
                </a:pPr>
                <a:endParaRPr lang="en-US" sz="1600" b="0" dirty="0">
                  <a:latin typeface="Arial" panose="020B060402020202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 fontAlgn="auto">
                  <a:spcAft>
                    <a:spcPts val="0"/>
                  </a:spcAft>
                  <a:buFont typeface="Arial" panose="020B0604020202020204" pitchFamily="34" charset="0"/>
                  <a:buNone/>
                </a:pPr>
                <a:endParaRPr lang="en-US" sz="1600" b="0" dirty="0">
                  <a:latin typeface="Arial" panose="020B060402020202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 fontAlgn="auto">
                  <a:spcAft>
                    <a:spcPts val="0"/>
                  </a:spcAft>
                  <a:buFont typeface="Arial" panose="020B0604020202020204" pitchFamily="34" charset="0"/>
                  <a:buNone/>
                </a:pPr>
                <a:endParaRPr lang="en-US" sz="1600" b="0" dirty="0">
                  <a:latin typeface="Arial" panose="020B060402020202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 fontAlgn="auto">
                  <a:spcAft>
                    <a:spcPts val="0"/>
                  </a:spcAft>
                  <a:buFont typeface="Arial" panose="020B0604020202020204" pitchFamily="34" charset="0"/>
                  <a:buNone/>
                </a:pPr>
                <a:endParaRPr lang="en-US" sz="1600" b="0" dirty="0">
                  <a:latin typeface="Arial" panose="020B060402020202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 fontAlgn="auto">
                  <a:spcAft>
                    <a:spcPts val="0"/>
                  </a:spcAft>
                  <a:buFont typeface="Arial" panose="020B0604020202020204" pitchFamily="34" charset="0"/>
                  <a:buNone/>
                </a:pPr>
                <a:endParaRPr lang="en-US" sz="1600" b="0" dirty="0">
                  <a:latin typeface="Arial" panose="020B060402020202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4" name="Rectangle 3">
                <a:extLst>
                  <a:ext uri="{FF2B5EF4-FFF2-40B4-BE49-F238E27FC236}">
                    <a16:creationId xmlns:a16="http://schemas.microsoft.com/office/drawing/2014/main" id="{00AAC2BB-23CC-943A-2594-0A743CDF362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33881" y="1839746"/>
                <a:ext cx="3498152" cy="3250103"/>
              </a:xfrm>
              <a:prstGeom prst="rect">
                <a:avLst/>
              </a:prstGeom>
              <a:blipFill>
                <a:blip r:embed="rId9"/>
                <a:stretch>
                  <a:fillRect l="-868" t="-1121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913C5F9A-6B61-08AC-CB42-DBA9BF37391C}"/>
                  </a:ext>
                </a:extLst>
              </p:cNvPr>
              <p:cNvSpPr txBox="1"/>
              <p:nvPr/>
            </p:nvSpPr>
            <p:spPr>
              <a:xfrm>
                <a:off x="5849470" y="3368546"/>
                <a:ext cx="1335741" cy="32880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𝐸</m:t>
                          </m:r>
                        </m:e>
                        <m:sub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𝑏</m:t>
                          </m:r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𝑚</m:t>
                          </m:r>
                        </m:sub>
                      </m:sSub>
                      <m:r>
                        <a:rPr lang="en-US" sz="1400" b="1" i="0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m:rPr>
                          <m:sty m:val="p"/>
                        </m:rPr>
                        <a:rPr lang="el-GR" sz="1400" b="0" i="1">
                          <a:latin typeface="Cambria Math" panose="02040503050406030204" pitchFamily="18" charset="0"/>
                        </a:rPr>
                        <m:t>σ</m:t>
                      </m:r>
                      <m:sSubSup>
                        <m:sSubSupPr>
                          <m:ctrlPr>
                            <a:rPr lang="el-GR" sz="1400" b="0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1400" b="0" i="1">
                              <a:latin typeface="Cambria Math" panose="02040503050406030204" pitchFamily="18" charset="0"/>
                            </a:rPr>
                            <m:t>𝑇</m:t>
                          </m:r>
                        </m:e>
                        <m:sub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𝑔</m:t>
                          </m:r>
                        </m:sub>
                        <m:sup>
                          <m:r>
                            <a:rPr lang="en-US" sz="1400" b="0" i="1">
                              <a:latin typeface="Cambria Math" panose="02040503050406030204" pitchFamily="18" charset="0"/>
                            </a:rPr>
                            <m:t>4</m:t>
                          </m:r>
                        </m:sup>
                      </m:sSubSup>
                    </m:oMath>
                  </m:oMathPara>
                </a14:m>
                <a:endParaRPr lang="en-US" sz="1400" dirty="0"/>
              </a:p>
            </p:txBody>
          </p:sp>
        </mc:Choice>
        <mc:Fallback xmlns="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913C5F9A-6B61-08AC-CB42-DBA9BF37391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49470" y="3368546"/>
                <a:ext cx="1335741" cy="328808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A8D128B2-9D55-473A-FC57-84FFA41A58D9}"/>
                  </a:ext>
                </a:extLst>
              </p:cNvPr>
              <p:cNvSpPr txBox="1"/>
              <p:nvPr/>
            </p:nvSpPr>
            <p:spPr>
              <a:xfrm>
                <a:off x="5979458" y="3704001"/>
                <a:ext cx="1734671" cy="32528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l-GR" sz="1400" b="0" i="1" smtClean="0">
                              <a:latin typeface="Cambria Math" panose="02040503050406030204" pitchFamily="18" charset="0"/>
                            </a:rPr>
                            <m:t>𝜀</m:t>
                          </m:r>
                        </m:e>
                        <m:sub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𝑚</m:t>
                          </m:r>
                        </m:sub>
                      </m:sSub>
                      <m:r>
                        <a:rPr lang="en-US" sz="1400" b="0" i="0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l-GR" sz="1400" b="0" i="1" smtClean="0">
                              <a:latin typeface="Cambria Math" panose="02040503050406030204" pitchFamily="18" charset="0"/>
                            </a:rPr>
                            <m:t>𝜀</m:t>
                          </m:r>
                        </m:e>
                        <m:sub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</m:sub>
                      </m:sSub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l-GR" sz="1400" b="0" i="1" smtClean="0">
                              <a:latin typeface="Cambria Math" panose="02040503050406030204" pitchFamily="18" charset="0"/>
                            </a:rPr>
                            <m:t>𝜀</m:t>
                          </m:r>
                        </m:e>
                        <m:sub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𝑔</m:t>
                          </m:r>
                        </m:sub>
                      </m:sSub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l-GR" sz="1400" b="0" i="1" smtClean="0">
                              <a:latin typeface="Cambria Math" panose="02040503050406030204" pitchFamily="18" charset="0"/>
                            </a:rPr>
                            <m:t>𝜀</m:t>
                          </m:r>
                        </m:e>
                        <m:sub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</m:sub>
                      </m:sSub>
                      <m:sSub>
                        <m:sSub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l-GR" sz="1400" b="0" i="1" smtClean="0">
                              <a:latin typeface="Cambria Math" panose="02040503050406030204" pitchFamily="18" charset="0"/>
                            </a:rPr>
                            <m:t>𝜀</m:t>
                          </m:r>
                        </m:e>
                        <m:sub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𝑔</m:t>
                          </m:r>
                        </m:sub>
                      </m:sSub>
                    </m:oMath>
                  </m:oMathPara>
                </a14:m>
                <a:endParaRPr lang="en-US" sz="1400" b="0" dirty="0"/>
              </a:p>
            </p:txBody>
          </p:sp>
        </mc:Choice>
        <mc:Fallback xmlns="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A8D128B2-9D55-473A-FC57-84FFA41A58D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79458" y="3704001"/>
                <a:ext cx="1734671" cy="325282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B5C123FE-00D1-D0C1-FDF6-1DE85E04165C}"/>
                  </a:ext>
                </a:extLst>
              </p:cNvPr>
              <p:cNvSpPr txBox="1"/>
              <p:nvPr/>
            </p:nvSpPr>
            <p:spPr>
              <a:xfrm>
                <a:off x="5979458" y="4132100"/>
                <a:ext cx="2572871" cy="32528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l-GR" sz="1400" b="0" i="1" smtClean="0">
                              <a:latin typeface="Cambria Math" panose="02040503050406030204" pitchFamily="18" charset="0"/>
                            </a:rPr>
                            <m:t>𝜀</m:t>
                          </m:r>
                        </m:e>
                        <m:sub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𝑔</m:t>
                          </m:r>
                        </m:sub>
                      </m:sSub>
                      <m:r>
                        <a:rPr lang="en-US" sz="1400" b="0" i="0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l-GR" sz="1400" b="0" i="1" smtClean="0">
                              <a:latin typeface="Cambria Math" panose="02040503050406030204" pitchFamily="18" charset="0"/>
                            </a:rPr>
                            <m:t>𝜀</m:t>
                          </m:r>
                        </m:e>
                        <m:sub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𝐻</m:t>
                          </m:r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𝑂</m:t>
                          </m:r>
                        </m:sub>
                      </m:sSub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l-GR" sz="1400" b="0" i="1" smtClean="0">
                              <a:latin typeface="Cambria Math" panose="02040503050406030204" pitchFamily="18" charset="0"/>
                            </a:rPr>
                            <m:t>𝜀</m:t>
                          </m:r>
                        </m:e>
                        <m:sub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𝐶𝑂</m:t>
                          </m:r>
                        </m:sub>
                      </m:sSub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l-GR" sz="1400" b="0" i="1" smtClean="0">
                              <a:latin typeface="Cambria Math" panose="02040503050406030204" pitchFamily="18" charset="0"/>
                            </a:rPr>
                            <m:t>𝜀</m:t>
                          </m:r>
                        </m:e>
                        <m:sub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𝐶𝑂</m:t>
                          </m:r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l-GR" sz="1400" b="0" i="1" smtClean="0">
                          <a:latin typeface="Cambria Math" panose="02040503050406030204" pitchFamily="18" charset="0"/>
                        </a:rPr>
                        <m:t>𝛥</m:t>
                      </m:r>
                      <m:sSub>
                        <m:sSubPr>
                          <m:ctrlPr>
                            <a:rPr lang="el-GR" sz="1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l-GR" sz="1400" b="0" i="1" smtClean="0">
                              <a:latin typeface="Cambria Math" panose="02040503050406030204" pitchFamily="18" charset="0"/>
                            </a:rPr>
                            <m:t>𝜀</m:t>
                          </m:r>
                        </m:e>
                        <m:sub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𝑐𝑤</m:t>
                          </m:r>
                        </m:sub>
                      </m:sSub>
                    </m:oMath>
                  </m:oMathPara>
                </a14:m>
                <a:endParaRPr lang="en-US" sz="1400" b="0" dirty="0"/>
              </a:p>
            </p:txBody>
          </p:sp>
        </mc:Choice>
        <mc:Fallback xmlns="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B5C123FE-00D1-D0C1-FDF6-1DE85E04165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79458" y="4132100"/>
                <a:ext cx="2572871" cy="325282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AA993B7C-6ECB-E857-E6CB-68F05509101E}"/>
                  </a:ext>
                </a:extLst>
              </p:cNvPr>
              <p:cNvSpPr txBox="1"/>
              <p:nvPr/>
            </p:nvSpPr>
            <p:spPr>
              <a:xfrm>
                <a:off x="5979458" y="4457382"/>
                <a:ext cx="1734670" cy="57637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l-GR" sz="1400" b="0" i="1" smtClean="0">
                              <a:latin typeface="Cambria Math" panose="02040503050406030204" pitchFamily="18" charset="0"/>
                            </a:rPr>
                            <m:t>𝜀</m:t>
                          </m:r>
                        </m:e>
                        <m:sub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</m:sub>
                      </m:sSub>
                      <m:r>
                        <a:rPr lang="en-US" sz="1400" b="0" i="0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1−</m:t>
                      </m:r>
                      <m:d>
                        <m:d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sz="1400" b="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1400" b="0" i="1">
                                  <a:latin typeface="Cambria Math" panose="02040503050406030204" pitchFamily="18" charset="0"/>
                                </a:rPr>
                                <m:t>15</m:t>
                              </m:r>
                            </m:num>
                            <m:den>
                              <m:sSup>
                                <m:sSupPr>
                                  <m:ctrlPr>
                                    <a:rPr lang="en-US" sz="1400" b="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l-GR" sz="1400" b="0" i="1">
                                      <a:latin typeface="Cambria Math" panose="02040503050406030204" pitchFamily="18" charset="0"/>
                                    </a:rPr>
                                    <m:t>𝜋</m:t>
                                  </m:r>
                                </m:e>
                                <m:sup>
                                  <m:r>
                                    <a:rPr lang="en-US" sz="1400" b="0" i="1">
                                      <a:latin typeface="Cambria Math" panose="02040503050406030204" pitchFamily="18" charset="0"/>
                                    </a:rPr>
                                    <m:t>4</m:t>
                                  </m:r>
                                </m:sup>
                              </m:sSup>
                            </m:den>
                          </m:f>
                        </m:e>
                      </m:d>
                      <m:r>
                        <m:rPr>
                          <m:sty m:val="p"/>
                        </m:rPr>
                        <a:rPr lang="el-GR" sz="1400" b="0" i="1" smtClean="0">
                          <a:latin typeface="Cambria Math" panose="02040503050406030204" pitchFamily="18" charset="0"/>
                        </a:rPr>
                        <m:t>φ</m:t>
                      </m:r>
                      <m:d>
                        <m:d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</m:d>
                    </m:oMath>
                  </m:oMathPara>
                </a14:m>
                <a:endParaRPr lang="en-US" sz="1400" b="0" dirty="0"/>
              </a:p>
            </p:txBody>
          </p:sp>
        </mc:Choice>
        <mc:Fallback xmlns="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AA993B7C-6ECB-E857-E6CB-68F05509101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79458" y="4457382"/>
                <a:ext cx="1734670" cy="576376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55268461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extBox 20">
            <a:extLst>
              <a:ext uri="{FF2B5EF4-FFF2-40B4-BE49-F238E27FC236}">
                <a16:creationId xmlns:a16="http://schemas.microsoft.com/office/drawing/2014/main" id="{E0C054E3-0B4E-67B6-F7E5-452A22682EEB}"/>
              </a:ext>
            </a:extLst>
          </p:cNvPr>
          <p:cNvSpPr txBox="1"/>
          <p:nvPr/>
        </p:nvSpPr>
        <p:spPr>
          <a:xfrm>
            <a:off x="0" y="841537"/>
            <a:ext cx="4571999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 algn="ctr">
              <a:buNone/>
            </a:pPr>
            <a:r>
              <a:rPr lang="en-US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Surface Pairs w/ Gray Gas</a:t>
            </a:r>
            <a:endParaRPr lang="en-US" sz="1600" dirty="0"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BBF67E41-37E1-F760-BE8F-C39D6632B1AD}"/>
              </a:ext>
            </a:extLst>
          </p:cNvPr>
          <p:cNvSpPr txBox="1"/>
          <p:nvPr/>
        </p:nvSpPr>
        <p:spPr>
          <a:xfrm>
            <a:off x="4572000" y="841537"/>
            <a:ext cx="4572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 algn="ctr">
              <a:buNone/>
            </a:pPr>
            <a:r>
              <a:rPr lang="en-US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Enclosure w/ Participating Media </a:t>
            </a:r>
            <a:endParaRPr lang="en-US" sz="1600" dirty="0"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223283" y="287082"/>
            <a:ext cx="7799697" cy="680595"/>
          </a:xfrm>
        </p:spPr>
        <p:txBody>
          <a:bodyPr>
            <a:normAutofit/>
          </a:bodyPr>
          <a:lstStyle/>
          <a:p>
            <a:r>
              <a:rPr lang="en-US" altLang="en-US" sz="3600" dirty="0"/>
              <a:t>Radiation Example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C116CC4B-890B-3B93-4687-05773F15CAF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" y="1150535"/>
            <a:ext cx="4540623" cy="2762303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D11C97DC-07B9-5541-FC6C-12CF08230B4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03380" y="1150535"/>
            <a:ext cx="4540619" cy="2762303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81D6BE72-B711-082C-1058-D0C318719B8A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 b="50523"/>
          <a:stretch/>
        </p:blipFill>
        <p:spPr>
          <a:xfrm>
            <a:off x="2298482" y="4331028"/>
            <a:ext cx="2183871" cy="1288954"/>
          </a:xfrm>
          <a:prstGeom prst="rect">
            <a:avLst/>
          </a:prstGeom>
        </p:spPr>
      </p:pic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BBF8C223-04B1-5B1B-81AD-391FDF57DE54}"/>
              </a:ext>
            </a:extLst>
          </p:cNvPr>
          <p:cNvCxnSpPr>
            <a:cxnSpLocks/>
          </p:cNvCxnSpPr>
          <p:nvPr/>
        </p:nvCxnSpPr>
        <p:spPr>
          <a:xfrm flipH="1" flipV="1">
            <a:off x="31378" y="3914011"/>
            <a:ext cx="4571999" cy="23842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E4FB8E33-7970-A9D9-B139-D8A89C7BFF48}"/>
              </a:ext>
            </a:extLst>
          </p:cNvPr>
          <p:cNvCxnSpPr>
            <a:cxnSpLocks/>
          </p:cNvCxnSpPr>
          <p:nvPr/>
        </p:nvCxnSpPr>
        <p:spPr>
          <a:xfrm flipH="1">
            <a:off x="4603377" y="3914011"/>
            <a:ext cx="4540622" cy="23842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5" name="Picture 34">
            <a:extLst>
              <a:ext uri="{FF2B5EF4-FFF2-40B4-BE49-F238E27FC236}">
                <a16:creationId xmlns:a16="http://schemas.microsoft.com/office/drawing/2014/main" id="{D6A7C962-21D6-55A1-E91D-080334C8853A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 t="49782"/>
          <a:stretch/>
        </p:blipFill>
        <p:spPr>
          <a:xfrm>
            <a:off x="155089" y="4331027"/>
            <a:ext cx="2159081" cy="1288230"/>
          </a:xfrm>
          <a:prstGeom prst="rect">
            <a:avLst/>
          </a:prstGeom>
        </p:spPr>
      </p:pic>
      <p:sp>
        <p:nvSpPr>
          <p:cNvPr id="36" name="TextBox 35">
            <a:extLst>
              <a:ext uri="{FF2B5EF4-FFF2-40B4-BE49-F238E27FC236}">
                <a16:creationId xmlns:a16="http://schemas.microsoft.com/office/drawing/2014/main" id="{38C81943-56BF-FE1F-6FA6-5256A5C030EF}"/>
              </a:ext>
            </a:extLst>
          </p:cNvPr>
          <p:cNvSpPr txBox="1"/>
          <p:nvPr/>
        </p:nvSpPr>
        <p:spPr>
          <a:xfrm>
            <a:off x="0" y="3937853"/>
            <a:ext cx="4571997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 algn="ctr">
              <a:buNone/>
            </a:pPr>
            <a:r>
              <a:rPr lang="en-US" dirty="0">
                <a:ea typeface="Times New Roman" panose="02020603050405020304" pitchFamily="18" charset="0"/>
                <a:cs typeface="Times New Roman" panose="02020603050405020304" pitchFamily="18" charset="0"/>
              </a:rPr>
              <a:t>Comparing: Participating Gas Effect </a:t>
            </a:r>
            <a:endParaRPr lang="en-US" sz="1600" dirty="0"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CED2AC9C-8E25-DAA9-F8F8-0DC889A46C5C}"/>
              </a:ext>
            </a:extLst>
          </p:cNvPr>
          <p:cNvCxnSpPr>
            <a:cxnSpLocks/>
          </p:cNvCxnSpPr>
          <p:nvPr/>
        </p:nvCxnSpPr>
        <p:spPr>
          <a:xfrm>
            <a:off x="4572000" y="891988"/>
            <a:ext cx="31377" cy="580913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TextBox 37">
            <a:extLst>
              <a:ext uri="{FF2B5EF4-FFF2-40B4-BE49-F238E27FC236}">
                <a16:creationId xmlns:a16="http://schemas.microsoft.com/office/drawing/2014/main" id="{24A0FB9C-A7B0-5C61-51C5-F42F06E8C70C}"/>
              </a:ext>
            </a:extLst>
          </p:cNvPr>
          <p:cNvSpPr txBox="1"/>
          <p:nvPr/>
        </p:nvSpPr>
        <p:spPr>
          <a:xfrm>
            <a:off x="4603373" y="3925932"/>
            <a:ext cx="454062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 algn="ctr">
              <a:buNone/>
            </a:pPr>
            <a:r>
              <a:rPr lang="en-US" dirty="0">
                <a:ea typeface="Times New Roman" panose="02020603050405020304" pitchFamily="18" charset="0"/>
                <a:cs typeface="Times New Roman" panose="02020603050405020304" pitchFamily="18" charset="0"/>
              </a:rPr>
              <a:t>Aerosol Effect (Enclosure Only) </a:t>
            </a:r>
            <a:endParaRPr lang="en-US" sz="1600" dirty="0"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1EA1F23F-8655-D5CA-6BF0-1D0938474453}"/>
              </a:ext>
            </a:extLst>
          </p:cNvPr>
          <p:cNvSpPr txBox="1"/>
          <p:nvPr/>
        </p:nvSpPr>
        <p:spPr>
          <a:xfrm>
            <a:off x="0" y="5669708"/>
            <a:ext cx="4603373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dirty="0">
                <a:ea typeface="Times New Roman" panose="02020603050405020304" pitchFamily="18" charset="0"/>
                <a:cs typeface="Times New Roman" panose="02020603050405020304" pitchFamily="18" charset="0"/>
              </a:rPr>
              <a:t>Differences with and without gas as participating medium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dirty="0">
                <a:ea typeface="Times New Roman" panose="02020603050405020304" pitchFamily="18" charset="0"/>
                <a:cs typeface="Times New Roman" panose="02020603050405020304" pitchFamily="18" charset="0"/>
              </a:rPr>
              <a:t>HS3 vs HS3A and TVAP 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Water vapor the </a:t>
            </a:r>
            <a:r>
              <a:rPr lang="en-US" sz="1200" dirty="0">
                <a:ea typeface="Times New Roman" panose="02020603050405020304" pitchFamily="18" charset="0"/>
                <a:cs typeface="Times New Roman" panose="02020603050405020304" pitchFamily="18" charset="0"/>
              </a:rPr>
              <a:t>only contributor (20% RHUM CV)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Beam length of zero </a:t>
            </a:r>
            <a:r>
              <a:rPr lang="en-US" sz="1200" dirty="0">
                <a:ea typeface="Times New Roman" panose="02020603050405020304" pitchFamily="18" charset="0"/>
                <a:cs typeface="Times New Roman" panose="02020603050405020304" pitchFamily="18" charset="0"/>
              </a:rPr>
              <a:t>equates to full transmission </a:t>
            </a:r>
            <a:endParaRPr lang="en-US" sz="1200" dirty="0"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52622EEF-03B0-17EB-DFF6-4538C8608B48}"/>
              </a:ext>
            </a:extLst>
          </p:cNvPr>
          <p:cNvSpPr txBox="1"/>
          <p:nvPr/>
        </p:nvSpPr>
        <p:spPr>
          <a:xfrm>
            <a:off x="4616817" y="5669707"/>
            <a:ext cx="4527183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dirty="0">
                <a:ea typeface="Times New Roman" panose="02020603050405020304" pitchFamily="18" charset="0"/>
                <a:cs typeface="Times New Roman" panose="02020603050405020304" pitchFamily="18" charset="0"/>
              </a:rPr>
              <a:t>Initialize a nonradioactive aerosol in enclosure CV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Keep aerosol floating (no </a:t>
            </a:r>
            <a:r>
              <a:rPr lang="en-US" sz="1200" dirty="0">
                <a:ea typeface="Times New Roman" panose="02020603050405020304" pitchFamily="18" charset="0"/>
                <a:cs typeface="Times New Roman" panose="02020603050405020304" pitchFamily="18" charset="0"/>
              </a:rPr>
              <a:t>DS, cyclical settling)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Eliminate gas contribution (</a:t>
            </a:r>
            <a:r>
              <a:rPr lang="en-US" sz="1200" dirty="0">
                <a:ea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sz="1200" baseline="-25000" dirty="0">
                <a:ea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1200" dirty="0">
                <a:ea typeface="Times New Roman" panose="02020603050405020304" pitchFamily="18" charset="0"/>
                <a:cs typeface="Times New Roman" panose="02020603050405020304" pitchFamily="18" charset="0"/>
              </a:rPr>
              <a:t> only CV atmosphere)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dirty="0">
                <a:ea typeface="Times New Roman" panose="02020603050405020304" pitchFamily="18" charset="0"/>
                <a:cs typeface="Times New Roman" panose="02020603050405020304" pitchFamily="18" charset="0"/>
              </a:rPr>
              <a:t>Choose kmx=1.0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sz="1200" dirty="0"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1" name="Picture 40">
            <a:extLst>
              <a:ext uri="{FF2B5EF4-FFF2-40B4-BE49-F238E27FC236}">
                <a16:creationId xmlns:a16="http://schemas.microsoft.com/office/drawing/2014/main" id="{29601F7B-F6B0-E172-5CDD-0325E82AB16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8364" y="4307185"/>
            <a:ext cx="2212044" cy="1300151"/>
          </a:xfrm>
          <a:prstGeom prst="rect">
            <a:avLst/>
          </a:prstGeom>
          <a:noFill/>
          <a:ln>
            <a:noFill/>
          </a:ln>
        </p:spPr>
      </p:pic>
      <p:sp>
        <p:nvSpPr>
          <p:cNvPr id="42" name="TextBox 41">
            <a:extLst>
              <a:ext uri="{FF2B5EF4-FFF2-40B4-BE49-F238E27FC236}">
                <a16:creationId xmlns:a16="http://schemas.microsoft.com/office/drawing/2014/main" id="{762B1225-0C62-D804-EF90-3AB511718121}"/>
              </a:ext>
            </a:extLst>
          </p:cNvPr>
          <p:cNvSpPr txBox="1"/>
          <p:nvPr/>
        </p:nvSpPr>
        <p:spPr>
          <a:xfrm>
            <a:off x="6759383" y="4357635"/>
            <a:ext cx="2384615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dirty="0">
                <a:ea typeface="Times New Roman" panose="02020603050405020304" pitchFamily="18" charset="0"/>
                <a:cs typeface="Times New Roman" panose="02020603050405020304" pitchFamily="18" charset="0"/>
              </a:rPr>
              <a:t>NO gas component for RD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sz="1200" dirty="0"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dirty="0">
                <a:ea typeface="Times New Roman" panose="02020603050405020304" pitchFamily="18" charset="0"/>
                <a:cs typeface="Times New Roman" panose="02020603050405020304" pitchFamily="18" charset="0"/>
              </a:rPr>
              <a:t>RAD approx. similar to gas-only response but purely due to aerosol emissivity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sz="1200" dirty="0"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1075999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223283" y="287082"/>
            <a:ext cx="7799697" cy="680595"/>
          </a:xfrm>
        </p:spPr>
        <p:txBody>
          <a:bodyPr>
            <a:normAutofit/>
          </a:bodyPr>
          <a:lstStyle/>
          <a:p>
            <a:r>
              <a:rPr lang="en-US" altLang="en-US" sz="3600" dirty="0"/>
              <a:t>Mass Transfer on HS Boundary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3">
                <a:extLst>
                  <a:ext uri="{FF2B5EF4-FFF2-40B4-BE49-F238E27FC236}">
                    <a16:creationId xmlns:a16="http://schemas.microsoft.com/office/drawing/2014/main" id="{A35F4E52-74D7-A6D4-9D0E-799D18A533B8}"/>
                  </a:ext>
                </a:extLst>
              </p:cNvPr>
              <p:cNvSpPr>
                <a:spLocks noGrp="1" noChangeArrowheads="1"/>
              </p:cNvSpPr>
              <p:nvPr>
                <p:ph sz="half" idx="2"/>
              </p:nvPr>
            </p:nvSpPr>
            <p:spPr>
              <a:xfrm>
                <a:off x="231258" y="1127052"/>
                <a:ext cx="8912742" cy="5618132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sz="16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D</a:t>
                </a:r>
                <a:r>
                  <a:rPr lang="en-US" sz="16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ew point: </a:t>
                </a:r>
              </a:p>
              <a:p>
                <a:pPr lvl="1"/>
                <a:r>
                  <a:rPr lang="en-US" sz="14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Saturation temperature corresponding to partial pressure of steam in atmosphere </a:t>
                </a:r>
              </a:p>
              <a:p>
                <a:pPr lvl="1"/>
                <a:r>
                  <a:rPr lang="en-US" sz="14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Moist</a:t>
                </a:r>
                <a:r>
                  <a:rPr lang="en-US" sz="14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air cooled below this temperature (at constant pressure)</a:t>
                </a:r>
                <a:r>
                  <a:rPr lang="en-US" sz="14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can precipitate dew</a:t>
                </a:r>
              </a:p>
              <a:p>
                <a:pPr lvl="1"/>
                <a:r>
                  <a:rPr lang="en-US" sz="14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Cooling in vicinity of a surface can cause condensation on surface    </a:t>
                </a:r>
              </a:p>
              <a:p>
                <a:pPr marL="0" indent="0">
                  <a:buNone/>
                </a:pPr>
                <a:endParaRPr lang="en-US" sz="1600" dirty="0"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>
                  <a:buNone/>
                </a:pPr>
                <a:r>
                  <a:rPr lang="en-US" sz="16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S</a:t>
                </a:r>
                <a:r>
                  <a:rPr lang="en-US" sz="16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urface temperature below (above) dew point means condensation (evaporation) can occur</a:t>
                </a:r>
              </a:p>
              <a:p>
                <a:pPr marL="0" indent="0">
                  <a:buNone/>
                </a:pPr>
                <a:endParaRPr lang="en-US" sz="1600" dirty="0"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>
                  <a:buNone/>
                </a:pPr>
                <a:r>
                  <a:rPr lang="en-US" sz="16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In very humid or steam-only environments:</a:t>
                </a:r>
              </a:p>
              <a:p>
                <a:pPr lvl="1"/>
                <a:r>
                  <a:rPr lang="en-US" sz="14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Condensation limited by dissipation of latent heat released at surface </a:t>
                </a:r>
              </a:p>
              <a:p>
                <a:pPr lvl="1"/>
                <a:r>
                  <a:rPr lang="en-US" sz="14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Self-adjusts to maintain saturation temperature at film/atmosphere interface</a:t>
                </a:r>
              </a:p>
              <a:p>
                <a:pPr marL="0" indent="0">
                  <a:buNone/>
                </a:pPr>
                <a:endParaRPr lang="en-US" sz="1600" dirty="0">
                  <a:latin typeface="Arial" panose="020B060402020202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>
                  <a:buNone/>
                </a:pPr>
                <a:r>
                  <a:rPr lang="en-US" sz="16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In presence of NCGs: </a:t>
                </a:r>
              </a:p>
              <a:p>
                <a:pPr lvl="1"/>
                <a:r>
                  <a:rPr lang="en-US" sz="14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Local steam depletion leads to NCG build-up and inhibits steam supply to surface</a:t>
                </a:r>
              </a:p>
              <a:p>
                <a:pPr lvl="1"/>
                <a:r>
                  <a:rPr lang="en-US" sz="14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Mass-transfer limited condensation rate (diffusion)</a:t>
                </a:r>
              </a:p>
              <a:p>
                <a:pPr lvl="1"/>
                <a:r>
                  <a:rPr lang="en-US" sz="14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Onset/extent of limiting depends on atmosphere mixing (e.g. turbulent vs. stagnant) </a:t>
                </a:r>
              </a:p>
              <a:p>
                <a:pPr lvl="1"/>
                <a:r>
                  <a:rPr lang="en-US" sz="14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Diffusion mass transfer</a:t>
                </a:r>
              </a:p>
              <a:p>
                <a:pPr lvl="2"/>
                <a:r>
                  <a:rPr lang="en-US" sz="12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Diffusivity relates to </a:t>
                </a:r>
                <a14:m>
                  <m:oMath xmlns:m="http://schemas.openxmlformats.org/officeDocument/2006/math">
                    <m:r>
                      <a:rPr lang="en-US" sz="1200" i="1" dirty="0" smtClean="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𝑁𝑢</m:t>
                    </m:r>
                  </m:oMath>
                </a14:m>
                <a:r>
                  <a:rPr lang="en-US" sz="12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sz="1200" b="0" i="1" smtClean="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𝑃𝑟</m:t>
                    </m:r>
                  </m:oMath>
                </a14:m>
                <a:r>
                  <a:rPr lang="en-US" sz="12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, and </a:t>
                </a:r>
                <a14:m>
                  <m:oMath xmlns:m="http://schemas.openxmlformats.org/officeDocument/2006/math">
                    <m:r>
                      <a:rPr lang="en-US" sz="1200" b="0" i="1" smtClean="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𝑆𝑐</m:t>
                    </m:r>
                  </m:oMath>
                </a14:m>
                <a:r>
                  <a:rPr lang="en-US" sz="12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via </a:t>
                </a:r>
                <a14:m>
                  <m:oMath xmlns:m="http://schemas.openxmlformats.org/officeDocument/2006/math">
                    <m:r>
                      <a:rPr lang="en-US" sz="1200" i="1" dirty="0" smtClean="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𝑆h</m:t>
                    </m:r>
                  </m:oMath>
                </a14:m>
                <a:r>
                  <a:rPr lang="en-US" sz="12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:</a:t>
                </a:r>
              </a:p>
              <a:p>
                <a:pPr lvl="2"/>
                <a14:m>
                  <m:oMath xmlns:m="http://schemas.openxmlformats.org/officeDocument/2006/math">
                    <m:r>
                      <a:rPr lang="en-US" sz="1200" i="1" dirty="0" smtClean="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𝑁𝑢</m:t>
                    </m:r>
                  </m:oMath>
                </a14:m>
                <a:r>
                  <a:rPr lang="en-US" sz="12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~ convective-to-conductive heat transfer; </a:t>
                </a:r>
                <a14:m>
                  <m:oMath xmlns:m="http://schemas.openxmlformats.org/officeDocument/2006/math">
                    <m:r>
                      <a:rPr lang="en-US" sz="12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𝑃𝑟</m:t>
                    </m:r>
                  </m:oMath>
                </a14:m>
                <a:r>
                  <a:rPr lang="en-US" sz="12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~ momentum-to-thermal diffusion; </a:t>
                </a:r>
                <a14:m>
                  <m:oMath xmlns:m="http://schemas.openxmlformats.org/officeDocument/2006/math">
                    <m:r>
                      <a:rPr lang="en-US" sz="12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𝑆𝑐</m:t>
                    </m:r>
                  </m:oMath>
                </a14:m>
                <a:r>
                  <a:rPr lang="en-US" sz="12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~ momentum-to-mass diffusion</a:t>
                </a:r>
              </a:p>
              <a:p>
                <a:pPr lvl="2"/>
                <a14:m>
                  <m:oMath xmlns:m="http://schemas.openxmlformats.org/officeDocument/2006/math">
                    <m:r>
                      <a:rPr lang="en-US" sz="1200" i="1" dirty="0" smtClean="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𝑆h</m:t>
                    </m:r>
                  </m:oMath>
                </a14:m>
                <a:r>
                  <a:rPr lang="en-US" sz="12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conveys convective mass transfer relative to diffusive mass transfer </a:t>
                </a:r>
              </a:p>
              <a:p>
                <a:pPr lvl="2"/>
                <a:r>
                  <a:rPr lang="en-US" sz="12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Obtain mass transfer coefficient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2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200" b="0" i="1" smtClean="0">
                            <a:latin typeface="Cambria Math" panose="02040503050406030204" pitchFamily="18" charset="0"/>
                          </a:rPr>
                          <m:t>h</m:t>
                        </m:r>
                      </m:e>
                      <m:sub>
                        <m:r>
                          <a:rPr lang="en-US" sz="1200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</m:sub>
                    </m:sSub>
                  </m:oMath>
                </a14:m>
                <a:r>
                  <a:rPr lang="en-US" sz="12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given diffusivity (NCG package binary mass diffusion coefficients) </a:t>
                </a:r>
              </a:p>
              <a:p>
                <a:pPr marL="0" indent="0">
                  <a:buNone/>
                </a:pPr>
                <a:endParaRPr lang="en-US" sz="1600" dirty="0"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>
                  <a:buNone/>
                </a:pPr>
                <a:endParaRPr lang="en-US" sz="1600" dirty="0">
                  <a:latin typeface="Arial" panose="020B060402020202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>
                  <a:buNone/>
                </a:pPr>
                <a:endParaRPr lang="en-US" sz="1600" dirty="0"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>
                  <a:buNone/>
                </a:pPr>
                <a:endParaRPr lang="en-US" sz="1600" dirty="0"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" name="Rectangle 3">
                <a:extLst>
                  <a:ext uri="{FF2B5EF4-FFF2-40B4-BE49-F238E27FC236}">
                    <a16:creationId xmlns:a16="http://schemas.microsoft.com/office/drawing/2014/main" id="{A35F4E52-74D7-A6D4-9D0E-799D18A533B8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2"/>
              </p:nvPr>
            </p:nvSpPr>
            <p:spPr>
              <a:xfrm>
                <a:off x="231258" y="1127052"/>
                <a:ext cx="8912742" cy="5618132"/>
              </a:xfrm>
              <a:blipFill>
                <a:blip r:embed="rId3"/>
                <a:stretch>
                  <a:fillRect l="-410" t="-76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B6D392EC-FB63-A2BE-C468-B8BCCA0EC428}"/>
                  </a:ext>
                </a:extLst>
              </p:cNvPr>
              <p:cNvSpPr txBox="1"/>
              <p:nvPr/>
            </p:nvSpPr>
            <p:spPr>
              <a:xfrm>
                <a:off x="4100889" y="5532041"/>
                <a:ext cx="2367636" cy="21922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𝑆h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𝐶</m:t>
                      </m:r>
                      <m:sSup>
                        <m:sSup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𝑁𝑢</m:t>
                          </m:r>
                        </m:e>
                        <m:sup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sup>
                      </m:sSup>
                      <m:sSup>
                        <m:sSup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𝑆𝑐</m:t>
                          </m:r>
                        </m:e>
                        <m:sup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𝑏</m:t>
                          </m:r>
                        </m:sup>
                      </m:sSup>
                      <m:sSup>
                        <m:sSup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𝑃𝑟</m:t>
                          </m:r>
                        </m:e>
                        <m:sup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𝑐</m:t>
                          </m:r>
                        </m:sup>
                      </m:sSup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type m:val="lin"/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h</m:t>
                              </m:r>
                            </m:e>
                            <m:sub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𝐿</m:t>
                              </m:r>
                            </m:e>
                            <m:sub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</m:sub>
                          </m:sSub>
                        </m:num>
                        <m:den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𝐷</m:t>
                          </m:r>
                        </m:den>
                      </m:f>
                    </m:oMath>
                  </m:oMathPara>
                </a14:m>
                <a:endParaRPr lang="en-US" sz="1400" b="0" i="1" dirty="0"/>
              </a:p>
            </p:txBody>
          </p:sp>
        </mc:Choice>
        <mc:Fallback xmlns="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B6D392EC-FB63-A2BE-C468-B8BCCA0EC42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00889" y="5532041"/>
                <a:ext cx="2367636" cy="219227"/>
              </a:xfrm>
              <a:prstGeom prst="rect">
                <a:avLst/>
              </a:prstGeom>
              <a:blipFill>
                <a:blip r:embed="rId4"/>
                <a:stretch>
                  <a:fillRect l="-258" t="-147222" r="-15206" b="-241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62637698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223283" y="287082"/>
            <a:ext cx="7799697" cy="680595"/>
          </a:xfrm>
        </p:spPr>
        <p:txBody>
          <a:bodyPr>
            <a:normAutofit/>
          </a:bodyPr>
          <a:lstStyle/>
          <a:p>
            <a:r>
              <a:rPr lang="en-US" altLang="en-US" sz="3600" dirty="0"/>
              <a:t>Mass Transfer on HS Boundary</a:t>
            </a:r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id="{A35F4E52-74D7-A6D4-9D0E-799D18A533B8}"/>
              </a:ext>
            </a:extLst>
          </p:cNvPr>
          <p:cNvSpPr>
            <a:spLocks noGrp="1" noChangeArrowheads="1"/>
          </p:cNvSpPr>
          <p:nvPr>
            <p:ph sz="half" idx="2"/>
          </p:nvPr>
        </p:nvSpPr>
        <p:spPr>
          <a:xfrm>
            <a:off x="231258" y="1127052"/>
            <a:ext cx="8912742" cy="5618132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sz="16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Condensation in the presence of NCGs</a:t>
            </a:r>
          </a:p>
          <a:p>
            <a:pPr lvl="1"/>
            <a:r>
              <a:rPr lang="en-US" sz="14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Mechanistic model: diffusion of condensable vapor through gas layer containing NCGs </a:t>
            </a:r>
          </a:p>
          <a:p>
            <a:pPr lvl="1"/>
            <a:r>
              <a:rPr lang="en-US" sz="14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 diffusion layer type model</a:t>
            </a:r>
          </a:p>
          <a:p>
            <a:pPr lvl="1"/>
            <a:endParaRPr lang="en-US" sz="1400" dirty="0"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/>
            <a:endParaRPr lang="en-US" sz="1400" dirty="0"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/>
            <a:endParaRPr lang="en-US" sz="1400" dirty="0"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/>
            <a:endParaRPr lang="en-US" sz="1400" dirty="0"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/>
            <a:endParaRPr lang="en-US" sz="1400" dirty="0"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/>
            <a:endParaRPr lang="en-US" sz="1400" dirty="0"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/>
            <a:endParaRPr lang="en-US" sz="1400" dirty="0"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/>
            <a:endParaRPr lang="en-US" sz="1400" dirty="0"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/>
            <a:endParaRPr lang="en-US" sz="1400" dirty="0"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/>
            <a:endParaRPr lang="en-US" sz="1400" dirty="0"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/>
            <a:endParaRPr lang="en-US" sz="1400" dirty="0"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/>
            <a:endParaRPr lang="en-US" sz="1400" dirty="0"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/>
            <a:endParaRPr lang="en-US" sz="1400" dirty="0"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/>
            <a:endParaRPr lang="en-US" sz="1400" dirty="0"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/>
            <a:endParaRPr lang="en-US" sz="1400" dirty="0"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/>
            <a:endParaRPr lang="en-US" sz="1400" dirty="0"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/>
            <a:endParaRPr lang="en-US" sz="1400" dirty="0"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/>
            <a:endParaRPr lang="en-US" sz="1400" dirty="0"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/>
            <a:endParaRPr lang="en-US" sz="1400" dirty="0"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/>
            <a:r>
              <a:rPr lang="en-US" sz="14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Integrate product of mass flux and surface area exposed to atmosphere (critical pool fraction caveat)</a:t>
            </a:r>
          </a:p>
          <a:p>
            <a:pPr lvl="1"/>
            <a:r>
              <a:rPr lang="en-US" sz="14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Physical limiters on condensation out of CV and evaporation off of HS surface</a:t>
            </a:r>
          </a:p>
          <a:p>
            <a:pPr marL="342900" lvl="1" indent="0">
              <a:buNone/>
            </a:pPr>
            <a:endParaRPr lang="en-US" sz="1400" dirty="0"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2"/>
            <a:endParaRPr lang="en-US" sz="1600" dirty="0"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sz="1600" dirty="0"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sz="16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sz="1600" dirty="0"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sz="16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sz="16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6AE5A21A-C292-8176-D703-17DE51912FB5}"/>
              </a:ext>
            </a:extLst>
          </p:cNvPr>
          <p:cNvSpPr/>
          <p:nvPr/>
        </p:nvSpPr>
        <p:spPr>
          <a:xfrm>
            <a:off x="673456" y="2442347"/>
            <a:ext cx="510988" cy="3082414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1218AF48-B874-04EF-DC24-98CB1353606A}"/>
              </a:ext>
            </a:extLst>
          </p:cNvPr>
          <p:cNvSpPr/>
          <p:nvPr/>
        </p:nvSpPr>
        <p:spPr>
          <a:xfrm>
            <a:off x="1184444" y="2442347"/>
            <a:ext cx="510988" cy="3082414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DC499A67-44F8-D15E-B8AD-DC2080B2E97F}"/>
              </a:ext>
            </a:extLst>
          </p:cNvPr>
          <p:cNvSpPr/>
          <p:nvPr/>
        </p:nvSpPr>
        <p:spPr>
          <a:xfrm>
            <a:off x="1695432" y="2442346"/>
            <a:ext cx="1239394" cy="3082414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B1C31781-0D23-4010-94B4-96444D16A2BF}"/>
              </a:ext>
            </a:extLst>
          </p:cNvPr>
          <p:cNvSpPr txBox="1"/>
          <p:nvPr/>
        </p:nvSpPr>
        <p:spPr>
          <a:xfrm rot="-5400000">
            <a:off x="506730" y="4948641"/>
            <a:ext cx="84443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/>
              <a:t>Film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7967FF35-62F7-31DD-FA26-7DEA5A5F4AB3}"/>
              </a:ext>
            </a:extLst>
          </p:cNvPr>
          <p:cNvSpPr txBox="1"/>
          <p:nvPr/>
        </p:nvSpPr>
        <p:spPr>
          <a:xfrm rot="-5400000">
            <a:off x="926711" y="4763827"/>
            <a:ext cx="102645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/>
              <a:t>Diffusion Layer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F8D9CFD9-4B87-9E7C-4F09-6DC6C8DAAC14}"/>
              </a:ext>
            </a:extLst>
          </p:cNvPr>
          <p:cNvSpPr txBox="1"/>
          <p:nvPr/>
        </p:nvSpPr>
        <p:spPr>
          <a:xfrm>
            <a:off x="1695432" y="5001540"/>
            <a:ext cx="123939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/>
              <a:t>Bulk Atmosphere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428056F4-D420-BB55-5A67-703EFB206ADD}"/>
              </a:ext>
            </a:extLst>
          </p:cNvPr>
          <p:cNvSpPr txBox="1"/>
          <p:nvPr/>
        </p:nvSpPr>
        <p:spPr>
          <a:xfrm>
            <a:off x="673456" y="1803429"/>
            <a:ext cx="103990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/>
              <a:t>Surface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01D27440-A6A6-6787-3329-932EDD9E85EE}"/>
              </a:ext>
            </a:extLst>
          </p:cNvPr>
          <p:cNvSpPr txBox="1"/>
          <p:nvPr/>
        </p:nvSpPr>
        <p:spPr>
          <a:xfrm>
            <a:off x="1206856" y="2020132"/>
            <a:ext cx="103990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/>
              <a:t>Interface</a:t>
            </a:r>
          </a:p>
        </p:txBody>
      </p: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E90004F1-DA6B-0FF4-ADD7-42659D884B2B}"/>
              </a:ext>
            </a:extLst>
          </p:cNvPr>
          <p:cNvCxnSpPr>
            <a:cxnSpLocks/>
          </p:cNvCxnSpPr>
          <p:nvPr/>
        </p:nvCxnSpPr>
        <p:spPr>
          <a:xfrm>
            <a:off x="495874" y="5739566"/>
            <a:ext cx="510988" cy="0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>
            <a:extLst>
              <a:ext uri="{FF2B5EF4-FFF2-40B4-BE49-F238E27FC236}">
                <a16:creationId xmlns:a16="http://schemas.microsoft.com/office/drawing/2014/main" id="{9DB44769-4CF0-8B75-E565-9F47956405BA}"/>
              </a:ext>
            </a:extLst>
          </p:cNvPr>
          <p:cNvSpPr txBox="1"/>
          <p:nvPr/>
        </p:nvSpPr>
        <p:spPr>
          <a:xfrm>
            <a:off x="806949" y="5618354"/>
            <a:ext cx="55177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/>
              <a:t>y</a:t>
            </a:r>
          </a:p>
        </p:txBody>
      </p: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0AB21358-36D3-6D37-2780-EEE22C06A9B2}"/>
              </a:ext>
            </a:extLst>
          </p:cNvPr>
          <p:cNvCxnSpPr>
            <a:cxnSpLocks/>
          </p:cNvCxnSpPr>
          <p:nvPr/>
        </p:nvCxnSpPr>
        <p:spPr>
          <a:xfrm flipV="1">
            <a:off x="503494" y="5205428"/>
            <a:ext cx="0" cy="536502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Box 24">
            <a:extLst>
              <a:ext uri="{FF2B5EF4-FFF2-40B4-BE49-F238E27FC236}">
                <a16:creationId xmlns:a16="http://schemas.microsoft.com/office/drawing/2014/main" id="{73769B19-3BA8-2F09-6ED5-43FCD0814582}"/>
              </a:ext>
            </a:extLst>
          </p:cNvPr>
          <p:cNvSpPr txBox="1"/>
          <p:nvPr/>
        </p:nvSpPr>
        <p:spPr>
          <a:xfrm>
            <a:off x="223283" y="4956844"/>
            <a:ext cx="55177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/>
              <a:t>P</a:t>
            </a:r>
          </a:p>
        </p:txBody>
      </p:sp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827E2B8F-837A-F474-2B6C-8D0CBDC1F0DD}"/>
              </a:ext>
            </a:extLst>
          </p:cNvPr>
          <p:cNvCxnSpPr>
            <a:cxnSpLocks/>
            <a:stCxn id="15" idx="2"/>
          </p:cNvCxnSpPr>
          <p:nvPr/>
        </p:nvCxnSpPr>
        <p:spPr>
          <a:xfrm>
            <a:off x="1193409" y="2049650"/>
            <a:ext cx="0" cy="369986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>
            <a:extLst>
              <a:ext uri="{FF2B5EF4-FFF2-40B4-BE49-F238E27FC236}">
                <a16:creationId xmlns:a16="http://schemas.microsoft.com/office/drawing/2014/main" id="{9BE866C4-B98C-A08E-5C20-9CBA37158DC1}"/>
              </a:ext>
            </a:extLst>
          </p:cNvPr>
          <p:cNvCxnSpPr>
            <a:cxnSpLocks/>
          </p:cNvCxnSpPr>
          <p:nvPr/>
        </p:nvCxnSpPr>
        <p:spPr>
          <a:xfrm>
            <a:off x="1703052" y="2246060"/>
            <a:ext cx="0" cy="196284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>
            <a:extLst>
              <a:ext uri="{FF2B5EF4-FFF2-40B4-BE49-F238E27FC236}">
                <a16:creationId xmlns:a16="http://schemas.microsoft.com/office/drawing/2014/main" id="{FCF5B309-334C-378E-0309-76C617E78FE8}"/>
              </a:ext>
            </a:extLst>
          </p:cNvPr>
          <p:cNvCxnSpPr>
            <a:cxnSpLocks/>
          </p:cNvCxnSpPr>
          <p:nvPr/>
        </p:nvCxnSpPr>
        <p:spPr>
          <a:xfrm flipV="1">
            <a:off x="682633" y="2967962"/>
            <a:ext cx="2743200" cy="1"/>
          </a:xfrm>
          <a:prstGeom prst="line">
            <a:avLst/>
          </a:prstGeom>
          <a:ln w="127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TextBox 39">
            <a:extLst>
              <a:ext uri="{FF2B5EF4-FFF2-40B4-BE49-F238E27FC236}">
                <a16:creationId xmlns:a16="http://schemas.microsoft.com/office/drawing/2014/main" id="{6C20ADD3-E4F0-FD90-49B1-CFAB8FFF5AB7}"/>
              </a:ext>
            </a:extLst>
          </p:cNvPr>
          <p:cNvSpPr txBox="1"/>
          <p:nvPr/>
        </p:nvSpPr>
        <p:spPr>
          <a:xfrm>
            <a:off x="3284881" y="2844851"/>
            <a:ext cx="55177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/>
              <a:t>P</a:t>
            </a:r>
            <a:r>
              <a:rPr lang="en-US" sz="1000" baseline="-25000" dirty="0"/>
              <a:t>tot</a:t>
            </a:r>
            <a:endParaRPr lang="en-US" sz="1000" dirty="0"/>
          </a:p>
        </p:txBody>
      </p:sp>
      <p:cxnSp>
        <p:nvCxnSpPr>
          <p:cNvPr id="41" name="Straight Connector 40">
            <a:extLst>
              <a:ext uri="{FF2B5EF4-FFF2-40B4-BE49-F238E27FC236}">
                <a16:creationId xmlns:a16="http://schemas.microsoft.com/office/drawing/2014/main" id="{5BCAE0AD-D90F-970D-22BA-B32C38958F0A}"/>
              </a:ext>
            </a:extLst>
          </p:cNvPr>
          <p:cNvCxnSpPr>
            <a:cxnSpLocks/>
            <a:stCxn id="51" idx="2"/>
          </p:cNvCxnSpPr>
          <p:nvPr/>
        </p:nvCxnSpPr>
        <p:spPr>
          <a:xfrm flipV="1">
            <a:off x="1815770" y="3308786"/>
            <a:ext cx="1608222" cy="10472"/>
          </a:xfrm>
          <a:prstGeom prst="line">
            <a:avLst/>
          </a:prstGeom>
          <a:ln w="127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TextBox 42">
            <a:extLst>
              <a:ext uri="{FF2B5EF4-FFF2-40B4-BE49-F238E27FC236}">
                <a16:creationId xmlns:a16="http://schemas.microsoft.com/office/drawing/2014/main" id="{2F351480-52B7-160F-6771-4B8B556CF20F}"/>
              </a:ext>
            </a:extLst>
          </p:cNvPr>
          <p:cNvSpPr txBox="1"/>
          <p:nvPr/>
        </p:nvSpPr>
        <p:spPr>
          <a:xfrm>
            <a:off x="3302661" y="3193295"/>
            <a:ext cx="55177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/>
              <a:t>P</a:t>
            </a:r>
            <a:r>
              <a:rPr lang="en-US" sz="1000" baseline="-25000" dirty="0"/>
              <a:t>stm</a:t>
            </a:r>
            <a:endParaRPr lang="en-US" sz="1000" dirty="0"/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B708FBBB-C09D-4454-79C7-1E50A6AD7204}"/>
              </a:ext>
            </a:extLst>
          </p:cNvPr>
          <p:cNvSpPr txBox="1"/>
          <p:nvPr/>
        </p:nvSpPr>
        <p:spPr>
          <a:xfrm>
            <a:off x="3284881" y="3992146"/>
            <a:ext cx="55177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/>
              <a:t>P</a:t>
            </a:r>
            <a:r>
              <a:rPr lang="en-US" sz="1000" baseline="-25000" dirty="0"/>
              <a:t>ncg</a:t>
            </a:r>
            <a:endParaRPr lang="en-US" sz="1000" dirty="0"/>
          </a:p>
        </p:txBody>
      </p:sp>
      <p:cxnSp>
        <p:nvCxnSpPr>
          <p:cNvPr id="49" name="Straight Connector 48">
            <a:extLst>
              <a:ext uri="{FF2B5EF4-FFF2-40B4-BE49-F238E27FC236}">
                <a16:creationId xmlns:a16="http://schemas.microsoft.com/office/drawing/2014/main" id="{AD8953BD-8D4F-BBB3-DEF2-2941733D5FDD}"/>
              </a:ext>
            </a:extLst>
          </p:cNvPr>
          <p:cNvCxnSpPr>
            <a:cxnSpLocks/>
          </p:cNvCxnSpPr>
          <p:nvPr/>
        </p:nvCxnSpPr>
        <p:spPr>
          <a:xfrm>
            <a:off x="1852044" y="4107860"/>
            <a:ext cx="1571948" cy="1"/>
          </a:xfrm>
          <a:prstGeom prst="line">
            <a:avLst/>
          </a:prstGeom>
          <a:ln w="127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Arc 49">
            <a:extLst>
              <a:ext uri="{FF2B5EF4-FFF2-40B4-BE49-F238E27FC236}">
                <a16:creationId xmlns:a16="http://schemas.microsoft.com/office/drawing/2014/main" id="{B335D685-1AA2-4898-B897-5DF31AB5B8BD}"/>
              </a:ext>
            </a:extLst>
          </p:cNvPr>
          <p:cNvSpPr/>
          <p:nvPr/>
        </p:nvSpPr>
        <p:spPr>
          <a:xfrm rot="10800000">
            <a:off x="1193408" y="3061555"/>
            <a:ext cx="1297453" cy="1043609"/>
          </a:xfrm>
          <a:prstGeom prst="arc">
            <a:avLst/>
          </a:prstGeom>
          <a:ln w="127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Arc 50">
            <a:extLst>
              <a:ext uri="{FF2B5EF4-FFF2-40B4-BE49-F238E27FC236}">
                <a16:creationId xmlns:a16="http://schemas.microsoft.com/office/drawing/2014/main" id="{9E94BED5-1D75-3730-FDD4-3B240A2F2F2C}"/>
              </a:ext>
            </a:extLst>
          </p:cNvPr>
          <p:cNvSpPr/>
          <p:nvPr/>
        </p:nvSpPr>
        <p:spPr>
          <a:xfrm rot="16537724">
            <a:off x="747483" y="3751723"/>
            <a:ext cx="1945732" cy="1071420"/>
          </a:xfrm>
          <a:prstGeom prst="arc">
            <a:avLst/>
          </a:prstGeom>
          <a:ln w="127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B52BF192-5137-8258-1237-C3D1CCAB674D}"/>
              </a:ext>
            </a:extLst>
          </p:cNvPr>
          <p:cNvSpPr txBox="1"/>
          <p:nvPr/>
        </p:nvSpPr>
        <p:spPr>
          <a:xfrm>
            <a:off x="1033714" y="4138370"/>
            <a:ext cx="55177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/>
              <a:t>P</a:t>
            </a:r>
            <a:r>
              <a:rPr lang="en-US" sz="1000" baseline="-25000" dirty="0"/>
              <a:t>srf</a:t>
            </a:r>
            <a:endParaRPr lang="en-US" sz="10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6" name="TextBox 55">
                <a:extLst>
                  <a:ext uri="{FF2B5EF4-FFF2-40B4-BE49-F238E27FC236}">
                    <a16:creationId xmlns:a16="http://schemas.microsoft.com/office/drawing/2014/main" id="{2CF5803A-29C4-7E07-1B03-3B8DBE90FF5E}"/>
                  </a:ext>
                </a:extLst>
              </p:cNvPr>
              <p:cNvSpPr txBox="1"/>
              <p:nvPr/>
            </p:nvSpPr>
            <p:spPr>
              <a:xfrm>
                <a:off x="4042974" y="1923185"/>
                <a:ext cx="1782026" cy="48404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̇"/>
                              <m:ctrlP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e>
                          </m:acc>
                        </m:e>
                        <m:sub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𝑐</m:t>
                          </m:r>
                        </m:sub>
                      </m:sSub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  <m:sub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𝐷</m:t>
                          </m:r>
                        </m:sub>
                      </m:sSub>
                      <m:sSub>
                        <m:sSub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l-GR" sz="1400" b="0" i="1" smtClean="0">
                              <a:latin typeface="Cambria Math" panose="02040503050406030204" pitchFamily="18" charset="0"/>
                            </a:rPr>
                            <m:t>ρ</m:t>
                          </m:r>
                        </m:e>
                        <m:sub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</m:sub>
                      </m:sSub>
                      <m:func>
                        <m:func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1400" b="0" i="0" smtClean="0">
                              <a:latin typeface="Cambria Math" panose="02040503050406030204" pitchFamily="18" charset="0"/>
                            </a:rPr>
                            <m:t>ln</m:t>
                          </m:r>
                        </m:fName>
                        <m:e>
                          <m:d>
                            <m:dPr>
                              <m:ctrlP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sz="1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sSub>
                                    <m:sSubPr>
                                      <m:ctrlPr>
                                        <a:rPr lang="en-US" sz="14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m:rPr>
                                          <m:sty m:val="p"/>
                                        </m:rPr>
                                        <a:rPr lang="el-GR" sz="1400" b="0" i="1" smtClean="0">
                                          <a:latin typeface="Cambria Math" panose="02040503050406030204" pitchFamily="18" charset="0"/>
                                        </a:rPr>
                                        <m:t>Δ</m:t>
                                      </m:r>
                                      <m:r>
                                        <a:rPr lang="en-US" sz="1400" b="0" i="1" smtClean="0">
                                          <a:latin typeface="Cambria Math" panose="02040503050406030204" pitchFamily="18" charset="0"/>
                                        </a:rPr>
                                        <m:t>𝑃</m:t>
                                      </m:r>
                                    </m:e>
                                    <m:sub>
                                      <m:r>
                                        <a:rPr lang="en-US" sz="1400" b="0" i="1" smtClean="0">
                                          <a:latin typeface="Cambria Math" panose="02040503050406030204" pitchFamily="18" charset="0"/>
                                        </a:rPr>
                                        <m:t>𝑠𝑟𝑓</m:t>
                                      </m:r>
                                    </m:sub>
                                  </m:sSub>
                                </m:num>
                                <m:den>
                                  <m:sSub>
                                    <m:sSubPr>
                                      <m:ctrlPr>
                                        <a:rPr lang="en-US" sz="14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m:rPr>
                                          <m:sty m:val="p"/>
                                        </m:rPr>
                                        <a:rPr lang="el-GR" sz="1400" b="0" i="1" smtClean="0">
                                          <a:latin typeface="Cambria Math" panose="02040503050406030204" pitchFamily="18" charset="0"/>
                                        </a:rPr>
                                        <m:t>Δ</m:t>
                                      </m:r>
                                      <m:r>
                                        <a:rPr lang="en-US" sz="1400" b="0" i="1" smtClean="0">
                                          <a:latin typeface="Cambria Math" panose="02040503050406030204" pitchFamily="18" charset="0"/>
                                        </a:rPr>
                                        <m:t>𝑃</m:t>
                                      </m:r>
                                    </m:e>
                                    <m:sub>
                                      <m:r>
                                        <a:rPr lang="en-US" sz="1400" b="0" i="1" smtClean="0">
                                          <a:latin typeface="Cambria Math" panose="02040503050406030204" pitchFamily="18" charset="0"/>
                                        </a:rPr>
                                        <m:t>𝑎𝑡𝑚</m:t>
                                      </m:r>
                                    </m:sub>
                                  </m:sSub>
                                </m:den>
                              </m:f>
                            </m:e>
                          </m:d>
                        </m:e>
                      </m:func>
                    </m:oMath>
                  </m:oMathPara>
                </a14:m>
                <a:endParaRPr lang="en-US" sz="1400" b="0" i="1" dirty="0"/>
              </a:p>
            </p:txBody>
          </p:sp>
        </mc:Choice>
        <mc:Fallback xmlns="">
          <p:sp>
            <p:nvSpPr>
              <p:cNvPr id="56" name="TextBox 55">
                <a:extLst>
                  <a:ext uri="{FF2B5EF4-FFF2-40B4-BE49-F238E27FC236}">
                    <a16:creationId xmlns:a16="http://schemas.microsoft.com/office/drawing/2014/main" id="{2CF5803A-29C4-7E07-1B03-3B8DBE90FF5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42974" y="1923185"/>
                <a:ext cx="1782026" cy="484043"/>
              </a:xfrm>
              <a:prstGeom prst="rect">
                <a:avLst/>
              </a:prstGeom>
              <a:blipFill>
                <a:blip r:embed="rId3"/>
                <a:stretch>
                  <a:fillRect l="-683" b="-25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8" name="Picture 57">
            <a:extLst>
              <a:ext uri="{FF2B5EF4-FFF2-40B4-BE49-F238E27FC236}">
                <a16:creationId xmlns:a16="http://schemas.microsoft.com/office/drawing/2014/main" id="{A896E1F2-7091-F7F3-138A-7BB4B2247AF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25044" y="2402557"/>
            <a:ext cx="5086791" cy="1543184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9" name="TextBox 58">
                <a:extLst>
                  <a:ext uri="{FF2B5EF4-FFF2-40B4-BE49-F238E27FC236}">
                    <a16:creationId xmlns:a16="http://schemas.microsoft.com/office/drawing/2014/main" id="{D552532F-0AB8-458C-4DAA-94DFF86AC078}"/>
                  </a:ext>
                </a:extLst>
              </p:cNvPr>
              <p:cNvSpPr txBox="1"/>
              <p:nvPr/>
            </p:nvSpPr>
            <p:spPr>
              <a:xfrm>
                <a:off x="4042974" y="4169915"/>
                <a:ext cx="4122089" cy="51039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̇"/>
                              <m:ctrlP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e>
                          </m:acc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𝑀𝐴𝑋</m:t>
                          </m:r>
                          <m:d>
                            <m:dPr>
                              <m:ctrlP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1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acc>
                                    <m:accPr>
                                      <m:chr m:val="̇"/>
                                      <m:ctrlPr>
                                        <a:rPr lang="en-US" sz="14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en-US" sz="1400" b="0" i="1" smtClean="0">
                                          <a:latin typeface="Cambria Math" panose="02040503050406030204" pitchFamily="18" charset="0"/>
                                        </a:rPr>
                                        <m:t>𝑚</m:t>
                                      </m:r>
                                    </m:e>
                                  </m:acc>
                                </m:e>
                                <m:sub>
                                  <m:r>
                                    <a:rPr lang="en-US" sz="1400" b="0" i="1" smtClean="0">
                                      <a:latin typeface="Cambria Math" panose="02040503050406030204" pitchFamily="18" charset="0"/>
                                    </a:rPr>
                                    <m:t>𝑐</m:t>
                                  </m:r>
                                </m:sub>
                              </m:sSub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sSub>
                                <m:sSubPr>
                                  <m:ctrlPr>
                                    <a:rPr lang="en-US" sz="1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acc>
                                    <m:accPr>
                                      <m:chr m:val="̇"/>
                                      <m:ctrlPr>
                                        <a:rPr lang="en-US" sz="14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en-US" sz="1400" b="0" i="1" smtClean="0">
                                          <a:latin typeface="Cambria Math" panose="02040503050406030204" pitchFamily="18" charset="0"/>
                                        </a:rPr>
                                        <m:t>𝑚</m:t>
                                      </m:r>
                                    </m:e>
                                  </m:acc>
                                </m:e>
                                <m:sub>
                                  <m:r>
                                    <a:rPr lang="en-US" sz="1400" b="0" i="1" smtClean="0">
                                      <a:latin typeface="Cambria Math" panose="02040503050406030204" pitchFamily="18" charset="0"/>
                                    </a:rPr>
                                    <m:t>𝑒</m:t>
                                  </m:r>
                                </m:sub>
                              </m:sSub>
                            </m:e>
                          </m:d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;    </m:t>
                          </m:r>
                          <m:acc>
                            <m:accPr>
                              <m:chr m:val="̇"/>
                              <m:ctrlP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e>
                          </m:acc>
                        </m:e>
                        <m:sub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sub>
                      </m:sSub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  <m:sub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sub>
                      </m:sSub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∗</m:t>
                      </m:r>
                      <m:f>
                        <m:f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𝑀</m:t>
                          </m:r>
                          <m:r>
                            <a:rPr lang="en-US" sz="1400" b="0" i="1">
                              <a:latin typeface="Cambria Math" panose="02040503050406030204" pitchFamily="18" charset="0"/>
                            </a:rPr>
                            <m:t>𝐼𝑁</m:t>
                          </m:r>
                          <m:d>
                            <m:dPr>
                              <m:ctrlPr>
                                <a:rPr lang="en-US" sz="1400" b="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1400" b="0" i="1">
                                  <a:latin typeface="Cambria Math" panose="02040503050406030204" pitchFamily="18" charset="0"/>
                                </a:rPr>
                                <m:t>0, </m:t>
                              </m:r>
                              <m:sSub>
                                <m:sSubPr>
                                  <m:ctrlPr>
                                    <a:rPr lang="en-US" sz="1400" b="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400" b="0" i="1" smtClean="0">
                                      <a:latin typeface="Cambria Math" panose="02040503050406030204" pitchFamily="18" charset="0"/>
                                    </a:rPr>
                                    <m:t>𝑇</m:t>
                                  </m:r>
                                </m:e>
                                <m:sub>
                                  <m:r>
                                    <a:rPr lang="en-US" sz="1400" b="0" i="1" smtClean="0">
                                      <a:latin typeface="Cambria Math" panose="02040503050406030204" pitchFamily="18" charset="0"/>
                                    </a:rPr>
                                    <m:t>𝑑𝑒𝑤</m:t>
                                  </m:r>
                                </m:sub>
                              </m:sSub>
                              <m:r>
                                <a:rPr lang="en-US" sz="1400" b="0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en-US" sz="1400" b="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400" b="0" i="1" smtClean="0">
                                      <a:latin typeface="Cambria Math" panose="02040503050406030204" pitchFamily="18" charset="0"/>
                                    </a:rPr>
                                    <m:t>𝑇</m:t>
                                  </m:r>
                                </m:e>
                                <m:sub>
                                  <m:r>
                                    <a:rPr lang="en-US" sz="1400" b="0" i="1" smtClean="0">
                                      <a:latin typeface="Cambria Math" panose="02040503050406030204" pitchFamily="18" charset="0"/>
                                    </a:rPr>
                                    <m:t>𝑠𝑓𝑟</m:t>
                                  </m:r>
                                </m:sub>
                              </m:sSub>
                            </m:e>
                          </m:d>
                        </m:num>
                        <m:den>
                          <m:sSub>
                            <m:sSubPr>
                              <m:ctrlP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h</m:t>
                              </m:r>
                            </m:e>
                            <m:sub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𝑓𝑔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en-US" sz="1400" b="0" i="1" dirty="0"/>
              </a:p>
            </p:txBody>
          </p:sp>
        </mc:Choice>
        <mc:Fallback xmlns="">
          <p:sp>
            <p:nvSpPr>
              <p:cNvPr id="59" name="TextBox 58">
                <a:extLst>
                  <a:ext uri="{FF2B5EF4-FFF2-40B4-BE49-F238E27FC236}">
                    <a16:creationId xmlns:a16="http://schemas.microsoft.com/office/drawing/2014/main" id="{D552532F-0AB8-458C-4DAA-94DFF86AC07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42974" y="4169915"/>
                <a:ext cx="4122089" cy="510396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1" name="Picture 60">
            <a:extLst>
              <a:ext uri="{FF2B5EF4-FFF2-40B4-BE49-F238E27FC236}">
                <a16:creationId xmlns:a16="http://schemas.microsoft.com/office/drawing/2014/main" id="{6A652071-A882-9E24-CFFA-9793B96A94D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025163" y="4770814"/>
            <a:ext cx="4343776" cy="979255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B800CADE-8AFD-B1DC-C9F9-A8B40344A6EE}"/>
              </a:ext>
            </a:extLst>
          </p:cNvPr>
          <p:cNvSpPr txBox="1"/>
          <p:nvPr/>
        </p:nvSpPr>
        <p:spPr>
          <a:xfrm rot="-5400000">
            <a:off x="-1137366" y="3836617"/>
            <a:ext cx="309632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/>
              <a:t>Structure</a:t>
            </a:r>
          </a:p>
        </p:txBody>
      </p:sp>
    </p:spTree>
    <p:extLst>
      <p:ext uri="{BB962C8B-B14F-4D97-AF65-F5344CB8AC3E}">
        <p14:creationId xmlns:p14="http://schemas.microsoft.com/office/powerpoint/2010/main" val="101245879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223283" y="287082"/>
            <a:ext cx="7799697" cy="680595"/>
          </a:xfrm>
        </p:spPr>
        <p:txBody>
          <a:bodyPr>
            <a:normAutofit/>
          </a:bodyPr>
          <a:lstStyle/>
          <a:p>
            <a:r>
              <a:rPr lang="en-US" altLang="en-US" sz="3600" dirty="0"/>
              <a:t>Film Tracking on HS Boundary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3">
                <a:extLst>
                  <a:ext uri="{FF2B5EF4-FFF2-40B4-BE49-F238E27FC236}">
                    <a16:creationId xmlns:a16="http://schemas.microsoft.com/office/drawing/2014/main" id="{A35F4E52-74D7-A6D4-9D0E-799D18A533B8}"/>
                  </a:ext>
                </a:extLst>
              </p:cNvPr>
              <p:cNvSpPr>
                <a:spLocks noGrp="1" noChangeArrowheads="1"/>
              </p:cNvSpPr>
              <p:nvPr>
                <p:ph sz="half" idx="2"/>
              </p:nvPr>
            </p:nvSpPr>
            <p:spPr>
              <a:xfrm>
                <a:off x="231258" y="1127052"/>
                <a:ext cx="8912742" cy="5618132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sz="16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Films on heat structures come from condensation, but also possibly:</a:t>
                </a:r>
              </a:p>
              <a:p>
                <a:pPr lvl="1"/>
                <a:r>
                  <a:rPr lang="en-US" sz="14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Drainage from other structures in a defined film tracking network</a:t>
                </a:r>
              </a:p>
              <a:p>
                <a:pPr lvl="1"/>
                <a:r>
                  <a:rPr lang="en-US" sz="14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Other code packages </a:t>
                </a:r>
              </a:p>
              <a:p>
                <a:pPr lvl="1"/>
                <a:r>
                  <a:rPr lang="en-US" sz="14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External user sources (tabular or control function) </a:t>
                </a:r>
              </a:p>
              <a:p>
                <a:pPr lvl="1"/>
                <a:r>
                  <a:rPr lang="en-US" sz="14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Ascertain film mass on a given HS surface given the above</a:t>
                </a:r>
              </a:p>
              <a:p>
                <a:pPr marL="0" indent="0">
                  <a:buNone/>
                </a:pPr>
                <a:endParaRPr lang="en-US" sz="1600" dirty="0">
                  <a:latin typeface="Arial" panose="020B060402020202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>
                  <a:buNone/>
                </a:pPr>
                <a:r>
                  <a:rPr lang="en-US" sz="16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Film specific enthalpy follows from known mass and bounding node temperatures </a:t>
                </a:r>
              </a:p>
              <a:p>
                <a:pPr marL="0" indent="0">
                  <a:buNone/>
                </a:pPr>
                <a:endParaRPr lang="en-US" sz="1600" dirty="0">
                  <a:latin typeface="Arial" panose="020B060402020202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>
                  <a:buNone/>
                </a:pPr>
                <a:r>
                  <a:rPr lang="en-US" sz="16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HS surfaces do not necessarily belong to a tracking network (excess film to pool above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60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l-GR" sz="160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δ</m:t>
                        </m:r>
                      </m:e>
                      <m:sub>
                        <m:r>
                          <a:rPr lang="en-US" sz="16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𝑚𝑎𝑥</m:t>
                        </m:r>
                      </m:sub>
                    </m:sSub>
                  </m:oMath>
                </a14:m>
                <a:r>
                  <a:rPr lang="en-US" sz="16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) </a:t>
                </a:r>
              </a:p>
              <a:p>
                <a:pPr marL="0" indent="0">
                  <a:buNone/>
                </a:pPr>
                <a:endParaRPr lang="en-US" sz="1600" dirty="0">
                  <a:latin typeface="Arial" panose="020B060402020202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>
                  <a:buNone/>
                </a:pPr>
                <a:r>
                  <a:rPr lang="en-US" sz="16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User may direct destination of flowing film as condensation/evaporation are being computed</a:t>
                </a:r>
              </a:p>
              <a:p>
                <a:pPr lvl="1"/>
                <a:r>
                  <a:rPr lang="en-US" sz="14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Pool of control volume associated with HS surface </a:t>
                </a:r>
              </a:p>
              <a:p>
                <a:pPr lvl="1"/>
                <a:r>
                  <a:rPr lang="en-US" sz="14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Other HS’s in a defined film tracking network (if defined) </a:t>
                </a:r>
              </a:p>
              <a:p>
                <a:pPr lvl="1"/>
                <a:r>
                  <a:rPr lang="en-US" sz="14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“Rain” handed off to spray (SPR) package</a:t>
                </a:r>
              </a:p>
              <a:p>
                <a:pPr marL="0" indent="0">
                  <a:buNone/>
                </a:pPr>
                <a:endParaRPr lang="en-US" sz="1600" dirty="0">
                  <a:latin typeface="Arial" panose="020B060402020202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>
                  <a:buNone/>
                </a:pPr>
                <a:r>
                  <a:rPr lang="en-US" sz="16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Flowing films in networks are evaluated with one-dimensional steady film flow correlations</a:t>
                </a:r>
              </a:p>
              <a:p>
                <a:pPr lvl="1"/>
                <a:r>
                  <a:rPr lang="en-US" sz="14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Film Reynolds number</a:t>
                </a:r>
              </a:p>
              <a:p>
                <a:pPr lvl="1"/>
                <a:r>
                  <a:rPr lang="en-US" sz="14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Relationships for film thickness</a:t>
                </a:r>
              </a:p>
              <a:p>
                <a:pPr lvl="1"/>
                <a:r>
                  <a:rPr lang="en-US" sz="14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Iterative resolution of film outflow rate and film thickness</a:t>
                </a:r>
              </a:p>
              <a:p>
                <a:pPr lvl="1"/>
                <a:endParaRPr lang="en-US" sz="1400" dirty="0">
                  <a:latin typeface="Arial" panose="020B060402020202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lvl="2"/>
                <a:endParaRPr lang="en-US" sz="1600" dirty="0">
                  <a:latin typeface="Arial" panose="020B060402020202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>
                  <a:buNone/>
                </a:pPr>
                <a:endParaRPr lang="en-US" sz="1600" dirty="0">
                  <a:latin typeface="Arial" panose="020B060402020202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>
                  <a:buNone/>
                </a:pPr>
                <a:endParaRPr lang="en-US" sz="1600" dirty="0"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>
                  <a:buNone/>
                </a:pPr>
                <a:endParaRPr lang="en-US" sz="1600" dirty="0">
                  <a:latin typeface="Arial" panose="020B060402020202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>
                  <a:buNone/>
                </a:pPr>
                <a:endParaRPr lang="en-US" sz="1600" dirty="0"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>
                  <a:buNone/>
                </a:pPr>
                <a:endParaRPr lang="en-US" sz="1600" dirty="0"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" name="Rectangle 3">
                <a:extLst>
                  <a:ext uri="{FF2B5EF4-FFF2-40B4-BE49-F238E27FC236}">
                    <a16:creationId xmlns:a16="http://schemas.microsoft.com/office/drawing/2014/main" id="{A35F4E52-74D7-A6D4-9D0E-799D18A533B8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2"/>
              </p:nvPr>
            </p:nvSpPr>
            <p:spPr>
              <a:xfrm>
                <a:off x="231258" y="1127052"/>
                <a:ext cx="8912742" cy="5618132"/>
              </a:xfrm>
              <a:blipFill>
                <a:blip r:embed="rId3"/>
                <a:stretch>
                  <a:fillRect l="-410" t="-76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64751669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223283" y="287082"/>
            <a:ext cx="7799697" cy="680595"/>
          </a:xfrm>
        </p:spPr>
        <p:txBody>
          <a:bodyPr>
            <a:normAutofit/>
          </a:bodyPr>
          <a:lstStyle/>
          <a:p>
            <a:r>
              <a:rPr lang="en-US" altLang="en-US" sz="3600" dirty="0"/>
              <a:t>Film Tracking on HS Boundary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3">
                <a:extLst>
                  <a:ext uri="{FF2B5EF4-FFF2-40B4-BE49-F238E27FC236}">
                    <a16:creationId xmlns:a16="http://schemas.microsoft.com/office/drawing/2014/main" id="{A35F4E52-74D7-A6D4-9D0E-799D18A533B8}"/>
                  </a:ext>
                </a:extLst>
              </p:cNvPr>
              <p:cNvSpPr>
                <a:spLocks noGrp="1" noChangeArrowheads="1"/>
              </p:cNvSpPr>
              <p:nvPr>
                <p:ph sz="half" idx="2"/>
              </p:nvPr>
            </p:nvSpPr>
            <p:spPr>
              <a:xfrm>
                <a:off x="231258" y="1127052"/>
                <a:ext cx="8912742" cy="5618132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sz="16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Film flow and thickness</a:t>
                </a:r>
              </a:p>
              <a:p>
                <a:pPr marL="0" indent="0">
                  <a:buNone/>
                </a:pPr>
                <a:endParaRPr lang="en-US" sz="1600" dirty="0">
                  <a:latin typeface="Arial" panose="020B060402020202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>
                  <a:buNone/>
                </a:pPr>
                <a:endParaRPr lang="en-US" sz="1600" dirty="0">
                  <a:latin typeface="Arial" panose="020B060402020202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>
                  <a:buNone/>
                </a:pPr>
                <a:endParaRPr lang="en-US" sz="1600" dirty="0">
                  <a:latin typeface="Arial" panose="020B060402020202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>
                  <a:buNone/>
                </a:pPr>
                <a:endParaRPr lang="en-US" sz="1600" dirty="0">
                  <a:latin typeface="Arial" panose="020B060402020202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>
                  <a:buNone/>
                </a:pPr>
                <a:endParaRPr lang="en-US" sz="1600" dirty="0">
                  <a:latin typeface="Arial" panose="020B060402020202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>
                  <a:buNone/>
                </a:pPr>
                <a:endParaRPr lang="en-US" sz="1600" dirty="0">
                  <a:latin typeface="Arial" panose="020B060402020202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>
                  <a:buNone/>
                </a:pPr>
                <a:endParaRPr lang="en-US" sz="1600" dirty="0">
                  <a:latin typeface="Arial" panose="020B060402020202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>
                  <a:buNone/>
                </a:pPr>
                <a:r>
                  <a:rPr lang="en-US" sz="16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Iterative solution: </a:t>
                </a:r>
              </a:p>
              <a:p>
                <a:pPr lvl="1"/>
                <a:r>
                  <a:rPr lang="en-US" sz="14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Given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  <m:sub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,0</m:t>
                        </m:r>
                      </m:sub>
                    </m:sSub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sz="1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̇"/>
                            <m:ctrlPr>
                              <a:rPr lang="en-US" sz="1400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1400" i="1">
                                <a:latin typeface="Cambria Math" panose="02040503050406030204" pitchFamily="18" charset="0"/>
                              </a:rPr>
                              <m:t>𝑚</m:t>
                            </m:r>
                          </m:e>
                        </m:acc>
                      </m:e>
                      <m:sub>
                        <m:r>
                          <a:rPr lang="en-US" sz="1400" i="1">
                            <a:latin typeface="Cambria Math" panose="02040503050406030204" pitchFamily="18" charset="0"/>
                          </a:rPr>
                          <m:t>𝑖𝑛</m:t>
                        </m:r>
                      </m:sub>
                    </m:sSub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sz="1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̇"/>
                            <m:ctrlPr>
                              <a:rPr lang="en-US" sz="1400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1400" i="1">
                                <a:latin typeface="Cambria Math" panose="02040503050406030204" pitchFamily="18" charset="0"/>
                              </a:rPr>
                              <m:t>𝑚</m:t>
                            </m:r>
                          </m:e>
                        </m:acc>
                      </m:e>
                      <m:sub>
                        <m:r>
                          <a:rPr lang="en-US" sz="1400" i="1">
                            <a:latin typeface="Cambria Math" panose="02040503050406030204" pitchFamily="18" charset="0"/>
                          </a:rPr>
                          <m:t>𝑐</m:t>
                        </m:r>
                      </m:sub>
                    </m:sSub>
                  </m:oMath>
                </a14:m>
                <a:endParaRPr lang="en-US" sz="1400" dirty="0">
                  <a:latin typeface="Arial" panose="020B060402020202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lvl="1"/>
                <a:r>
                  <a:rPr lang="en-US" sz="14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Guessing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̇"/>
                            <m:ctrlPr>
                              <a:rPr lang="en-US" sz="1400" b="0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1400" b="0" i="1" smtClean="0">
                                <a:latin typeface="Cambria Math" panose="02040503050406030204" pitchFamily="18" charset="0"/>
                              </a:rPr>
                              <m:t>𝑚</m:t>
                            </m:r>
                          </m:e>
                        </m:acc>
                      </m:e>
                      <m:sub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𝑜𝑢𝑡</m:t>
                        </m:r>
                      </m:sub>
                    </m:sSub>
                  </m:oMath>
                </a14:m>
                <a:r>
                  <a:rPr lang="en-US" sz="14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allows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400" i="1">
                            <a:latin typeface="Cambria Math" panose="02040503050406030204" pitchFamily="18" charset="0"/>
                          </a:rPr>
                          <m:t>𝑅𝑒</m:t>
                        </m:r>
                      </m:e>
                      <m:sub>
                        <m:r>
                          <a:rPr lang="en-US" sz="1400" i="1">
                            <a:latin typeface="Cambria Math" panose="02040503050406030204" pitchFamily="18" charset="0"/>
                          </a:rPr>
                          <m:t>𝑓</m:t>
                        </m:r>
                      </m:sub>
                    </m:sSub>
                  </m:oMath>
                </a14:m>
                <a:r>
                  <a:rPr lang="en-US" sz="14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endParaRPr lang="en-US" sz="1250" dirty="0">
                  <a:latin typeface="Arial" panose="020B060402020202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lvl="1"/>
                <a:r>
                  <a:rPr lang="en-US" sz="14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Simultaneously solve two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l-GR" sz="1400" b="0" i="1" smtClean="0">
                            <a:latin typeface="Cambria Math" panose="02040503050406030204" pitchFamily="18" charset="0"/>
                          </a:rPr>
                          <m:t>δ</m:t>
                        </m:r>
                      </m:e>
                      <m:sub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sub>
                    </m:sSub>
                  </m:oMath>
                </a14:m>
                <a:r>
                  <a:rPr lang="en-US" sz="14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equations</a:t>
                </a:r>
              </a:p>
              <a:p>
                <a:pPr lvl="1"/>
                <a:r>
                  <a:rPr lang="en-US" sz="14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Seek self-consistent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l-GR" sz="1400" b="0" i="1" smtClean="0">
                            <a:latin typeface="Cambria Math" panose="02040503050406030204" pitchFamily="18" charset="0"/>
                          </a:rPr>
                          <m:t>δ</m:t>
                        </m:r>
                      </m:e>
                      <m:sub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sub>
                    </m:sSub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sz="1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̇"/>
                            <m:ctrlPr>
                              <a:rPr lang="en-US" sz="1400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1400" i="1">
                                <a:latin typeface="Cambria Math" panose="02040503050406030204" pitchFamily="18" charset="0"/>
                              </a:rPr>
                              <m:t>𝑚</m:t>
                            </m:r>
                          </m:e>
                        </m:acc>
                      </m:e>
                      <m:sub>
                        <m:r>
                          <a:rPr lang="en-US" sz="1400" i="1">
                            <a:latin typeface="Cambria Math" panose="02040503050406030204" pitchFamily="18" charset="0"/>
                          </a:rPr>
                          <m:t>𝑜𝑢𝑡</m:t>
                        </m:r>
                      </m:sub>
                    </m:sSub>
                  </m:oMath>
                </a14:m>
                <a:endParaRPr lang="en-US" sz="1400" dirty="0">
                  <a:latin typeface="Arial" panose="020B060402020202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lvl="1"/>
                <a:r>
                  <a:rPr lang="en-US" sz="14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Guardrails on the solution</a:t>
                </a:r>
              </a:p>
              <a:p>
                <a:pPr lvl="2"/>
                <a:r>
                  <a:rPr lang="en-US" sz="12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Minimum film thickness for non-zero outflow</a:t>
                </a:r>
              </a:p>
              <a:p>
                <a:pPr lvl="2"/>
                <a:r>
                  <a:rPr lang="en-US" sz="12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Procedure if self-consistent solution not found from above </a:t>
                </a:r>
              </a:p>
              <a:p>
                <a:pPr lvl="1"/>
                <a:endParaRPr lang="en-US" sz="1400" dirty="0">
                  <a:latin typeface="Arial" panose="020B060402020202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lvl="2"/>
                <a:endParaRPr lang="en-US" sz="1600" dirty="0">
                  <a:latin typeface="Arial" panose="020B060402020202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>
                  <a:buNone/>
                </a:pPr>
                <a:endParaRPr lang="en-US" sz="1600" dirty="0">
                  <a:latin typeface="Arial" panose="020B060402020202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>
                  <a:buNone/>
                </a:pPr>
                <a:endParaRPr lang="en-US" sz="1600" dirty="0"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>
                  <a:buNone/>
                </a:pPr>
                <a:endParaRPr lang="en-US" sz="1600" dirty="0">
                  <a:latin typeface="Arial" panose="020B060402020202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>
                  <a:buNone/>
                </a:pPr>
                <a:endParaRPr lang="en-US" sz="1600" dirty="0"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>
                  <a:buNone/>
                </a:pPr>
                <a:endParaRPr lang="en-US" sz="1600" dirty="0"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" name="Rectangle 3">
                <a:extLst>
                  <a:ext uri="{FF2B5EF4-FFF2-40B4-BE49-F238E27FC236}">
                    <a16:creationId xmlns:a16="http://schemas.microsoft.com/office/drawing/2014/main" id="{A35F4E52-74D7-A6D4-9D0E-799D18A533B8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2"/>
              </p:nvPr>
            </p:nvSpPr>
            <p:spPr>
              <a:xfrm>
                <a:off x="231258" y="1127052"/>
                <a:ext cx="8912742" cy="5618132"/>
              </a:xfrm>
              <a:blipFill>
                <a:blip r:embed="rId3"/>
                <a:stretch>
                  <a:fillRect l="-410" t="-76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22949CEE-A059-1A13-8801-044CE8763267}"/>
                  </a:ext>
                </a:extLst>
              </p:cNvPr>
              <p:cNvSpPr txBox="1"/>
              <p:nvPr/>
            </p:nvSpPr>
            <p:spPr>
              <a:xfrm>
                <a:off x="620403" y="1441959"/>
                <a:ext cx="2313261" cy="24808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𝑅𝑒</m:t>
                          </m:r>
                        </m:e>
                        <m:sub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</m:sub>
                      </m:sSub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=</m:t>
                      </m:r>
                      <m:func>
                        <m:func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fName>
                        <m:e>
                          <m:f>
                            <m:fPr>
                              <m:type m:val="lin"/>
                              <m:ctrlP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d>
                                <m:dPr>
                                  <m:ctrlPr>
                                    <a:rPr lang="en-US" sz="1400" b="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sz="1400" b="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acc>
                                        <m:accPr>
                                          <m:chr m:val="̇"/>
                                          <m:ctrlPr>
                                            <a:rPr lang="en-US" sz="1400" b="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accPr>
                                        <m:e>
                                          <m:r>
                                            <a:rPr lang="en-US" sz="1400" b="0" i="1" smtClean="0">
                                              <a:latin typeface="Cambria Math" panose="02040503050406030204" pitchFamily="18" charset="0"/>
                                            </a:rPr>
                                            <m:t>𝑚</m:t>
                                          </m:r>
                                        </m:e>
                                      </m:acc>
                                    </m:e>
                                    <m:sub>
                                      <m:r>
                                        <a:rPr lang="en-US" sz="1400" b="0" i="1" smtClean="0">
                                          <a:latin typeface="Cambria Math" panose="02040503050406030204" pitchFamily="18" charset="0"/>
                                        </a:rPr>
                                        <m:t>𝑖𝑛</m:t>
                                      </m:r>
                                    </m:sub>
                                  </m:sSub>
                                  <m:r>
                                    <a:rPr lang="en-US" sz="1400" b="0" i="1"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  <m:sSub>
                                    <m:sSubPr>
                                      <m:ctrlPr>
                                        <a:rPr lang="en-US" sz="1400" b="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acc>
                                        <m:accPr>
                                          <m:chr m:val="̇"/>
                                          <m:ctrlPr>
                                            <a:rPr lang="en-US" sz="1400" b="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accPr>
                                        <m:e>
                                          <m:r>
                                            <a:rPr lang="en-US" sz="1400" b="0" i="1" smtClean="0">
                                              <a:latin typeface="Cambria Math" panose="02040503050406030204" pitchFamily="18" charset="0"/>
                                            </a:rPr>
                                            <m:t>𝑚</m:t>
                                          </m:r>
                                        </m:e>
                                      </m:acc>
                                    </m:e>
                                    <m:sub>
                                      <m:r>
                                        <a:rPr lang="en-US" sz="1400" b="0" i="1" smtClean="0">
                                          <a:latin typeface="Cambria Math" panose="02040503050406030204" pitchFamily="18" charset="0"/>
                                        </a:rPr>
                                        <m:t>𝑜𝑢𝑡</m:t>
                                      </m:r>
                                    </m:sub>
                                  </m:sSub>
                                </m:e>
                              </m:d>
                            </m:num>
                            <m:den>
                              <m:d>
                                <m:dPr>
                                  <m:ctrlPr>
                                    <a:rPr lang="en-US" sz="1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1400" b="0" i="1" smtClean="0">
                                      <a:latin typeface="Cambria Math" panose="02040503050406030204" pitchFamily="18" charset="0"/>
                                    </a:rPr>
                                    <m:t>𝑤</m:t>
                                  </m:r>
                                  <m:sSub>
                                    <m:sSubPr>
                                      <m:ctrlPr>
                                        <a:rPr lang="en-US" sz="14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m:rPr>
                                          <m:sty m:val="p"/>
                                        </m:rPr>
                                        <a:rPr lang="el-GR" sz="1400" b="0" i="1" smtClean="0">
                                          <a:latin typeface="Cambria Math" panose="02040503050406030204" pitchFamily="18" charset="0"/>
                                        </a:rPr>
                                        <m:t>μ</m:t>
                                      </m:r>
                                    </m:e>
                                    <m:sub>
                                      <m:r>
                                        <a:rPr lang="en-US" sz="1400" b="0" i="1" smtClean="0">
                                          <a:latin typeface="Cambria Math" panose="02040503050406030204" pitchFamily="18" charset="0"/>
                                        </a:rPr>
                                        <m:t>𝑓</m:t>
                                      </m:r>
                                    </m:sub>
                                  </m:sSub>
                                </m:e>
                              </m:d>
                            </m:den>
                          </m:f>
                        </m:e>
                      </m:func>
                    </m:oMath>
                  </m:oMathPara>
                </a14:m>
                <a:endParaRPr lang="en-US" sz="1400" b="0" i="1" dirty="0"/>
              </a:p>
            </p:txBody>
          </p:sp>
        </mc:Choice>
        <mc:Fallback xmlns="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22949CEE-A059-1A13-8801-044CE876326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0403" y="1441959"/>
                <a:ext cx="2313261" cy="248081"/>
              </a:xfrm>
              <a:prstGeom prst="rect">
                <a:avLst/>
              </a:prstGeom>
              <a:blipFill>
                <a:blip r:embed="rId4"/>
                <a:stretch>
                  <a:fillRect l="-1055" t="-132500" r="-1319" b="-2075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3839C05B-9B25-F2EC-9AB3-FA4D20AF728C}"/>
                  </a:ext>
                </a:extLst>
              </p:cNvPr>
              <p:cNvSpPr txBox="1"/>
              <p:nvPr/>
            </p:nvSpPr>
            <p:spPr>
              <a:xfrm>
                <a:off x="620403" y="1752470"/>
                <a:ext cx="3176191" cy="79964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l-GR" sz="1400" b="0" i="1" smtClean="0">
                              <a:latin typeface="Cambria Math" panose="02040503050406030204" pitchFamily="18" charset="0"/>
                            </a:rPr>
                            <m:t>δ</m:t>
                          </m:r>
                        </m:e>
                        <m:sub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</m:sub>
                      </m:sSub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{"/>
                          <m:endChr m:val=""/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sSub>
                                <m:sSubPr>
                                  <m:ctrlPr>
                                    <a:rPr lang="en-US" sz="1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400" b="0" i="1" smtClean="0">
                                      <a:latin typeface="Cambria Math" panose="02040503050406030204" pitchFamily="18" charset="0"/>
                                    </a:rPr>
                                    <m:t>𝐶</m:t>
                                  </m:r>
                                </m:e>
                                <m:sub>
                                  <m:r>
                                    <a:rPr lang="en-US" sz="1400" b="0" i="1" smtClean="0">
                                      <a:latin typeface="Cambria Math" panose="02040503050406030204" pitchFamily="18" charset="0"/>
                                    </a:rPr>
                                    <m:t>𝑓</m:t>
                                  </m:r>
                                  <m:r>
                                    <a:rPr lang="en-US" sz="1400" b="0" i="1" smtClean="0"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r>
                                    <a:rPr lang="en-US" sz="1400" b="0" i="1" smtClean="0">
                                      <a:latin typeface="Cambria Math" panose="02040503050406030204" pitchFamily="18" charset="0"/>
                                    </a:rPr>
                                    <m:t>𝑙</m:t>
                                  </m:r>
                                </m:sub>
                              </m:sSub>
                              <m:sSup>
                                <m:sSupPr>
                                  <m:ctrlPr>
                                    <a:rPr lang="en-US" sz="1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m:rPr>
                                      <m:sty m:val="p"/>
                                    </m:rPr>
                                    <a:rPr lang="el-GR" sz="1400" b="0" i="1" smtClean="0">
                                      <a:latin typeface="Cambria Math" panose="02040503050406030204" pitchFamily="18" charset="0"/>
                                    </a:rPr>
                                    <m:t>δ</m:t>
                                  </m:r>
                                </m:e>
                                <m:sup>
                                  <m:r>
                                    <a:rPr lang="en-US" sz="1400" b="0" i="1" smtClean="0">
                                      <a:latin typeface="Cambria Math" panose="02040503050406030204" pitchFamily="18" charset="0"/>
                                    </a:rPr>
                                    <m:t>∗</m:t>
                                  </m:r>
                                </m:sup>
                              </m:sSup>
                              <m:sSubSup>
                                <m:sSubSupPr>
                                  <m:ctrlPr>
                                    <a:rPr lang="en-US" sz="1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sz="1400" b="0" i="1" smtClean="0">
                                      <a:latin typeface="Cambria Math" panose="02040503050406030204" pitchFamily="18" charset="0"/>
                                    </a:rPr>
                                    <m:t>𝑅𝑒</m:t>
                                  </m:r>
                                </m:e>
                                <m:sub>
                                  <m:r>
                                    <a:rPr lang="en-US" sz="1400" b="0" i="1" smtClean="0">
                                      <a:latin typeface="Cambria Math" panose="02040503050406030204" pitchFamily="18" charset="0"/>
                                    </a:rPr>
                                    <m:t>𝑓</m:t>
                                  </m:r>
                                </m:sub>
                                <m:sup>
                                  <m:r>
                                    <a:rPr lang="en-US" sz="1400" b="0" i="1" smtClean="0">
                                      <a:latin typeface="Cambria Math" panose="02040503050406030204" pitchFamily="18" charset="0"/>
                                    </a:rPr>
                                    <m:t>𝐴</m:t>
                                  </m:r>
                                </m:sup>
                              </m:sSubSup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sSub>
                                <m:sSubPr>
                                  <m:ctrlPr>
                                    <a:rPr lang="en-US" sz="1400" b="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400" b="0" i="1" smtClean="0">
                                      <a:latin typeface="Cambria Math" panose="02040503050406030204" pitchFamily="18" charset="0"/>
                                    </a:rPr>
                                    <m:t>                     </m:t>
                                  </m:r>
                                  <m:r>
                                    <a:rPr lang="en-US" sz="1400" b="0" i="1">
                                      <a:latin typeface="Cambria Math" panose="02040503050406030204" pitchFamily="18" charset="0"/>
                                    </a:rPr>
                                    <m:t>𝑅𝑒</m:t>
                                  </m:r>
                                </m:e>
                                <m:sub>
                                  <m:r>
                                    <a:rPr lang="en-US" sz="1400" b="0" i="1">
                                      <a:latin typeface="Cambria Math" panose="02040503050406030204" pitchFamily="18" charset="0"/>
                                    </a:rPr>
                                    <m:t>𝑓</m:t>
                                  </m:r>
                                </m:sub>
                              </m:sSub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&lt;</m:t>
                              </m:r>
                              <m:sSub>
                                <m:sSubPr>
                                  <m:ctrlPr>
                                    <a:rPr lang="en-US" sz="1400" b="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400" b="0" i="1">
                                      <a:latin typeface="Cambria Math" panose="02040503050406030204" pitchFamily="18" charset="0"/>
                                    </a:rPr>
                                    <m:t>𝑅𝑒</m:t>
                                  </m:r>
                                </m:e>
                                <m:sub>
                                  <m:r>
                                    <a:rPr lang="en-US" sz="1400" b="0" i="1" smtClean="0">
                                      <a:latin typeface="Cambria Math" panose="02040503050406030204" pitchFamily="18" charset="0"/>
                                    </a:rPr>
                                    <m:t>𝐿𝐴𝑀</m:t>
                                  </m:r>
                                </m:sub>
                              </m:sSub>
                            </m:e>
                            <m:e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𝑖𝑛𝑡𝑒𝑟𝑝</m:t>
                              </m:r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      ,</m:t>
                              </m:r>
                              <m:sSub>
                                <m:sSubPr>
                                  <m:ctrlPr>
                                    <a:rPr lang="en-US" sz="1400" b="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400" b="0" i="1">
                                      <a:latin typeface="Cambria Math" panose="02040503050406030204" pitchFamily="18" charset="0"/>
                                    </a:rPr>
                                    <m:t>𝑅𝑒</m:t>
                                  </m:r>
                                </m:e>
                                <m:sub>
                                  <m:r>
                                    <a:rPr lang="en-US" sz="1400" b="0" i="1" smtClean="0">
                                      <a:latin typeface="Cambria Math" panose="02040503050406030204" pitchFamily="18" charset="0"/>
                                    </a:rPr>
                                    <m:t>𝐿𝐴𝑀</m:t>
                                  </m:r>
                                </m:sub>
                              </m:sSub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&lt;</m:t>
                              </m:r>
                              <m:sSub>
                                <m:sSubPr>
                                  <m:ctrlPr>
                                    <a:rPr lang="en-US" sz="1400" b="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400" b="0" i="1">
                                      <a:latin typeface="Cambria Math" panose="02040503050406030204" pitchFamily="18" charset="0"/>
                                    </a:rPr>
                                    <m:t>𝑅𝑒</m:t>
                                  </m:r>
                                </m:e>
                                <m:sub>
                                  <m:r>
                                    <a:rPr lang="en-US" sz="1400" b="0" i="1">
                                      <a:latin typeface="Cambria Math" panose="02040503050406030204" pitchFamily="18" charset="0"/>
                                    </a:rPr>
                                    <m:t>𝑓</m:t>
                                  </m:r>
                                </m:sub>
                              </m:sSub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&lt;</m:t>
                              </m:r>
                              <m:sSub>
                                <m:sSubPr>
                                  <m:ctrlPr>
                                    <a:rPr lang="en-US" sz="1400" b="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400" b="0" i="1">
                                      <a:latin typeface="Cambria Math" panose="02040503050406030204" pitchFamily="18" charset="0"/>
                                    </a:rPr>
                                    <m:t>𝑅𝑒</m:t>
                                  </m:r>
                                </m:e>
                                <m:sub>
                                  <m:r>
                                    <a:rPr lang="en-US" sz="1400" b="0" i="1" smtClean="0">
                                      <a:latin typeface="Cambria Math" panose="02040503050406030204" pitchFamily="18" charset="0"/>
                                    </a:rPr>
                                    <m:t>𝑇𝑈𝑅𝐵</m:t>
                                  </m:r>
                                </m:sub>
                              </m:sSub>
                            </m:e>
                            <m:e>
                              <m:sSub>
                                <m:sSubPr>
                                  <m:ctrlPr>
                                    <a:rPr lang="en-US" sz="1400" b="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400" b="0" i="1">
                                      <a:latin typeface="Cambria Math" panose="02040503050406030204" pitchFamily="18" charset="0"/>
                                    </a:rPr>
                                    <m:t>𝐶</m:t>
                                  </m:r>
                                </m:e>
                                <m:sub>
                                  <m:r>
                                    <a:rPr lang="en-US" sz="1400" b="0" i="1">
                                      <a:latin typeface="Cambria Math" panose="02040503050406030204" pitchFamily="18" charset="0"/>
                                    </a:rPr>
                                    <m:t>𝑓</m:t>
                                  </m:r>
                                  <m:r>
                                    <a:rPr lang="en-US" sz="1400" b="0" i="1"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r>
                                    <a:rPr lang="en-US" sz="1400" b="0" i="1" smtClean="0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sub>
                              </m:sSub>
                              <m:sSup>
                                <m:sSupPr>
                                  <m:ctrlPr>
                                    <a:rPr lang="en-US" sz="1400" b="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m:rPr>
                                      <m:sty m:val="p"/>
                                    </m:rPr>
                                    <a:rPr lang="el-GR" sz="1400" b="0" i="1">
                                      <a:latin typeface="Cambria Math" panose="02040503050406030204" pitchFamily="18" charset="0"/>
                                    </a:rPr>
                                    <m:t>δ</m:t>
                                  </m:r>
                                </m:e>
                                <m:sup>
                                  <m:r>
                                    <a:rPr lang="en-US" sz="1400" b="0" i="1">
                                      <a:latin typeface="Cambria Math" panose="02040503050406030204" pitchFamily="18" charset="0"/>
                                    </a:rPr>
                                    <m:t>∗</m:t>
                                  </m:r>
                                </m:sup>
                              </m:sSup>
                              <m:sSubSup>
                                <m:sSubSupPr>
                                  <m:ctrlPr>
                                    <a:rPr lang="en-US" sz="1400" b="0" i="1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sz="1400" b="0" i="1">
                                      <a:latin typeface="Cambria Math" panose="02040503050406030204" pitchFamily="18" charset="0"/>
                                    </a:rPr>
                                    <m:t>𝑅𝑒</m:t>
                                  </m:r>
                                </m:e>
                                <m:sub>
                                  <m:r>
                                    <a:rPr lang="en-US" sz="1400" b="0" i="1">
                                      <a:latin typeface="Cambria Math" panose="02040503050406030204" pitchFamily="18" charset="0"/>
                                    </a:rPr>
                                    <m:t>𝑓</m:t>
                                  </m:r>
                                </m:sub>
                                <m:sup>
                                  <m:r>
                                    <a:rPr lang="en-US" sz="1400" b="0" i="1" smtClean="0">
                                      <a:latin typeface="Cambria Math" panose="02040503050406030204" pitchFamily="18" charset="0"/>
                                    </a:rPr>
                                    <m:t>𝐵</m:t>
                                  </m:r>
                                </m:sup>
                              </m:sSubSup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sSub>
                                <m:sSubPr>
                                  <m:ctrlPr>
                                    <a:rPr lang="en-US" sz="1400" b="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400" b="0" i="1" smtClean="0">
                                      <a:latin typeface="Cambria Math" panose="02040503050406030204" pitchFamily="18" charset="0"/>
                                    </a:rPr>
                                    <m:t>                   </m:t>
                                  </m:r>
                                  <m:r>
                                    <a:rPr lang="en-US" sz="1400" b="0" i="1">
                                      <a:latin typeface="Cambria Math" panose="02040503050406030204" pitchFamily="18" charset="0"/>
                                    </a:rPr>
                                    <m:t>𝑅𝑒</m:t>
                                  </m:r>
                                </m:e>
                                <m:sub>
                                  <m:r>
                                    <a:rPr lang="en-US" sz="1400" b="0" i="1">
                                      <a:latin typeface="Cambria Math" panose="02040503050406030204" pitchFamily="18" charset="0"/>
                                    </a:rPr>
                                    <m:t>𝑓</m:t>
                                  </m:r>
                                </m:sub>
                              </m:sSub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&gt;</m:t>
                              </m:r>
                              <m:sSub>
                                <m:sSubPr>
                                  <m:ctrlPr>
                                    <a:rPr lang="en-US" sz="1400" b="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400" b="0" i="1">
                                      <a:latin typeface="Cambria Math" panose="02040503050406030204" pitchFamily="18" charset="0"/>
                                    </a:rPr>
                                    <m:t>𝑅𝑒</m:t>
                                  </m:r>
                                </m:e>
                                <m:sub>
                                  <m:r>
                                    <a:rPr lang="en-US" sz="1400" b="0" i="1" smtClean="0">
                                      <a:latin typeface="Cambria Math" panose="02040503050406030204" pitchFamily="18" charset="0"/>
                                    </a:rPr>
                                    <m:t>𝑇𝑈𝑅𝐵</m:t>
                                  </m:r>
                                </m:sub>
                              </m:sSub>
                            </m:e>
                          </m:eqArr>
                        </m:e>
                      </m:d>
                    </m:oMath>
                  </m:oMathPara>
                </a14:m>
                <a:endParaRPr lang="en-US" sz="1400" b="0" i="1" dirty="0"/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3839C05B-9B25-F2EC-9AB3-FA4D20AF728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0403" y="1752470"/>
                <a:ext cx="3176191" cy="799642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7305A9FE-BEFA-F398-837D-615A59DF6AB0}"/>
                  </a:ext>
                </a:extLst>
              </p:cNvPr>
              <p:cNvSpPr txBox="1"/>
              <p:nvPr/>
            </p:nvSpPr>
            <p:spPr>
              <a:xfrm>
                <a:off x="620403" y="3011293"/>
                <a:ext cx="2030171" cy="61510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m:rPr>
                              <m:sty m:val="p"/>
                            </m:rPr>
                            <a:rPr lang="el-GR" sz="1400" b="0" i="1">
                              <a:latin typeface="Cambria Math" panose="02040503050406030204" pitchFamily="18" charset="0"/>
                            </a:rPr>
                            <m:t>δ</m:t>
                          </m:r>
                        </m:e>
                        <m:sup>
                          <m:r>
                            <a:rPr lang="en-US" sz="1400" b="0" i="1">
                              <a:latin typeface="Cambria Math" panose="02040503050406030204" pitchFamily="18" charset="0"/>
                            </a:rPr>
                            <m:t>∗</m:t>
                          </m:r>
                        </m:sup>
                      </m:sSup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type m:val="lin"/>
                                  <m:ctrlPr>
                                    <a:rPr lang="en-US" sz="1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sSup>
                                    <m:sSupPr>
                                      <m:ctrlPr>
                                        <a:rPr lang="en-US" sz="1400" b="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d>
                                        <m:dPr>
                                          <m:ctrlPr>
                                            <a:rPr lang="en-US" sz="1400" b="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f>
                                            <m:fPr>
                                              <m:ctrlPr>
                                                <a:rPr lang="en-US" sz="1400" b="0" i="1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fPr>
                                            <m:num>
                                              <m:sSub>
                                                <m:sSubPr>
                                                  <m:ctrlPr>
                                                    <a:rPr lang="en-US" sz="1400" b="0" i="1">
                                                      <a:latin typeface="Cambria Math" panose="02040503050406030204" pitchFamily="18" charset="0"/>
                                                    </a:rPr>
                                                  </m:ctrlPr>
                                                </m:sSubPr>
                                                <m:e>
                                                  <m:r>
                                                    <m:rPr>
                                                      <m:sty m:val="p"/>
                                                    </m:rPr>
                                                    <a:rPr lang="el-GR" sz="1400" b="0" i="1">
                                                      <a:latin typeface="Cambria Math" panose="02040503050406030204" pitchFamily="18" charset="0"/>
                                                    </a:rPr>
                                                    <m:t>μ</m:t>
                                                  </m:r>
                                                </m:e>
                                                <m:sub>
                                                  <m:r>
                                                    <a:rPr lang="en-US" sz="1400" b="0" i="1">
                                                      <a:latin typeface="Cambria Math" panose="02040503050406030204" pitchFamily="18" charset="0"/>
                                                    </a:rPr>
                                                    <m:t>𝑓</m:t>
                                                  </m:r>
                                                </m:sub>
                                              </m:sSub>
                                            </m:num>
                                            <m:den>
                                              <m:sSub>
                                                <m:sSubPr>
                                                  <m:ctrlPr>
                                                    <a:rPr lang="en-US" sz="1400" b="0" i="1">
                                                      <a:latin typeface="Cambria Math" panose="02040503050406030204" pitchFamily="18" charset="0"/>
                                                    </a:rPr>
                                                  </m:ctrlPr>
                                                </m:sSubPr>
                                                <m:e>
                                                  <m:r>
                                                    <m:rPr>
                                                      <m:sty m:val="p"/>
                                                    </m:rPr>
                                                    <a:rPr lang="el-GR" sz="1400" b="0" i="1">
                                                      <a:latin typeface="Cambria Math" panose="02040503050406030204" pitchFamily="18" charset="0"/>
                                                    </a:rPr>
                                                    <m:t>ρ</m:t>
                                                  </m:r>
                                                </m:e>
                                                <m:sub>
                                                  <m:r>
                                                    <a:rPr lang="en-US" sz="1400" b="0" i="1">
                                                      <a:latin typeface="Cambria Math" panose="02040503050406030204" pitchFamily="18" charset="0"/>
                                                    </a:rPr>
                                                    <m:t>𝑓</m:t>
                                                  </m:r>
                                                </m:sub>
                                              </m:sSub>
                                            </m:den>
                                          </m:f>
                                        </m:e>
                                      </m:d>
                                    </m:e>
                                    <m:sup>
                                      <m:r>
                                        <a:rPr lang="en-US" sz="1400" b="0" i="1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</m:num>
                                <m:den>
                                  <m:d>
                                    <m:dPr>
                                      <m:ctrlPr>
                                        <a:rPr lang="en-US" sz="1400" b="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sz="1400" b="0" i="1">
                                          <a:latin typeface="Cambria Math" panose="02040503050406030204" pitchFamily="18" charset="0"/>
                                        </a:rPr>
                                        <m:t>𝑔𝑠𝑖𝑛</m:t>
                                      </m:r>
                                      <m:r>
                                        <m:rPr>
                                          <m:sty m:val="p"/>
                                        </m:rPr>
                                        <a:rPr lang="el-GR" sz="1400" b="0" i="1">
                                          <a:latin typeface="Cambria Math" panose="02040503050406030204" pitchFamily="18" charset="0"/>
                                        </a:rPr>
                                        <m:t>θ</m:t>
                                      </m:r>
                                    </m:e>
                                  </m:d>
                                </m:den>
                              </m:f>
                            </m:e>
                          </m:d>
                        </m:e>
                        <m:sup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1/3</m:t>
                          </m:r>
                        </m:sup>
                      </m:sSup>
                    </m:oMath>
                  </m:oMathPara>
                </a14:m>
                <a:endParaRPr lang="en-US" sz="1400" b="0" i="1" dirty="0"/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7305A9FE-BEFA-F398-837D-615A59DF6AB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0403" y="3011293"/>
                <a:ext cx="2030171" cy="615105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5EC94DF2-9A12-6F8F-CD4F-F9645133AA11}"/>
                  </a:ext>
                </a:extLst>
              </p:cNvPr>
              <p:cNvSpPr txBox="1"/>
              <p:nvPr/>
            </p:nvSpPr>
            <p:spPr>
              <a:xfrm>
                <a:off x="620403" y="2680656"/>
                <a:ext cx="3575209" cy="24808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l-GR" sz="1400" b="0" i="1" smtClean="0">
                              <a:latin typeface="Cambria Math" panose="02040503050406030204" pitchFamily="18" charset="0"/>
                            </a:rPr>
                            <m:t>δ</m:t>
                          </m:r>
                        </m:e>
                        <m:sub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</m:sub>
                      </m:sSub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type m:val="lin"/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d>
                            <m:dPr>
                              <m:begChr m:val="["/>
                              <m:endChr m:val="]"/>
                              <m:ctrlP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1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400" b="0" i="1" smtClean="0">
                                      <a:latin typeface="Cambria Math" panose="02040503050406030204" pitchFamily="18" charset="0"/>
                                    </a:rPr>
                                    <m:t>𝑚</m:t>
                                  </m:r>
                                </m:e>
                                <m:sub>
                                  <m:r>
                                    <a:rPr lang="en-US" sz="1400" b="0" i="1" smtClean="0">
                                      <a:latin typeface="Cambria Math" panose="02040503050406030204" pitchFamily="18" charset="0"/>
                                    </a:rPr>
                                    <m:t>𝑓</m:t>
                                  </m:r>
                                  <m:r>
                                    <a:rPr lang="en-US" sz="1400" b="0" i="1" smtClean="0">
                                      <a:latin typeface="Cambria Math" panose="02040503050406030204" pitchFamily="18" charset="0"/>
                                    </a:rPr>
                                    <m:t>,0</m:t>
                                  </m:r>
                                </m:sub>
                              </m:sSub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d>
                                <m:dPr>
                                  <m:ctrlPr>
                                    <a:rPr lang="en-US" sz="1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sz="14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acc>
                                        <m:accPr>
                                          <m:chr m:val="̇"/>
                                          <m:ctrlPr>
                                            <a:rPr lang="en-US" sz="1400" b="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accPr>
                                        <m:e>
                                          <m:r>
                                            <a:rPr lang="en-US" sz="1400" b="0" i="1" smtClean="0">
                                              <a:latin typeface="Cambria Math" panose="02040503050406030204" pitchFamily="18" charset="0"/>
                                            </a:rPr>
                                            <m:t>𝑚</m:t>
                                          </m:r>
                                        </m:e>
                                      </m:acc>
                                    </m:e>
                                    <m:sub>
                                      <m:r>
                                        <a:rPr lang="en-US" sz="1400" b="0" i="1" smtClean="0">
                                          <a:latin typeface="Cambria Math" panose="02040503050406030204" pitchFamily="18" charset="0"/>
                                        </a:rPr>
                                        <m:t>𝑖𝑛</m:t>
                                      </m:r>
                                    </m:sub>
                                  </m:sSub>
                                  <m:r>
                                    <a:rPr lang="en-US" sz="1400" b="0" i="1" smtClean="0"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  <m:sSub>
                                    <m:sSubPr>
                                      <m:ctrlPr>
                                        <a:rPr lang="en-US" sz="14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acc>
                                        <m:accPr>
                                          <m:chr m:val="̇"/>
                                          <m:ctrlPr>
                                            <a:rPr lang="en-US" sz="1400" b="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accPr>
                                        <m:e>
                                          <m:r>
                                            <a:rPr lang="en-US" sz="1400" b="0" i="1" smtClean="0">
                                              <a:latin typeface="Cambria Math" panose="02040503050406030204" pitchFamily="18" charset="0"/>
                                            </a:rPr>
                                            <m:t>𝑚</m:t>
                                          </m:r>
                                        </m:e>
                                      </m:acc>
                                    </m:e>
                                    <m:sub>
                                      <m:r>
                                        <a:rPr lang="en-US" sz="1400" b="0" i="1" smtClean="0">
                                          <a:latin typeface="Cambria Math" panose="02040503050406030204" pitchFamily="18" charset="0"/>
                                        </a:rPr>
                                        <m:t>𝑐</m:t>
                                      </m:r>
                                    </m:sub>
                                  </m:sSub>
                                  <m:r>
                                    <a:rPr lang="en-US" sz="1400" b="0" i="1" smtClean="0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sSub>
                                    <m:sSubPr>
                                      <m:ctrlPr>
                                        <a:rPr lang="en-US" sz="14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acc>
                                        <m:accPr>
                                          <m:chr m:val="̇"/>
                                          <m:ctrlPr>
                                            <a:rPr lang="en-US" sz="1400" b="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accPr>
                                        <m:e>
                                          <m:r>
                                            <a:rPr lang="en-US" sz="1400" b="0" i="1" smtClean="0">
                                              <a:latin typeface="Cambria Math" panose="02040503050406030204" pitchFamily="18" charset="0"/>
                                            </a:rPr>
                                            <m:t>𝑚</m:t>
                                          </m:r>
                                        </m:e>
                                      </m:acc>
                                    </m:e>
                                    <m:sub>
                                      <m:r>
                                        <a:rPr lang="en-US" sz="1400" b="0" i="1" smtClean="0">
                                          <a:latin typeface="Cambria Math" panose="02040503050406030204" pitchFamily="18" charset="0"/>
                                        </a:rPr>
                                        <m:t>𝑜𝑢𝑡</m:t>
                                      </m:r>
                                    </m:sub>
                                  </m:sSub>
                                </m:e>
                              </m:d>
                              <m:r>
                                <m:rPr>
                                  <m:sty m:val="p"/>
                                </m:rPr>
                                <a:rPr lang="el-GR" sz="1400" b="0" i="1" smtClean="0">
                                  <a:latin typeface="Cambria Math" panose="02040503050406030204" pitchFamily="18" charset="0"/>
                                </a:rPr>
                                <m:t>Δ</m:t>
                              </m:r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</m:d>
                        </m:num>
                        <m:den>
                          <m:d>
                            <m:dPr>
                              <m:ctrlP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1400" b="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400" b="0" i="1">
                                      <a:latin typeface="Cambria Math" panose="02040503050406030204" pitchFamily="18" charset="0"/>
                                    </a:rPr>
                                    <m:t>𝐴</m:t>
                                  </m:r>
                                </m:e>
                                <m:sub>
                                  <m:r>
                                    <a:rPr lang="en-US" sz="1400" b="0" i="1">
                                      <a:latin typeface="Cambria Math" panose="02040503050406030204" pitchFamily="18" charset="0"/>
                                    </a:rPr>
                                    <m:t>𝑠𝑟𝑓</m:t>
                                  </m:r>
                                </m:sub>
                              </m:sSub>
                              <m:sSub>
                                <m:sSubPr>
                                  <m:ctrlPr>
                                    <a:rPr lang="en-US" sz="1400" b="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sty m:val="p"/>
                                    </m:rPr>
                                    <a:rPr lang="el-GR" sz="1400" b="0" i="1">
                                      <a:latin typeface="Cambria Math" panose="02040503050406030204" pitchFamily="18" charset="0"/>
                                    </a:rPr>
                                    <m:t>ρ</m:t>
                                  </m:r>
                                </m:e>
                                <m:sub>
                                  <m:r>
                                    <a:rPr lang="en-US" sz="1400" b="0" i="1">
                                      <a:latin typeface="Cambria Math" panose="02040503050406030204" pitchFamily="18" charset="0"/>
                                    </a:rPr>
                                    <m:t>𝑓</m:t>
                                  </m:r>
                                </m:sub>
                              </m:sSub>
                            </m:e>
                          </m:d>
                        </m:den>
                      </m:f>
                    </m:oMath>
                  </m:oMathPara>
                </a14:m>
                <a:endParaRPr lang="en-US" sz="1400" b="0" i="1" dirty="0"/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5EC94DF2-9A12-6F8F-CD4F-F9645133AA1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0403" y="2680656"/>
                <a:ext cx="3575209" cy="248081"/>
              </a:xfrm>
              <a:prstGeom prst="rect">
                <a:avLst/>
              </a:prstGeom>
              <a:blipFill>
                <a:blip r:embed="rId7"/>
                <a:stretch>
                  <a:fillRect l="-683" t="-192500" b="-2875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" name="Picture 9">
            <a:extLst>
              <a:ext uri="{FF2B5EF4-FFF2-40B4-BE49-F238E27FC236}">
                <a16:creationId xmlns:a16="http://schemas.microsoft.com/office/drawing/2014/main" id="{8BDC673B-7A38-9A68-AF4A-54B399A4B0B5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572000" y="1127052"/>
            <a:ext cx="4332345" cy="34102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348816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13" name="Rectangle 3">
                <a:extLst>
                  <a:ext uri="{FF2B5EF4-FFF2-40B4-BE49-F238E27FC236}">
                    <a16:creationId xmlns:a16="http://schemas.microsoft.com/office/drawing/2014/main" id="{90A8A1D3-6A5A-6EAC-211F-4CDC088332C9}"/>
                  </a:ext>
                </a:extLst>
              </p:cNvPr>
              <p:cNvSpPr>
                <a:spLocks noGrp="1" noChangeArrowheads="1"/>
              </p:cNvSpPr>
              <p:nvPr>
                <p:ph sz="half" idx="2"/>
              </p:nvPr>
            </p:nvSpPr>
            <p:spPr>
              <a:xfrm>
                <a:off x="231258" y="1290918"/>
                <a:ext cx="4340740" cy="5454266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sz="12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Single CV’s (20/21) to singl</a:t>
                </a:r>
                <a:r>
                  <a:rPr lang="en-US" sz="12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e HS’s (1/2) </a:t>
                </a:r>
              </a:p>
              <a:p>
                <a:pPr lvl="1"/>
                <a:r>
                  <a:rPr lang="en-US" sz="10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5 m</a:t>
                </a:r>
                <a:r>
                  <a:rPr lang="en-US" sz="1000" baseline="300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3</a:t>
                </a:r>
                <a:r>
                  <a:rPr lang="en-US" sz="10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and 5 m tall CV </a:t>
                </a:r>
              </a:p>
              <a:p>
                <a:pPr lvl="1"/>
                <a:r>
                  <a:rPr lang="en-US" sz="10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330 K atm w/o pool and 55% humidity </a:t>
                </a:r>
              </a:p>
              <a:p>
                <a:pPr lvl="1"/>
                <a:r>
                  <a:rPr lang="en-US" sz="10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Vertical, rectangular HS w/ 1 m</a:t>
                </a:r>
                <a:r>
                  <a:rPr lang="en-US" sz="1000" baseline="300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sz="10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area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00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l-GR" sz="100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δ</m:t>
                        </m:r>
                      </m:e>
                      <m:sub>
                        <m:r>
                          <a:rPr lang="en-US" sz="10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𝑓</m:t>
                        </m:r>
                        <m:r>
                          <a:rPr lang="en-US" sz="10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,</m:t>
                        </m:r>
                        <m:r>
                          <a:rPr lang="en-US" sz="10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𝑚𝑎𝑥</m:t>
                        </m:r>
                      </m:sub>
                    </m:sSub>
                    <m:r>
                      <a:rPr lang="en-US" sz="10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</m:oMath>
                </a14:m>
                <a:r>
                  <a:rPr lang="en-US" sz="10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3 </a:t>
                </a:r>
                <a:r>
                  <a:rPr lang="el-GR" sz="10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μ</a:t>
                </a:r>
                <a:r>
                  <a:rPr lang="en-US" sz="10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m</a:t>
                </a:r>
              </a:p>
              <a:p>
                <a:pPr marL="0" indent="0">
                  <a:buNone/>
                </a:pPr>
                <a:r>
                  <a:rPr lang="en-US" sz="1200" dirty="0">
                    <a:latin typeface="Arial" panose="020B0604020202020204" pitchFamily="34" charset="0"/>
                    <a:cs typeface="Times New Roman" panose="02020603050405020304" pitchFamily="18" charset="0"/>
                  </a:rPr>
                  <a:t>CV 20 has no pool source, CV 21 has a pool source </a:t>
                </a:r>
              </a:p>
              <a:p>
                <a:pPr marL="0" indent="0">
                  <a:buNone/>
                </a:pPr>
                <a:r>
                  <a:rPr lang="en-US" sz="1200" dirty="0">
                    <a:latin typeface="Arial" panose="020B0604020202020204" pitchFamily="34" charset="0"/>
                    <a:cs typeface="Times New Roman" panose="02020603050405020304" pitchFamily="18" charset="0"/>
                  </a:rPr>
                  <a:t>No further film accumulation once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20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sSub>
                          <m:sSubPr>
                            <m:ctrlPr>
                              <a:rPr lang="en-US" sz="1200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l-GR" sz="1200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δ</m:t>
                            </m:r>
                          </m:e>
                          <m:sub>
                            <m:r>
                              <a:rPr lang="en-US" sz="1200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𝑓</m:t>
                            </m:r>
                          </m:sub>
                        </m:sSub>
                        <m:r>
                          <a:rPr lang="en-US" sz="12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=</m:t>
                        </m:r>
                        <m:r>
                          <m:rPr>
                            <m:sty m:val="p"/>
                          </m:rPr>
                          <a:rPr lang="el-GR" sz="120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δ</m:t>
                        </m:r>
                      </m:e>
                      <m:sub>
                        <m:r>
                          <a:rPr lang="en-US" sz="12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𝑓</m:t>
                        </m:r>
                        <m:r>
                          <a:rPr lang="en-US" sz="12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,</m:t>
                        </m:r>
                        <m:r>
                          <a:rPr lang="en-US" sz="12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𝑚𝑎𝑥</m:t>
                        </m:r>
                      </m:sub>
                    </m:sSub>
                  </m:oMath>
                </a14:m>
                <a:r>
                  <a:rPr lang="en-US" sz="1200" dirty="0">
                    <a:latin typeface="Arial" panose="020B0604020202020204" pitchFamily="34" charset="0"/>
                    <a:cs typeface="Times New Roman" panose="02020603050405020304" pitchFamily="18" charset="0"/>
                  </a:rPr>
                  <a:t> (pool instead)</a:t>
                </a:r>
              </a:p>
              <a:p>
                <a:pPr marL="0" indent="0">
                  <a:buNone/>
                </a:pPr>
                <a:r>
                  <a:rPr lang="en-US" sz="1200" dirty="0">
                    <a:latin typeface="Arial" panose="020B0604020202020204" pitchFamily="34" charset="0"/>
                    <a:cs typeface="Times New Roman" panose="02020603050405020304" pitchFamily="18" charset="0"/>
                  </a:rPr>
                  <a:t>Film thickness trends similar (starts once T_HS &lt;= T_SAT) </a:t>
                </a:r>
              </a:p>
              <a:p>
                <a:pPr marL="0" indent="0">
                  <a:buNone/>
                </a:pPr>
                <a:endParaRPr lang="en-US" sz="1200" dirty="0">
                  <a:latin typeface="Arial" panose="020B0604020202020204" pitchFamily="34" charset="0"/>
                  <a:cs typeface="Times New Roman" panose="02020603050405020304" pitchFamily="18" charset="0"/>
                </a:endParaRPr>
              </a:p>
              <a:p>
                <a:pPr marL="0" indent="0">
                  <a:buNone/>
                </a:pPr>
                <a:endParaRPr lang="en-US" sz="1200" dirty="0">
                  <a:latin typeface="Arial" panose="020B0604020202020204" pitchFamily="34" charset="0"/>
                  <a:cs typeface="Times New Roman" panose="02020603050405020304" pitchFamily="18" charset="0"/>
                </a:endParaRPr>
              </a:p>
              <a:p>
                <a:pPr marL="0" indent="0">
                  <a:buNone/>
                </a:pPr>
                <a:endParaRPr lang="en-US" sz="1200" dirty="0">
                  <a:latin typeface="Arial" panose="020B0604020202020204" pitchFamily="34" charset="0"/>
                  <a:cs typeface="Times New Roman" panose="02020603050405020304" pitchFamily="18" charset="0"/>
                </a:endParaRPr>
              </a:p>
              <a:p>
                <a:pPr marL="0" indent="0">
                  <a:buNone/>
                </a:pPr>
                <a:endParaRPr lang="en-US" sz="1200" dirty="0">
                  <a:latin typeface="Arial" panose="020B0604020202020204" pitchFamily="34" charset="0"/>
                  <a:cs typeface="Times New Roman" panose="02020603050405020304" pitchFamily="18" charset="0"/>
                </a:endParaRPr>
              </a:p>
              <a:p>
                <a:pPr marL="0" indent="0">
                  <a:buNone/>
                </a:pPr>
                <a:endParaRPr lang="en-US" sz="1200" dirty="0">
                  <a:latin typeface="Arial" panose="020B0604020202020204" pitchFamily="34" charset="0"/>
                  <a:cs typeface="Times New Roman" panose="02020603050405020304" pitchFamily="18" charset="0"/>
                </a:endParaRPr>
              </a:p>
              <a:p>
                <a:pPr marL="0" indent="0">
                  <a:buNone/>
                </a:pPr>
                <a:r>
                  <a:rPr lang="en-US" sz="1200" dirty="0">
                    <a:latin typeface="Arial" panose="020B0604020202020204" pitchFamily="34" charset="0"/>
                    <a:cs typeface="Times New Roman" panose="02020603050405020304" pitchFamily="18" charset="0"/>
                  </a:rPr>
                  <a:t>Pool level and effect on HS surface temperature</a:t>
                </a:r>
              </a:p>
              <a:p>
                <a:pPr marL="0" indent="0">
                  <a:buNone/>
                </a:pPr>
                <a:endParaRPr lang="en-US" sz="1200" dirty="0">
                  <a:latin typeface="Arial" panose="020B0604020202020204" pitchFamily="34" charset="0"/>
                  <a:cs typeface="Times New Roman" panose="02020603050405020304" pitchFamily="18" charset="0"/>
                </a:endParaRPr>
              </a:p>
              <a:p>
                <a:pPr marL="0" indent="0">
                  <a:buNone/>
                </a:pPr>
                <a:endParaRPr lang="en-US" sz="1200" dirty="0">
                  <a:latin typeface="Arial" panose="020B0604020202020204" pitchFamily="34" charset="0"/>
                  <a:cs typeface="Times New Roman" panose="02020603050405020304" pitchFamily="18" charset="0"/>
                </a:endParaRPr>
              </a:p>
              <a:p>
                <a:pPr marL="0" indent="0">
                  <a:buNone/>
                </a:pPr>
                <a:endParaRPr lang="en-US" sz="1200" dirty="0">
                  <a:latin typeface="Arial" panose="020B0604020202020204" pitchFamily="34" charset="0"/>
                  <a:cs typeface="Times New Roman" panose="02020603050405020304" pitchFamily="18" charset="0"/>
                </a:endParaRPr>
              </a:p>
              <a:p>
                <a:pPr marL="0" indent="0">
                  <a:buNone/>
                </a:pPr>
                <a:endParaRPr lang="en-US" sz="1200" dirty="0">
                  <a:latin typeface="Arial" panose="020B0604020202020204" pitchFamily="34" charset="0"/>
                  <a:cs typeface="Times New Roman" panose="02020603050405020304" pitchFamily="18" charset="0"/>
                </a:endParaRPr>
              </a:p>
              <a:p>
                <a:pPr marL="0" indent="0">
                  <a:buNone/>
                </a:pPr>
                <a:endParaRPr lang="en-US" sz="1200" dirty="0">
                  <a:latin typeface="Arial" panose="020B0604020202020204" pitchFamily="34" charset="0"/>
                  <a:cs typeface="Times New Roman" panose="02020603050405020304" pitchFamily="18" charset="0"/>
                </a:endParaRPr>
              </a:p>
              <a:p>
                <a:pPr marL="0" indent="0">
                  <a:buNone/>
                </a:pPr>
                <a:endParaRPr lang="en-US" sz="1200" dirty="0">
                  <a:latin typeface="Arial" panose="020B0604020202020204" pitchFamily="34" charset="0"/>
                  <a:cs typeface="Times New Roman" panose="02020603050405020304" pitchFamily="18" charset="0"/>
                </a:endParaRPr>
              </a:p>
              <a:p>
                <a:pPr marL="0" indent="0">
                  <a:buNone/>
                </a:pPr>
                <a:endParaRPr lang="en-US" sz="1200" dirty="0">
                  <a:latin typeface="Arial" panose="020B0604020202020204" pitchFamily="34" charset="0"/>
                  <a:cs typeface="Times New Roman" panose="02020603050405020304" pitchFamily="18" charset="0"/>
                </a:endParaRPr>
              </a:p>
              <a:p>
                <a:pPr marL="0" indent="0">
                  <a:buNone/>
                </a:pPr>
                <a:endParaRPr lang="en-US" sz="1200" dirty="0">
                  <a:latin typeface="Arial" panose="020B0604020202020204" pitchFamily="34" charset="0"/>
                  <a:cs typeface="Times New Roman" panose="02020603050405020304" pitchFamily="18" charset="0"/>
                </a:endParaRPr>
              </a:p>
              <a:p>
                <a:pPr lvl="2"/>
                <a:endParaRPr lang="en-US" sz="1600" dirty="0">
                  <a:latin typeface="Arial" panose="020B060402020202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>
                  <a:buNone/>
                </a:pPr>
                <a:endParaRPr lang="en-US" sz="1600" dirty="0">
                  <a:latin typeface="Arial" panose="020B060402020202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>
                  <a:buNone/>
                </a:pPr>
                <a:endParaRPr lang="en-US" sz="1600" dirty="0"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>
                  <a:buNone/>
                </a:pPr>
                <a:endParaRPr lang="en-US" sz="1600" dirty="0">
                  <a:latin typeface="Arial" panose="020B060402020202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>
                  <a:buNone/>
                </a:pPr>
                <a:endParaRPr lang="en-US" sz="1600" dirty="0"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>
                  <a:buNone/>
                </a:pPr>
                <a:endParaRPr lang="en-US" sz="1600" dirty="0"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3" name="Rectangle 3">
                <a:extLst>
                  <a:ext uri="{FF2B5EF4-FFF2-40B4-BE49-F238E27FC236}">
                    <a16:creationId xmlns:a16="http://schemas.microsoft.com/office/drawing/2014/main" id="{90A8A1D3-6A5A-6EAC-211F-4CDC088332C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2"/>
              </p:nvPr>
            </p:nvSpPr>
            <p:spPr>
              <a:xfrm>
                <a:off x="231258" y="1290918"/>
                <a:ext cx="4340740" cy="5454266"/>
              </a:xfrm>
              <a:blipFill>
                <a:blip r:embed="rId3"/>
                <a:stretch>
                  <a:fillRect l="-140" t="-55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223283" y="287082"/>
            <a:ext cx="7799697" cy="680595"/>
          </a:xfrm>
        </p:spPr>
        <p:txBody>
          <a:bodyPr>
            <a:normAutofit/>
          </a:bodyPr>
          <a:lstStyle/>
          <a:p>
            <a:r>
              <a:rPr lang="en-US" altLang="en-US" sz="3600" dirty="0"/>
              <a:t>Condensation/Films Example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63A9E8F-FC0B-883D-3793-058BDA38EE04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r="17747"/>
          <a:stretch/>
        </p:blipFill>
        <p:spPr>
          <a:xfrm>
            <a:off x="8022980" y="1290918"/>
            <a:ext cx="1071871" cy="2979678"/>
          </a:xfrm>
          <a:prstGeom prst="rect">
            <a:avLst/>
          </a:prstGeom>
        </p:spPr>
      </p:pic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EEA7D778-2ED9-0DC4-2EAC-CBB753CC657A}"/>
              </a:ext>
            </a:extLst>
          </p:cNvPr>
          <p:cNvCxnSpPr>
            <a:cxnSpLocks/>
          </p:cNvCxnSpPr>
          <p:nvPr/>
        </p:nvCxnSpPr>
        <p:spPr>
          <a:xfrm>
            <a:off x="4572000" y="891988"/>
            <a:ext cx="0" cy="5966012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id="{024BB100-FD42-8A2B-0B36-A82F7C1F079B}"/>
              </a:ext>
            </a:extLst>
          </p:cNvPr>
          <p:cNvSpPr txBox="1"/>
          <p:nvPr/>
        </p:nvSpPr>
        <p:spPr>
          <a:xfrm>
            <a:off x="0" y="841537"/>
            <a:ext cx="4571999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 algn="ctr">
              <a:buNone/>
            </a:pPr>
            <a:r>
              <a:rPr lang="en-US" sz="16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Single HS w/o Film Tracking 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4F435D9D-4ADA-9C6D-AAC4-F77596EA3890}"/>
              </a:ext>
            </a:extLst>
          </p:cNvPr>
          <p:cNvSpPr txBox="1"/>
          <p:nvPr/>
        </p:nvSpPr>
        <p:spPr>
          <a:xfrm>
            <a:off x="4571999" y="841537"/>
            <a:ext cx="4572001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 algn="ctr">
              <a:buNone/>
            </a:pPr>
            <a:r>
              <a:rPr lang="en-US" sz="16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Multi HS w/ Film Tracking </a:t>
            </a:r>
          </a:p>
        </p:txBody>
      </p:sp>
      <p:sp>
        <p:nvSpPr>
          <p:cNvPr id="14" name="Rectangle 3">
            <a:extLst>
              <a:ext uri="{FF2B5EF4-FFF2-40B4-BE49-F238E27FC236}">
                <a16:creationId xmlns:a16="http://schemas.microsoft.com/office/drawing/2014/main" id="{141DB4E7-D550-10E6-8E12-77D1BCA07031}"/>
              </a:ext>
            </a:extLst>
          </p:cNvPr>
          <p:cNvSpPr txBox="1">
            <a:spLocks noChangeArrowheads="1"/>
          </p:cNvSpPr>
          <p:nvPr/>
        </p:nvSpPr>
        <p:spPr>
          <a:xfrm>
            <a:off x="4571998" y="1290918"/>
            <a:ext cx="4424914" cy="54542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035397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rgbClr val="035397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rgbClr val="035397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200" kern="1200">
                <a:solidFill>
                  <a:srgbClr val="035397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200" kern="1200">
                <a:solidFill>
                  <a:srgbClr val="035397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</a:pPr>
            <a:r>
              <a:rPr lang="en-US" sz="1200" b="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Single CV’s (120/220/221/222) w/ 4 HS’s</a:t>
            </a:r>
          </a:p>
          <a:p>
            <a:pPr lvl="1" fontAlgn="auto">
              <a:spcAft>
                <a:spcPts val="0"/>
              </a:spcAft>
            </a:pPr>
            <a:r>
              <a:rPr lang="en-US" sz="1000" b="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120 has film tracking, RHUM = 0.55</a:t>
            </a:r>
          </a:p>
          <a:p>
            <a:pPr lvl="1" fontAlgn="auto">
              <a:spcAft>
                <a:spcPts val="0"/>
              </a:spcAft>
            </a:pPr>
            <a:r>
              <a:rPr lang="en-US" sz="1000" b="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220 has film tracking, RHUM = 0.55 </a:t>
            </a:r>
          </a:p>
          <a:p>
            <a:pPr lvl="1" fontAlgn="auto">
              <a:spcAft>
                <a:spcPts val="0"/>
              </a:spcAft>
            </a:pPr>
            <a:r>
              <a:rPr lang="en-US" sz="1000" b="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221 has film tracking, RHUM = 0.99</a:t>
            </a:r>
          </a:p>
          <a:p>
            <a:pPr lvl="1" fontAlgn="auto">
              <a:spcAft>
                <a:spcPts val="0"/>
              </a:spcAft>
            </a:pPr>
            <a:r>
              <a:rPr lang="en-US" sz="1000" b="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222 has film tracking, RHUM = 0.275</a:t>
            </a:r>
          </a:p>
          <a:p>
            <a:pPr lvl="1" fontAlgn="auto">
              <a:spcAft>
                <a:spcPts val="0"/>
              </a:spcAft>
            </a:pPr>
            <a:r>
              <a:rPr lang="en-US" sz="1000" b="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For 120, 1 drains to 2 drains to 3 drains to 4 </a:t>
            </a:r>
          </a:p>
          <a:p>
            <a:pPr lvl="1" fontAlgn="auto">
              <a:spcAft>
                <a:spcPts val="0"/>
              </a:spcAft>
            </a:pPr>
            <a:r>
              <a:rPr lang="en-US" sz="1000" b="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For 22X</a:t>
            </a:r>
          </a:p>
          <a:p>
            <a:pPr lvl="2" fontAlgn="auto">
              <a:spcAft>
                <a:spcPts val="0"/>
              </a:spcAft>
            </a:pPr>
            <a:r>
              <a:rPr lang="en-US" sz="850" b="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1 drains equally to 2 and 4, and </a:t>
            </a:r>
          </a:p>
          <a:p>
            <a:pPr lvl="2" fontAlgn="auto">
              <a:spcAft>
                <a:spcPts val="0"/>
              </a:spcAft>
            </a:pPr>
            <a:r>
              <a:rPr lang="en-US" sz="850" b="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2 drains to 3 drains to 4</a:t>
            </a:r>
          </a:p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</a:pPr>
            <a:r>
              <a:rPr lang="en-US" sz="1200" b="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CV 120 vs CV 220 </a:t>
            </a:r>
          </a:p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</a:pPr>
            <a:endParaRPr lang="en-US" sz="1600" b="0" dirty="0"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</a:pPr>
            <a:endParaRPr lang="en-US" sz="1600" b="0" dirty="0"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</a:pPr>
            <a:endParaRPr lang="en-US" sz="1600" b="0" dirty="0"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fontAlgn="auto">
              <a:spcAft>
                <a:spcPts val="0"/>
              </a:spcAft>
              <a:buNone/>
            </a:pPr>
            <a:r>
              <a:rPr lang="en-US" sz="1200" b="0" dirty="0">
                <a:latin typeface="Arial" panose="020B0604020202020204" pitchFamily="34" charset="0"/>
                <a:cs typeface="Times New Roman" panose="02020603050405020304" pitchFamily="18" charset="0"/>
              </a:rPr>
              <a:t>CV 222</a:t>
            </a:r>
          </a:p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</a:pPr>
            <a:endParaRPr lang="en-US" sz="1600" b="0" dirty="0"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</a:pPr>
            <a:endParaRPr lang="en-US" sz="1600" b="0" dirty="0"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</a:pPr>
            <a:endParaRPr lang="en-US" sz="1600" b="0" dirty="0"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CAA23725-F061-5429-10EF-320938B3356B}"/>
              </a:ext>
            </a:extLst>
          </p:cNvPr>
          <p:cNvPicPr>
            <a:picLocks/>
          </p:cNvPicPr>
          <p:nvPr/>
        </p:nvPicPr>
        <p:blipFill>
          <a:blip r:embed="rId5"/>
          <a:stretch>
            <a:fillRect/>
          </a:stretch>
        </p:blipFill>
        <p:spPr>
          <a:xfrm>
            <a:off x="444450" y="4622202"/>
            <a:ext cx="1828800" cy="1371600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72A96DBF-5440-3A86-14AE-012BCA9F20D3}"/>
              </a:ext>
            </a:extLst>
          </p:cNvPr>
          <p:cNvPicPr>
            <a:picLocks/>
          </p:cNvPicPr>
          <p:nvPr/>
        </p:nvPicPr>
        <p:blipFill>
          <a:blip r:embed="rId6"/>
          <a:stretch>
            <a:fillRect/>
          </a:stretch>
        </p:blipFill>
        <p:spPr>
          <a:xfrm>
            <a:off x="444450" y="2914096"/>
            <a:ext cx="1828800" cy="1371600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946305A3-7AF0-E5B0-4000-13C218005E4F}"/>
              </a:ext>
            </a:extLst>
          </p:cNvPr>
          <p:cNvPicPr>
            <a:picLocks/>
          </p:cNvPicPr>
          <p:nvPr/>
        </p:nvPicPr>
        <p:blipFill>
          <a:blip r:embed="rId7"/>
          <a:stretch>
            <a:fillRect/>
          </a:stretch>
        </p:blipFill>
        <p:spPr>
          <a:xfrm>
            <a:off x="2294331" y="4622202"/>
            <a:ext cx="1828800" cy="1371600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69F1EEBA-30D3-8997-1BAC-F8A72FF9D0A2}"/>
              </a:ext>
            </a:extLst>
          </p:cNvPr>
          <p:cNvPicPr>
            <a:picLocks/>
          </p:cNvPicPr>
          <p:nvPr/>
        </p:nvPicPr>
        <p:blipFill>
          <a:blip r:embed="rId8"/>
          <a:stretch>
            <a:fillRect/>
          </a:stretch>
        </p:blipFill>
        <p:spPr>
          <a:xfrm>
            <a:off x="2294331" y="2914096"/>
            <a:ext cx="1828800" cy="1371600"/>
          </a:xfrm>
          <a:prstGeom prst="rect">
            <a:avLst/>
          </a:prstGeom>
        </p:spPr>
      </p:pic>
      <p:sp>
        <p:nvSpPr>
          <p:cNvPr id="25" name="Rectangle 24">
            <a:extLst>
              <a:ext uri="{FF2B5EF4-FFF2-40B4-BE49-F238E27FC236}">
                <a16:creationId xmlns:a16="http://schemas.microsoft.com/office/drawing/2014/main" id="{7D3265EB-6778-197C-71CB-5D98B643D14C}"/>
              </a:ext>
            </a:extLst>
          </p:cNvPr>
          <p:cNvSpPr/>
          <p:nvPr/>
        </p:nvSpPr>
        <p:spPr>
          <a:xfrm>
            <a:off x="8134350" y="1522132"/>
            <a:ext cx="388617" cy="21241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65970036-0B9D-45D9-D373-B4535F5928E7}"/>
              </a:ext>
            </a:extLst>
          </p:cNvPr>
          <p:cNvSpPr/>
          <p:nvPr/>
        </p:nvSpPr>
        <p:spPr>
          <a:xfrm>
            <a:off x="8134350" y="2204970"/>
            <a:ext cx="552450" cy="54965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4" name="Picture 53">
            <a:extLst>
              <a:ext uri="{FF2B5EF4-FFF2-40B4-BE49-F238E27FC236}">
                <a16:creationId xmlns:a16="http://schemas.microsoft.com/office/drawing/2014/main" id="{40198A17-9D36-04AF-6F0A-57118820D4C5}"/>
              </a:ext>
            </a:extLst>
          </p:cNvPr>
          <p:cNvPicPr>
            <a:picLocks/>
          </p:cNvPicPr>
          <p:nvPr/>
        </p:nvPicPr>
        <p:blipFill>
          <a:blip r:embed="rId9"/>
          <a:stretch>
            <a:fillRect/>
          </a:stretch>
        </p:blipFill>
        <p:spPr>
          <a:xfrm>
            <a:off x="6096241" y="3071835"/>
            <a:ext cx="1828800" cy="1371600"/>
          </a:xfrm>
          <a:prstGeom prst="rect">
            <a:avLst/>
          </a:prstGeom>
        </p:spPr>
      </p:pic>
      <p:pic>
        <p:nvPicPr>
          <p:cNvPr id="56" name="Picture 55">
            <a:extLst>
              <a:ext uri="{FF2B5EF4-FFF2-40B4-BE49-F238E27FC236}">
                <a16:creationId xmlns:a16="http://schemas.microsoft.com/office/drawing/2014/main" id="{4CADEFE9-88D6-CBD7-97D3-DA4D27CDE377}"/>
              </a:ext>
            </a:extLst>
          </p:cNvPr>
          <p:cNvPicPr>
            <a:picLocks/>
          </p:cNvPicPr>
          <p:nvPr/>
        </p:nvPicPr>
        <p:blipFill>
          <a:blip r:embed="rId10"/>
          <a:stretch>
            <a:fillRect/>
          </a:stretch>
        </p:blipFill>
        <p:spPr>
          <a:xfrm>
            <a:off x="5437251" y="4498848"/>
            <a:ext cx="1828800" cy="1371600"/>
          </a:xfrm>
          <a:prstGeom prst="rect">
            <a:avLst/>
          </a:prstGeom>
        </p:spPr>
      </p:pic>
      <p:pic>
        <p:nvPicPr>
          <p:cNvPr id="58" name="Picture 57">
            <a:extLst>
              <a:ext uri="{FF2B5EF4-FFF2-40B4-BE49-F238E27FC236}">
                <a16:creationId xmlns:a16="http://schemas.microsoft.com/office/drawing/2014/main" id="{125A3A70-0C04-76CD-1CFB-C9217CE8BBE6}"/>
              </a:ext>
            </a:extLst>
          </p:cNvPr>
          <p:cNvPicPr>
            <a:picLocks/>
          </p:cNvPicPr>
          <p:nvPr/>
        </p:nvPicPr>
        <p:blipFill>
          <a:blip r:embed="rId11"/>
          <a:stretch>
            <a:fillRect/>
          </a:stretch>
        </p:blipFill>
        <p:spPr>
          <a:xfrm>
            <a:off x="7266051" y="4498848"/>
            <a:ext cx="1828800" cy="1371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446607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223283" y="287082"/>
            <a:ext cx="7799697" cy="680595"/>
          </a:xfrm>
        </p:spPr>
        <p:txBody>
          <a:bodyPr>
            <a:normAutofit/>
          </a:bodyPr>
          <a:lstStyle/>
          <a:p>
            <a:r>
              <a:rPr lang="en-US" altLang="en-US" sz="3600" dirty="0"/>
              <a:t>Summary</a:t>
            </a:r>
          </a:p>
        </p:txBody>
      </p:sp>
      <p:sp>
        <p:nvSpPr>
          <p:cNvPr id="2" name="Rectangle 3">
            <a:extLst>
              <a:ext uri="{FF2B5EF4-FFF2-40B4-BE49-F238E27FC236}">
                <a16:creationId xmlns:a16="http://schemas.microsoft.com/office/drawing/2014/main" id="{07451612-8DC2-3EB5-D68C-2D3056B124A9}"/>
              </a:ext>
            </a:extLst>
          </p:cNvPr>
          <p:cNvSpPr>
            <a:spLocks noGrp="1" noChangeArrowheads="1"/>
          </p:cNvSpPr>
          <p:nvPr>
            <p:ph sz="half" idx="2"/>
          </p:nvPr>
        </p:nvSpPr>
        <p:spPr>
          <a:xfrm>
            <a:off x="231258" y="1127052"/>
            <a:ext cx="8912742" cy="561813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altLang="en-US" dirty="0"/>
              <a:t>Reviewed </a:t>
            </a:r>
          </a:p>
          <a:p>
            <a:pPr lvl="1"/>
            <a:r>
              <a:rPr lang="en-US" altLang="en-US" dirty="0"/>
              <a:t>Finite difference equations on the HS boundary </a:t>
            </a:r>
          </a:p>
          <a:p>
            <a:pPr lvl="1"/>
            <a:r>
              <a:rPr lang="en-US" altLang="en-US" dirty="0"/>
              <a:t>Convection heat transfer coefficients on the boundary with and without films</a:t>
            </a:r>
          </a:p>
          <a:p>
            <a:pPr lvl="1"/>
            <a:r>
              <a:rPr lang="en-US" altLang="en-US" dirty="0"/>
              <a:t>Radiation heat transfer for HS surfaces </a:t>
            </a:r>
          </a:p>
          <a:p>
            <a:pPr lvl="1"/>
            <a:r>
              <a:rPr lang="en-US" altLang="en-US" dirty="0"/>
              <a:t>Mass transfer (condensation/evaporation) on HS boundary </a:t>
            </a:r>
          </a:p>
          <a:p>
            <a:pPr lvl="1"/>
            <a:r>
              <a:rPr lang="en-US" altLang="en-US" dirty="0"/>
              <a:t>Film tracking </a:t>
            </a:r>
          </a:p>
          <a:p>
            <a:pPr lvl="1"/>
            <a:endParaRPr lang="en-US" altLang="en-US"/>
          </a:p>
          <a:p>
            <a:pPr marL="0" indent="0">
              <a:buNone/>
            </a:pPr>
            <a:endParaRPr lang="en-US" altLang="en-US" dirty="0"/>
          </a:p>
          <a:p>
            <a:pPr marL="0" indent="0">
              <a:buNone/>
            </a:pPr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70611597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223283" y="287082"/>
            <a:ext cx="7799697" cy="680595"/>
          </a:xfrm>
        </p:spPr>
        <p:txBody>
          <a:bodyPr>
            <a:normAutofit/>
          </a:bodyPr>
          <a:lstStyle/>
          <a:p>
            <a:r>
              <a:rPr lang="en-US" altLang="en-US" sz="3600" dirty="0"/>
              <a:t>Back-Up Slides</a:t>
            </a:r>
          </a:p>
        </p:txBody>
      </p:sp>
    </p:spTree>
    <p:extLst>
      <p:ext uri="{BB962C8B-B14F-4D97-AF65-F5344CB8AC3E}">
        <p14:creationId xmlns:p14="http://schemas.microsoft.com/office/powerpoint/2010/main" val="286316067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Rectangle 3"/>
          <p:cNvSpPr>
            <a:spLocks noGrp="1" noChangeArrowheads="1"/>
          </p:cNvSpPr>
          <p:nvPr>
            <p:ph sz="half" idx="2"/>
          </p:nvPr>
        </p:nvSpPr>
        <p:spPr>
          <a:xfrm>
            <a:off x="231258" y="1127052"/>
            <a:ext cx="8912742" cy="561813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altLang="en-US" dirty="0"/>
              <a:t>Heat structure package heat and mass transfer</a:t>
            </a:r>
          </a:p>
          <a:p>
            <a:pPr lvl="1"/>
            <a:r>
              <a:rPr lang="en-US" altLang="en-US" dirty="0"/>
              <a:t>Heat structure boundary/surface nodalization and energy/temperature solution  </a:t>
            </a:r>
          </a:p>
          <a:p>
            <a:pPr lvl="1"/>
            <a:r>
              <a:rPr lang="en-US" altLang="en-US" sz="1600" dirty="0"/>
              <a:t>Heat transfer at boundary surface </a:t>
            </a:r>
          </a:p>
          <a:p>
            <a:pPr lvl="2"/>
            <a:r>
              <a:rPr lang="en-US" altLang="en-US" sz="1450" dirty="0"/>
              <a:t>Convection </a:t>
            </a:r>
          </a:p>
          <a:p>
            <a:pPr lvl="2"/>
            <a:r>
              <a:rPr lang="en-US" altLang="en-US" sz="1450" dirty="0"/>
              <a:t>Radiation </a:t>
            </a:r>
          </a:p>
          <a:p>
            <a:pPr lvl="3"/>
            <a:r>
              <a:rPr lang="en-US" altLang="en-US" sz="1300" dirty="0"/>
              <a:t>Structure-to-structure</a:t>
            </a:r>
          </a:p>
          <a:p>
            <a:pPr lvl="3"/>
            <a:r>
              <a:rPr lang="en-US" altLang="en-US" sz="1300" dirty="0"/>
              <a:t>Structure-to-gas</a:t>
            </a:r>
          </a:p>
          <a:p>
            <a:pPr lvl="3"/>
            <a:r>
              <a:rPr lang="en-US" altLang="en-US" sz="1300" dirty="0"/>
              <a:t>Structure-to-pool </a:t>
            </a:r>
          </a:p>
          <a:p>
            <a:pPr lvl="3"/>
            <a:r>
              <a:rPr lang="en-US" altLang="en-US" sz="1300" dirty="0"/>
              <a:t>Radiation enclosure model </a:t>
            </a:r>
          </a:p>
          <a:p>
            <a:pPr lvl="1"/>
            <a:r>
              <a:rPr lang="en-US" altLang="en-US" sz="1600" dirty="0"/>
              <a:t>Mass transfer </a:t>
            </a:r>
          </a:p>
          <a:p>
            <a:pPr lvl="2"/>
            <a:r>
              <a:rPr lang="en-US" altLang="en-US" sz="1450" dirty="0"/>
              <a:t>Condensation/evaporation</a:t>
            </a:r>
          </a:p>
          <a:p>
            <a:pPr lvl="2"/>
            <a:r>
              <a:rPr lang="en-US" altLang="en-US" sz="1450" dirty="0"/>
              <a:t>Films and film tracking </a:t>
            </a:r>
          </a:p>
          <a:p>
            <a:pPr marL="342900" lvl="1" indent="0">
              <a:buNone/>
            </a:pPr>
            <a:endParaRPr lang="en-US" altLang="en-US" dirty="0"/>
          </a:p>
          <a:p>
            <a:pPr marL="0" indent="0">
              <a:buNone/>
            </a:pPr>
            <a:r>
              <a:rPr lang="en-US" altLang="en-US" dirty="0"/>
              <a:t>Summary</a:t>
            </a:r>
          </a:p>
          <a:p>
            <a:pPr marL="0" indent="0">
              <a:buNone/>
            </a:pPr>
            <a:endParaRPr lang="en-US" altLang="en-US" dirty="0"/>
          </a:p>
          <a:p>
            <a:pPr marL="0" indent="0">
              <a:buNone/>
            </a:pPr>
            <a:r>
              <a:rPr lang="en-US" altLang="en-US" dirty="0"/>
              <a:t>Back-up (gas/aerosol radiation property calculations) </a:t>
            </a:r>
          </a:p>
        </p:txBody>
      </p:sp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223283" y="287082"/>
            <a:ext cx="7799697" cy="680595"/>
          </a:xfrm>
        </p:spPr>
        <p:txBody>
          <a:bodyPr>
            <a:normAutofit/>
          </a:bodyPr>
          <a:lstStyle/>
          <a:p>
            <a:r>
              <a:rPr lang="en-US" altLang="en-US" sz="3600" dirty="0"/>
              <a:t>Overview</a:t>
            </a:r>
          </a:p>
        </p:txBody>
      </p:sp>
    </p:spTree>
    <p:extLst>
      <p:ext uri="{BB962C8B-B14F-4D97-AF65-F5344CB8AC3E}">
        <p14:creationId xmlns:p14="http://schemas.microsoft.com/office/powerpoint/2010/main" val="375796341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223283" y="287082"/>
            <a:ext cx="7799697" cy="680595"/>
          </a:xfrm>
        </p:spPr>
        <p:txBody>
          <a:bodyPr>
            <a:normAutofit/>
          </a:bodyPr>
          <a:lstStyle/>
          <a:p>
            <a:r>
              <a:rPr lang="en-US" altLang="en-US" sz="3600" dirty="0"/>
              <a:t>Gas </a:t>
            </a:r>
            <a:r>
              <a:rPr lang="el-GR" altLang="en-US" sz="3600" dirty="0">
                <a:latin typeface="Cambria Math" panose="02040503050406030204" pitchFamily="18" charset="0"/>
                <a:ea typeface="Cambria Math" panose="02040503050406030204" pitchFamily="18" charset="0"/>
              </a:rPr>
              <a:t>ε</a:t>
            </a:r>
            <a:r>
              <a:rPr lang="en-US" altLang="en-US" sz="3600" dirty="0">
                <a:latin typeface="Cambria Math" panose="02040503050406030204" pitchFamily="18" charset="0"/>
                <a:ea typeface="Cambria Math" panose="02040503050406030204" pitchFamily="18" charset="0"/>
              </a:rPr>
              <a:t> and </a:t>
            </a:r>
            <a:r>
              <a:rPr lang="el-GR" altLang="en-US" sz="3600" dirty="0">
                <a:latin typeface="Cambria Math" panose="02040503050406030204" pitchFamily="18" charset="0"/>
                <a:ea typeface="Cambria Math" panose="02040503050406030204" pitchFamily="18" charset="0"/>
              </a:rPr>
              <a:t>α</a:t>
            </a:r>
            <a:r>
              <a:rPr lang="en-US" altLang="en-US" sz="3600" dirty="0"/>
              <a:t> Calculations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" name="Rectangle 3">
                <a:extLst>
                  <a:ext uri="{FF2B5EF4-FFF2-40B4-BE49-F238E27FC236}">
                    <a16:creationId xmlns:a16="http://schemas.microsoft.com/office/drawing/2014/main" id="{07451612-8DC2-3EB5-D68C-2D3056B124A9}"/>
                  </a:ext>
                </a:extLst>
              </p:cNvPr>
              <p:cNvSpPr>
                <a:spLocks noGrp="1" noChangeArrowheads="1"/>
              </p:cNvSpPr>
              <p:nvPr>
                <p:ph sz="half" idx="2"/>
              </p:nvPr>
            </p:nvSpPr>
            <p:spPr>
              <a:xfrm>
                <a:off x="231258" y="1127052"/>
                <a:ext cx="8912742" cy="5618132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altLang="en-US" sz="1600" dirty="0"/>
                  <a:t>Structure-to-gas and radiation enclosure models require gas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altLang="en-US" sz="1600" i="1" smtClean="0">
                        <a:latin typeface="Cambria Math" panose="02040503050406030204" pitchFamily="18" charset="0"/>
                      </a:rPr>
                      <m:t>ε</m:t>
                    </m:r>
                  </m:oMath>
                </a14:m>
                <a:r>
                  <a:rPr lang="en-US" altLang="en-US" sz="1600" dirty="0"/>
                  <a:t> and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altLang="en-US" sz="1600" i="1" dirty="0" smtClean="0">
                        <a:latin typeface="Cambria Math" panose="02040503050406030204" pitchFamily="18" charset="0"/>
                      </a:rPr>
                      <m:t>α</m:t>
                    </m:r>
                  </m:oMath>
                </a14:m>
                <a:endParaRPr lang="en-US" altLang="en-US" sz="1600" dirty="0"/>
              </a:p>
              <a:p>
                <a:pPr marL="0" indent="0">
                  <a:buNone/>
                </a:pPr>
                <a:r>
                  <a:rPr lang="en-US" altLang="en-US" sz="1600" dirty="0"/>
                  <a:t>Radiation enclosure model allows accounting for aerosols present in gas </a:t>
                </a:r>
              </a:p>
              <a:p>
                <a:pPr marL="0" indent="0">
                  <a:buNone/>
                </a:pPr>
                <a:r>
                  <a:rPr lang="en-US" altLang="en-US" sz="1600" dirty="0"/>
                  <a:t>CONTAIN </a:t>
                </a:r>
                <a:r>
                  <a:rPr lang="en-US" altLang="en-US" sz="1600" dirty="0" err="1"/>
                  <a:t>Modak</a:t>
                </a:r>
                <a:r>
                  <a:rPr lang="en-US" altLang="en-US" sz="1600" dirty="0"/>
                  <a:t> radiative properties model </a:t>
                </a:r>
              </a:p>
              <a:p>
                <a:pPr lvl="1"/>
                <a:r>
                  <a:rPr lang="en-US" altLang="en-US" sz="1400" dirty="0"/>
                  <a:t>Account for effects of H2O, CO, and CO2 </a:t>
                </a:r>
              </a:p>
              <a:p>
                <a:pPr lvl="1"/>
                <a:r>
                  <a:rPr lang="en-US" altLang="en-US" sz="1400" dirty="0"/>
                  <a:t>Account for aerosol in context of radiation enclosure model </a:t>
                </a:r>
              </a:p>
              <a:p>
                <a:pPr lvl="1"/>
                <a:r>
                  <a:rPr lang="en-US" altLang="en-US" sz="1400" dirty="0"/>
                  <a:t>Kirchhoff’s law of radiation – Spectral emissivity for emission of radiation at T equals spectral 				                  absorptivity for radiation coming from a blackbody at T </a:t>
                </a:r>
              </a:p>
              <a:p>
                <a:pPr lvl="1"/>
                <a:r>
                  <a:rPr lang="en-US" altLang="en-US" sz="1400" dirty="0"/>
                  <a:t>Rule for combining gas and/or aerosol emissivity/absorptivity into a mixture </a:t>
                </a:r>
              </a:p>
              <a:p>
                <a:pPr lvl="1"/>
                <a:r>
                  <a:rPr lang="en-US" altLang="en-US" sz="1400" dirty="0"/>
                  <a:t>For each gas, sum over spectral absorption bands, curve fit approximation with a band correction</a:t>
                </a:r>
              </a:p>
              <a:p>
                <a:pPr lvl="2"/>
                <a:r>
                  <a:rPr lang="en-US" altLang="en-US" sz="1200" dirty="0"/>
                  <a:t>Partial pressure (</a:t>
                </a:r>
                <a14:m>
                  <m:oMath xmlns:m="http://schemas.openxmlformats.org/officeDocument/2006/math">
                    <m:r>
                      <a:rPr lang="en-US" altLang="en-US" sz="1200" b="0" i="1" smtClean="0">
                        <a:latin typeface="Cambria Math" panose="02040503050406030204" pitchFamily="18" charset="0"/>
                      </a:rPr>
                      <m:t>𝑃</m:t>
                    </m:r>
                  </m:oMath>
                </a14:m>
                <a:r>
                  <a:rPr lang="en-US" altLang="en-US" sz="1200" dirty="0"/>
                  <a:t>), beam length (</a:t>
                </a:r>
                <a14:m>
                  <m:oMath xmlns:m="http://schemas.openxmlformats.org/officeDocument/2006/math">
                    <m:r>
                      <a:rPr lang="en-US" altLang="en-US" sz="1200" b="0" i="1" smtClean="0">
                        <a:latin typeface="Cambria Math" panose="02040503050406030204" pitchFamily="18" charset="0"/>
                      </a:rPr>
                      <m:t>𝐿</m:t>
                    </m:r>
                  </m:oMath>
                </a14:m>
                <a:r>
                  <a:rPr lang="en-US" altLang="en-US" sz="1200" dirty="0"/>
                  <a:t>), and temperature (</a:t>
                </a:r>
                <a14:m>
                  <m:oMath xmlns:m="http://schemas.openxmlformats.org/officeDocument/2006/math">
                    <m:r>
                      <a:rPr lang="en-US" altLang="en-US" sz="1200" b="0" i="1" smtClean="0">
                        <a:latin typeface="Cambria Math" panose="02040503050406030204" pitchFamily="18" charset="0"/>
                      </a:rPr>
                      <m:t>𝑇</m:t>
                    </m:r>
                  </m:oMath>
                </a14:m>
                <a:r>
                  <a:rPr lang="en-US" altLang="en-US" sz="1200" dirty="0"/>
                  <a:t>)</a:t>
                </a:r>
              </a:p>
              <a:p>
                <a:pPr lvl="2"/>
                <a:r>
                  <a:rPr lang="en-US" altLang="en-US" sz="1200" dirty="0"/>
                  <a:t>Experimental parameters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en-US" sz="12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en-US" sz="1200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b>
                        <m:r>
                          <a:rPr lang="en-US" altLang="en-US" sz="1200" b="0" i="1" smtClean="0">
                            <a:latin typeface="Cambria Math" panose="02040503050406030204" pitchFamily="18" charset="0"/>
                          </a:rPr>
                          <m:t>𝑖𝑗𝑘</m:t>
                        </m:r>
                      </m:sub>
                    </m:sSub>
                  </m:oMath>
                </a14:m>
                <a:r>
                  <a:rPr lang="en-US" altLang="en-US" sz="1200" dirty="0"/>
                  <a:t> and Gauss-Chebyshev approx. parameters and n</a:t>
                </a:r>
                <a:r>
                  <a:rPr lang="en-US" altLang="en-US" sz="1200" baseline="30000" dirty="0"/>
                  <a:t>th</a:t>
                </a:r>
                <a:r>
                  <a:rPr lang="en-US" altLang="en-US" sz="1200" dirty="0"/>
                  <a:t> order polynomials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en-US" sz="12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en-US" sz="1200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lang="en-US" altLang="en-US" sz="12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en-US" altLang="en-US" sz="1200" dirty="0"/>
                  <a:t> </a:t>
                </a:r>
              </a:p>
              <a:p>
                <a:pPr lvl="2"/>
                <a:endParaRPr lang="en-US" altLang="en-US" sz="1200" dirty="0"/>
              </a:p>
              <a:p>
                <a:pPr lvl="2"/>
                <a:endParaRPr lang="en-US" altLang="en-US" sz="1200" dirty="0"/>
              </a:p>
              <a:p>
                <a:pPr lvl="2"/>
                <a:endParaRPr lang="en-US" altLang="en-US" sz="1200" dirty="0"/>
              </a:p>
              <a:p>
                <a:pPr lvl="1"/>
                <a:r>
                  <a:rPr lang="en-US" altLang="en-US" sz="1350" dirty="0"/>
                  <a:t>For gas mixture:</a:t>
                </a:r>
              </a:p>
              <a:p>
                <a:pPr lvl="1"/>
                <a:endParaRPr lang="en-US" altLang="en-US" sz="1350" dirty="0"/>
              </a:p>
              <a:p>
                <a:pPr lvl="1"/>
                <a:r>
                  <a:rPr lang="en-US" altLang="en-US" sz="1350" dirty="0"/>
                  <a:t>Band correction factor: </a:t>
                </a:r>
              </a:p>
              <a:p>
                <a:pPr marL="0" indent="0">
                  <a:buNone/>
                </a:pPr>
                <a:endParaRPr lang="en-US" altLang="en-US" sz="1600" dirty="0"/>
              </a:p>
              <a:p>
                <a:pPr marL="0" indent="0">
                  <a:buNone/>
                </a:pPr>
                <a:endParaRPr lang="en-US" altLang="en-US" dirty="0"/>
              </a:p>
              <a:p>
                <a:pPr marL="0" indent="0">
                  <a:buNone/>
                </a:pPr>
                <a:endParaRPr lang="en-US" altLang="en-US" dirty="0"/>
              </a:p>
            </p:txBody>
          </p:sp>
        </mc:Choice>
        <mc:Fallback>
          <p:sp>
            <p:nvSpPr>
              <p:cNvPr id="2" name="Rectangle 3">
                <a:extLst>
                  <a:ext uri="{FF2B5EF4-FFF2-40B4-BE49-F238E27FC236}">
                    <a16:creationId xmlns:a16="http://schemas.microsoft.com/office/drawing/2014/main" id="{07451612-8DC2-3EB5-D68C-2D3056B124A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2"/>
              </p:nvPr>
            </p:nvSpPr>
            <p:spPr>
              <a:xfrm>
                <a:off x="231258" y="1127052"/>
                <a:ext cx="8912742" cy="5618132"/>
              </a:xfrm>
              <a:blipFill>
                <a:blip r:embed="rId3"/>
                <a:stretch>
                  <a:fillRect l="-427" t="-67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BBF22777-3C32-3381-48B4-6088B3F2A356}"/>
                  </a:ext>
                </a:extLst>
              </p:cNvPr>
              <p:cNvSpPr txBox="1"/>
              <p:nvPr/>
            </p:nvSpPr>
            <p:spPr>
              <a:xfrm>
                <a:off x="1061959" y="3870804"/>
                <a:ext cx="6747497" cy="72237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1400" b="0" i="0" smtClean="0">
                              <a:latin typeface="Cambria Math" panose="02040503050406030204" pitchFamily="18" charset="0"/>
                            </a:rPr>
                            <m:t>ln</m:t>
                          </m:r>
                        </m:fName>
                        <m:e>
                          <m:d>
                            <m:dPr>
                              <m:ctrlP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m:rPr>
                                  <m:sty m:val="p"/>
                                </m:rPr>
                                <a:rPr lang="el-GR" sz="1400" b="0" i="1" smtClean="0">
                                  <a:latin typeface="Cambria Math" panose="02040503050406030204" pitchFamily="18" charset="0"/>
                                </a:rPr>
                                <m:t>ε</m:t>
                              </m:r>
                            </m:e>
                          </m:d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=</m:t>
                          </m:r>
                          <m:nary>
                            <m:naryPr>
                              <m:chr m:val="∑"/>
                              <m:ctrlP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23"/>
                                </m:rP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=0</m:t>
                              </m:r>
                            </m:sub>
                            <m:sup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  <m:e>
                              <m:sSub>
                                <m:sSubPr>
                                  <m:ctrlPr>
                                    <a:rPr lang="en-US" sz="1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400" b="0" i="1" smtClean="0">
                                      <a:latin typeface="Cambria Math" panose="02040503050406030204" pitchFamily="18" charset="0"/>
                                    </a:rPr>
                                    <m:t>𝑇</m:t>
                                  </m:r>
                                </m:e>
                                <m:sub>
                                  <m:r>
                                    <a:rPr lang="en-US" sz="1400" b="0" i="1" smtClean="0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  <m:d>
                                <m:dPr>
                                  <m:ctrlPr>
                                    <a:rPr lang="en-US" sz="1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1400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</m:d>
                            </m:e>
                          </m:nary>
                          <m:nary>
                            <m:naryPr>
                              <m:chr m:val="∑"/>
                              <m:ctrlP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23"/>
                                </m:rP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=0</m:t>
                              </m:r>
                            </m:sub>
                            <m:sup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p>
                            <m:e>
                              <m:sSub>
                                <m:sSubPr>
                                  <m:ctrlPr>
                                    <a:rPr lang="en-US" sz="1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400" b="0" i="1" smtClean="0">
                                      <a:latin typeface="Cambria Math" panose="02040503050406030204" pitchFamily="18" charset="0"/>
                                    </a:rPr>
                                    <m:t>𝑇</m:t>
                                  </m:r>
                                </m:e>
                                <m:sub>
                                  <m:r>
                                    <a:rPr lang="en-US" sz="1400" b="0" i="1" smtClean="0">
                                      <a:latin typeface="Cambria Math" panose="02040503050406030204" pitchFamily="18" charset="0"/>
                                    </a:rPr>
                                    <m:t>𝑗</m:t>
                                  </m:r>
                                </m:sub>
                              </m:sSub>
                              <m:d>
                                <m:dPr>
                                  <m:ctrlPr>
                                    <a:rPr lang="en-US" sz="1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1400" b="0" i="1" smtClean="0"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</m:e>
                              </m:d>
                            </m:e>
                          </m:nary>
                          <m:nary>
                            <m:naryPr>
                              <m:chr m:val="∑"/>
                              <m:ctrlP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23"/>
                                </m:rP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=0</m:t>
                              </m:r>
                            </m:sub>
                            <m:sup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p>
                            <m:e>
                              <m:sSub>
                                <m:sSubPr>
                                  <m:ctrlPr>
                                    <a:rPr lang="en-US" sz="1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400" b="0" i="1" smtClean="0">
                                      <a:latin typeface="Cambria Math" panose="02040503050406030204" pitchFamily="18" charset="0"/>
                                    </a:rPr>
                                    <m:t>𝑐</m:t>
                                  </m:r>
                                </m:e>
                                <m:sub>
                                  <m:r>
                                    <a:rPr lang="en-US" sz="1400" b="0" i="1" smtClean="0">
                                      <a:latin typeface="Cambria Math" panose="02040503050406030204" pitchFamily="18" charset="0"/>
                                    </a:rPr>
                                    <m:t>𝑖𝑗𝑘</m:t>
                                  </m:r>
                                </m:sub>
                              </m:sSub>
                              <m:sSub>
                                <m:sSubPr>
                                  <m:ctrlPr>
                                    <a:rPr lang="en-US" sz="1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400" b="0" i="1" smtClean="0">
                                      <a:latin typeface="Cambria Math" panose="02040503050406030204" pitchFamily="18" charset="0"/>
                                    </a:rPr>
                                    <m:t>𝑇</m:t>
                                  </m:r>
                                </m:e>
                                <m:sub>
                                  <m:r>
                                    <a:rPr lang="en-US" sz="1400" b="0" i="1" smtClean="0">
                                      <a:latin typeface="Cambria Math" panose="02040503050406030204" pitchFamily="18" charset="0"/>
                                    </a:rPr>
                                    <m:t>𝑘</m:t>
                                  </m:r>
                                </m:sub>
                              </m:sSub>
                              <m:d>
                                <m:dPr>
                                  <m:ctrlPr>
                                    <a:rPr lang="en-US" sz="1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1400" b="0" i="1" smtClean="0">
                                      <a:latin typeface="Cambria Math" panose="02040503050406030204" pitchFamily="18" charset="0"/>
                                    </a:rPr>
                                    <m:t>𝑧</m:t>
                                  </m:r>
                                </m:e>
                              </m:d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 ;</m:t>
                              </m:r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= </m:t>
                              </m:r>
                              <m:sSub>
                                <m:sSubPr>
                                  <m:ctrlPr>
                                    <a:rPr lang="en-US" sz="1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400" b="0" i="1" smtClean="0">
                                      <a:latin typeface="Cambria Math" panose="02040503050406030204" pitchFamily="18" charset="0"/>
                                    </a:rPr>
                                    <m:t>𝑝</m:t>
                                  </m:r>
                                </m:e>
                                <m:sub>
                                  <m:r>
                                    <a:rPr lang="en-US" sz="1400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f>
                                <m:fPr>
                                  <m:ctrlPr>
                                    <a:rPr lang="en-US" sz="1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func>
                                    <m:funcPr>
                                      <m:ctrlPr>
                                        <a:rPr lang="en-US" sz="14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funcPr>
                                    <m:fName>
                                      <m:r>
                                        <m:rPr>
                                          <m:sty m:val="p"/>
                                        </m:rPr>
                                        <a:rPr lang="en-US" sz="1400" b="0" i="0" smtClean="0">
                                          <a:latin typeface="Cambria Math" panose="02040503050406030204" pitchFamily="18" charset="0"/>
                                        </a:rPr>
                                        <m:t>ln</m:t>
                                      </m:r>
                                    </m:fName>
                                    <m:e>
                                      <m:d>
                                        <m:dPr>
                                          <m:ctrlPr>
                                            <a:rPr lang="en-US" sz="1400" b="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r>
                                            <a:rPr lang="en-US" sz="1400" b="0" i="1" smtClean="0">
                                              <a:latin typeface="Cambria Math" panose="02040503050406030204" pitchFamily="18" charset="0"/>
                                            </a:rPr>
                                            <m:t>𝑃</m:t>
                                          </m:r>
                                        </m:e>
                                      </m:d>
                                    </m:e>
                                  </m:func>
                                </m:num>
                                <m:den>
                                  <m:sSub>
                                    <m:sSubPr>
                                      <m:ctrlPr>
                                        <a:rPr lang="en-US" sz="14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1400" b="0" i="1" smtClean="0">
                                          <a:latin typeface="Cambria Math" panose="02040503050406030204" pitchFamily="18" charset="0"/>
                                        </a:rPr>
                                        <m:t>𝑝</m:t>
                                      </m:r>
                                    </m:e>
                                    <m:sub>
                                      <m:r>
                                        <a:rPr lang="en-US" sz="1400" b="0" i="1" smtClean="0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b>
                                  </m:sSub>
                                </m:den>
                              </m:f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 ;</m:t>
                              </m:r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f>
                                <m:fPr>
                                  <m:ctrlPr>
                                    <a:rPr lang="en-US" sz="1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sSub>
                                    <m:sSubPr>
                                      <m:ctrlPr>
                                        <a:rPr lang="en-US" sz="14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1400" b="0" i="1" smtClean="0">
                                          <a:latin typeface="Cambria Math" panose="02040503050406030204" pitchFamily="18" charset="0"/>
                                        </a:rPr>
                                        <m:t>𝑙</m:t>
                                      </m:r>
                                    </m:e>
                                    <m:sub>
                                      <m:r>
                                        <a:rPr lang="en-US" sz="1400" b="0" i="1" smtClean="0"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sub>
                                  </m:sSub>
                                  <m:r>
                                    <a:rPr lang="en-US" sz="1400" b="0" i="1" smtClean="0"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  <m:func>
                                    <m:funcPr>
                                      <m:ctrlPr>
                                        <a:rPr lang="en-US" sz="14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funcPr>
                                    <m:fName>
                                      <m:r>
                                        <m:rPr>
                                          <m:sty m:val="p"/>
                                        </m:rPr>
                                        <a:rPr lang="en-US" sz="1400" b="0" i="0" smtClean="0">
                                          <a:latin typeface="Cambria Math" panose="02040503050406030204" pitchFamily="18" charset="0"/>
                                        </a:rPr>
                                        <m:t>ln</m:t>
                                      </m:r>
                                    </m:fName>
                                    <m:e>
                                      <m:d>
                                        <m:dPr>
                                          <m:ctrlPr>
                                            <a:rPr lang="en-US" sz="1400" b="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r>
                                            <a:rPr lang="en-US" sz="1400" b="0" i="1" smtClean="0">
                                              <a:latin typeface="Cambria Math" panose="02040503050406030204" pitchFamily="18" charset="0"/>
                                            </a:rPr>
                                            <m:t>𝑃𝐿</m:t>
                                          </m:r>
                                        </m:e>
                                      </m:d>
                                    </m:e>
                                  </m:func>
                                </m:num>
                                <m:den>
                                  <m:sSub>
                                    <m:sSubPr>
                                      <m:ctrlPr>
                                        <a:rPr lang="en-US" sz="14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1400" b="0" i="1" smtClean="0">
                                          <a:latin typeface="Cambria Math" panose="02040503050406030204" pitchFamily="18" charset="0"/>
                                        </a:rPr>
                                        <m:t>𝑙</m:t>
                                      </m:r>
                                    </m:e>
                                    <m:sub>
                                      <m:r>
                                        <a:rPr lang="en-US" sz="1400" b="0" i="1" smtClean="0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b>
                                  </m:sSub>
                                </m:den>
                              </m:f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 ;</m:t>
                              </m:r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f>
                                <m:fPr>
                                  <m:ctrlPr>
                                    <a:rPr lang="en-US" sz="1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1400" b="0" i="1" smtClean="0">
                                      <a:latin typeface="Cambria Math" panose="02040503050406030204" pitchFamily="18" charset="0"/>
                                    </a:rPr>
                                    <m:t>𝑇</m:t>
                                  </m:r>
                                  <m:r>
                                    <a:rPr lang="en-US" sz="1400" b="0" i="1" smtClean="0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sSub>
                                    <m:sSubPr>
                                      <m:ctrlPr>
                                        <a:rPr lang="en-US" sz="14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1400" b="0" i="1" smtClean="0">
                                          <a:latin typeface="Cambria Math" panose="02040503050406030204" pitchFamily="18" charset="0"/>
                                        </a:rPr>
                                        <m:t>𝑡</m:t>
                                      </m:r>
                                    </m:e>
                                    <m:sub>
                                      <m:r>
                                        <a:rPr lang="en-US" sz="1400" b="0" i="1" smtClean="0"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sub>
                                  </m:sSub>
                                </m:num>
                                <m:den>
                                  <m:sSub>
                                    <m:sSubPr>
                                      <m:ctrlPr>
                                        <a:rPr lang="en-US" sz="14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1400" b="0" i="1" smtClean="0">
                                          <a:latin typeface="Cambria Math" panose="02040503050406030204" pitchFamily="18" charset="0"/>
                                        </a:rPr>
                                        <m:t>𝑡</m:t>
                                      </m:r>
                                    </m:e>
                                    <m:sub>
                                      <m:r>
                                        <a:rPr lang="en-US" sz="1400" b="0" i="1" smtClean="0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b>
                                  </m:sSub>
                                </m:den>
                              </m:f>
                            </m:e>
                          </m:nary>
                        </m:e>
                      </m:func>
                    </m:oMath>
                  </m:oMathPara>
                </a14:m>
                <a:endParaRPr lang="en-US" sz="1400" b="0" dirty="0"/>
              </a:p>
            </p:txBody>
          </p:sp>
        </mc:Choice>
        <mc:Fallback xmlns="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BBF22777-3C32-3381-48B4-6088B3F2A35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61959" y="3870804"/>
                <a:ext cx="6747497" cy="722377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4B90146F-866C-A056-0528-05C3D6BC9F34}"/>
                  </a:ext>
                </a:extLst>
              </p:cNvPr>
              <p:cNvSpPr txBox="1"/>
              <p:nvPr/>
            </p:nvSpPr>
            <p:spPr>
              <a:xfrm>
                <a:off x="1061959" y="4731957"/>
                <a:ext cx="2572871" cy="32528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l-GR" sz="1400" b="0" i="1" smtClean="0">
                              <a:latin typeface="Cambria Math" panose="02040503050406030204" pitchFamily="18" charset="0"/>
                            </a:rPr>
                            <m:t>𝜀</m:t>
                          </m:r>
                        </m:e>
                        <m:sub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𝑔</m:t>
                          </m:r>
                        </m:sub>
                      </m:sSub>
                      <m:r>
                        <a:rPr lang="en-US" sz="1400" b="0" i="0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l-GR" sz="1400" b="0" i="1" smtClean="0">
                              <a:latin typeface="Cambria Math" panose="02040503050406030204" pitchFamily="18" charset="0"/>
                            </a:rPr>
                            <m:t>𝜀</m:t>
                          </m:r>
                        </m:e>
                        <m:sub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𝐻</m:t>
                          </m:r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𝑂</m:t>
                          </m:r>
                        </m:sub>
                      </m:sSub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l-GR" sz="1400" b="0" i="1" smtClean="0">
                              <a:latin typeface="Cambria Math" panose="02040503050406030204" pitchFamily="18" charset="0"/>
                            </a:rPr>
                            <m:t>𝜀</m:t>
                          </m:r>
                        </m:e>
                        <m:sub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𝐶𝑂</m:t>
                          </m:r>
                        </m:sub>
                      </m:sSub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l-GR" sz="1400" b="0" i="1" smtClean="0">
                              <a:latin typeface="Cambria Math" panose="02040503050406030204" pitchFamily="18" charset="0"/>
                            </a:rPr>
                            <m:t>𝜀</m:t>
                          </m:r>
                        </m:e>
                        <m:sub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𝐶𝑂</m:t>
                          </m:r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l-GR" sz="1400" b="0" i="1" smtClean="0">
                          <a:latin typeface="Cambria Math" panose="02040503050406030204" pitchFamily="18" charset="0"/>
                        </a:rPr>
                        <m:t>𝛥</m:t>
                      </m:r>
                      <m:sSub>
                        <m:sSubPr>
                          <m:ctrlPr>
                            <a:rPr lang="el-GR" sz="1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l-GR" sz="1400" b="0" i="1" smtClean="0">
                              <a:latin typeface="Cambria Math" panose="02040503050406030204" pitchFamily="18" charset="0"/>
                            </a:rPr>
                            <m:t>𝜀</m:t>
                          </m:r>
                        </m:e>
                        <m:sub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𝑐𝑤</m:t>
                          </m:r>
                        </m:sub>
                      </m:sSub>
                    </m:oMath>
                  </m:oMathPara>
                </a14:m>
                <a:endParaRPr lang="en-US" sz="1400" b="0" dirty="0"/>
              </a:p>
            </p:txBody>
          </p:sp>
        </mc:Choice>
        <mc:Fallback xmlns="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4B90146F-866C-A056-0528-05C3D6BC9F3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61959" y="4731957"/>
                <a:ext cx="2572871" cy="325282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0C510789-73AD-5586-E7D2-6CA57052A562}"/>
                  </a:ext>
                </a:extLst>
              </p:cNvPr>
              <p:cNvSpPr txBox="1"/>
              <p:nvPr/>
            </p:nvSpPr>
            <p:spPr>
              <a:xfrm>
                <a:off x="1061959" y="5189281"/>
                <a:ext cx="7705163" cy="89005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l-GR" sz="1400" b="0" i="1" smtClean="0">
                          <a:latin typeface="Cambria Math" panose="02040503050406030204" pitchFamily="18" charset="0"/>
                        </a:rPr>
                        <m:t>𝛥</m:t>
                      </m:r>
                      <m:sSub>
                        <m:sSubPr>
                          <m:ctrlPr>
                            <a:rPr lang="el-GR" sz="1400" b="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l-GR" sz="1400" b="0" i="1">
                              <a:latin typeface="Cambria Math" panose="02040503050406030204" pitchFamily="18" charset="0"/>
                            </a:rPr>
                            <m:t>𝜀</m:t>
                          </m:r>
                        </m:e>
                        <m:sub>
                          <m:r>
                            <a:rPr lang="en-US" sz="1400" b="0" i="1">
                              <a:latin typeface="Cambria Math" panose="02040503050406030204" pitchFamily="18" charset="0"/>
                            </a:rPr>
                            <m:t>𝑐𝑤</m:t>
                          </m:r>
                        </m:sub>
                      </m:sSub>
                      <m:r>
                        <a:rPr lang="en-US" sz="1400" b="0" i="0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{"/>
                          <m:endChr m:val=""/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d>
                                <m:dPr>
                                  <m:begChr m:val="|"/>
                                  <m:endChr m:val="|"/>
                                  <m:ctrlPr>
                                    <a:rPr lang="en-US" sz="1400" b="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f>
                                    <m:fPr>
                                      <m:ctrlPr>
                                        <a:rPr lang="en-US" sz="1400" b="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m:rPr>
                                          <m:sty m:val="p"/>
                                        </m:rPr>
                                        <a:rPr lang="el-GR" sz="1400" b="0" i="1">
                                          <a:latin typeface="Cambria Math" panose="02040503050406030204" pitchFamily="18" charset="0"/>
                                        </a:rPr>
                                        <m:t>ξ</m:t>
                                      </m:r>
                                    </m:num>
                                    <m:den>
                                      <m:r>
                                        <a:rPr lang="en-US" sz="1400" b="0" i="1">
                                          <a:latin typeface="Cambria Math" panose="02040503050406030204" pitchFamily="18" charset="0"/>
                                        </a:rPr>
                                        <m:t>10.7+101</m:t>
                                      </m:r>
                                      <m:r>
                                        <m:rPr>
                                          <m:sty m:val="p"/>
                                        </m:rPr>
                                        <a:rPr lang="el-GR" sz="1400" b="0" i="1">
                                          <a:latin typeface="Cambria Math" panose="02040503050406030204" pitchFamily="18" charset="0"/>
                                        </a:rPr>
                                        <m:t>ξ</m:t>
                                      </m:r>
                                    </m:den>
                                  </m:f>
                                  <m:r>
                                    <a:rPr lang="en-US" sz="1400" b="0" i="1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f>
                                    <m:fPr>
                                      <m:ctrlPr>
                                        <a:rPr lang="en-US" sz="1400" b="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sSup>
                                        <m:sSupPr>
                                          <m:ctrlPr>
                                            <a:rPr lang="en-US" sz="1400" b="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m:rPr>
                                              <m:sty m:val="p"/>
                                            </m:rPr>
                                            <a:rPr lang="el-GR" sz="1400" b="0" i="1">
                                              <a:latin typeface="Cambria Math" panose="02040503050406030204" pitchFamily="18" charset="0"/>
                                            </a:rPr>
                                            <m:t>ξ</m:t>
                                          </m:r>
                                        </m:e>
                                        <m:sup>
                                          <m:r>
                                            <a:rPr lang="en-US" sz="1400" b="0" i="1">
                                              <a:latin typeface="Cambria Math" panose="02040503050406030204" pitchFamily="18" charset="0"/>
                                            </a:rPr>
                                            <m:t>10.4</m:t>
                                          </m:r>
                                        </m:sup>
                                      </m:sSup>
                                    </m:num>
                                    <m:den>
                                      <m:r>
                                        <a:rPr lang="en-US" sz="1400" b="0" i="1">
                                          <a:latin typeface="Cambria Math" panose="02040503050406030204" pitchFamily="18" charset="0"/>
                                        </a:rPr>
                                        <m:t>111.7</m:t>
                                      </m:r>
                                    </m:den>
                                  </m:f>
                                </m:e>
                              </m:d>
                              <m:sSup>
                                <m:sSupPr>
                                  <m:ctrlPr>
                                    <a:rPr lang="en-US" sz="1400" b="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begChr m:val="{"/>
                                      <m:endChr m:val="}"/>
                                      <m:ctrlPr>
                                        <a:rPr lang="en-US" sz="1400" b="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func>
                                        <m:funcPr>
                                          <m:ctrlPr>
                                            <a:rPr lang="en-US" sz="1400" b="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funcPr>
                                        <m:fName>
                                          <m:r>
                                            <m:rPr>
                                              <m:sty m:val="p"/>
                                            </m:rPr>
                                            <a:rPr lang="en-US" sz="1400" b="0">
                                              <a:latin typeface="Cambria Math" panose="02040503050406030204" pitchFamily="18" charset="0"/>
                                            </a:rPr>
                                            <m:t>log</m:t>
                                          </m:r>
                                        </m:fName>
                                        <m:e>
                                          <m:d>
                                            <m:dPr>
                                              <m:ctrlPr>
                                                <a:rPr lang="en-US" sz="1400" b="0" i="1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dPr>
                                            <m:e>
                                              <m:r>
                                                <a:rPr lang="en-US" sz="1400" b="0" i="1">
                                                  <a:latin typeface="Cambria Math" panose="02040503050406030204" pitchFamily="18" charset="0"/>
                                                </a:rPr>
                                                <m:t>101.3</m:t>
                                              </m:r>
                                              <m:d>
                                                <m:dPr>
                                                  <m:ctrlPr>
                                                    <a:rPr lang="en-US" sz="1400" b="0" i="1">
                                                      <a:latin typeface="Cambria Math" panose="02040503050406030204" pitchFamily="18" charset="0"/>
                                                    </a:rPr>
                                                  </m:ctrlPr>
                                                </m:dPr>
                                                <m:e>
                                                  <m:sSub>
                                                    <m:sSubPr>
                                                      <m:ctrlPr>
                                                        <a:rPr lang="en-US" sz="1400" b="0" i="1">
                                                          <a:latin typeface="Cambria Math" panose="02040503050406030204" pitchFamily="18" charset="0"/>
                                                        </a:rPr>
                                                      </m:ctrlPr>
                                                    </m:sSubPr>
                                                    <m:e>
                                                      <m:r>
                                                        <a:rPr lang="en-US" sz="1400" b="0" i="1">
                                                          <a:latin typeface="Cambria Math" panose="02040503050406030204" pitchFamily="18" charset="0"/>
                                                        </a:rPr>
                                                        <m:t>𝑃</m:t>
                                                      </m:r>
                                                    </m:e>
                                                    <m:sub>
                                                      <m:r>
                                                        <a:rPr lang="en-US" sz="1400" b="0" i="1">
                                                          <a:latin typeface="Cambria Math" panose="02040503050406030204" pitchFamily="18" charset="0"/>
                                                        </a:rPr>
                                                        <m:t>𝐶𝑂</m:t>
                                                      </m:r>
                                                      <m:r>
                                                        <a:rPr lang="en-US" sz="1400" b="0" i="1">
                                                          <a:latin typeface="Cambria Math" panose="02040503050406030204" pitchFamily="18" charset="0"/>
                                                        </a:rPr>
                                                        <m:t>2</m:t>
                                                      </m:r>
                                                    </m:sub>
                                                  </m:sSub>
                                                  <m:r>
                                                    <a:rPr lang="en-US" sz="1400" b="0" i="1">
                                                      <a:latin typeface="Cambria Math" panose="02040503050406030204" pitchFamily="18" charset="0"/>
                                                    </a:rPr>
                                                    <m:t>+</m:t>
                                                  </m:r>
                                                  <m:sSub>
                                                    <m:sSubPr>
                                                      <m:ctrlPr>
                                                        <a:rPr lang="en-US" sz="1400" b="0" i="1">
                                                          <a:latin typeface="Cambria Math" panose="02040503050406030204" pitchFamily="18" charset="0"/>
                                                        </a:rPr>
                                                      </m:ctrlPr>
                                                    </m:sSubPr>
                                                    <m:e>
                                                      <m:r>
                                                        <a:rPr lang="en-US" sz="1400" b="0" i="1">
                                                          <a:latin typeface="Cambria Math" panose="02040503050406030204" pitchFamily="18" charset="0"/>
                                                        </a:rPr>
                                                        <m:t>𝑃</m:t>
                                                      </m:r>
                                                    </m:e>
                                                    <m:sub>
                                                      <m:r>
                                                        <a:rPr lang="en-US" sz="1400" b="0" i="1">
                                                          <a:latin typeface="Cambria Math" panose="02040503050406030204" pitchFamily="18" charset="0"/>
                                                        </a:rPr>
                                                        <m:t>𝐻</m:t>
                                                      </m:r>
                                                      <m:r>
                                                        <a:rPr lang="en-US" sz="1400" b="0" i="1">
                                                          <a:latin typeface="Cambria Math" panose="02040503050406030204" pitchFamily="18" charset="0"/>
                                                        </a:rPr>
                                                        <m:t>2</m:t>
                                                      </m:r>
                                                      <m:r>
                                                        <a:rPr lang="en-US" sz="1400" b="0" i="1">
                                                          <a:latin typeface="Cambria Math" panose="02040503050406030204" pitchFamily="18" charset="0"/>
                                                        </a:rPr>
                                                        <m:t>𝑂</m:t>
                                                      </m:r>
                                                    </m:sub>
                                                  </m:sSub>
                                                </m:e>
                                              </m:d>
                                              <m:r>
                                                <a:rPr lang="en-US" sz="1400" b="0" i="1">
                                                  <a:latin typeface="Cambria Math" panose="02040503050406030204" pitchFamily="18" charset="0"/>
                                                </a:rPr>
                                                <m:t>𝐿</m:t>
                                              </m:r>
                                            </m:e>
                                          </m:d>
                                        </m:e>
                                      </m:func>
                                    </m:e>
                                  </m:d>
                                </m:e>
                                <m:sup>
                                  <m:r>
                                    <a:rPr lang="en-US" sz="1400" b="0" i="1">
                                      <a:latin typeface="Cambria Math" panose="02040503050406030204" pitchFamily="18" charset="0"/>
                                    </a:rPr>
                                    <m:t>2.76</m:t>
                                  </m:r>
                                </m:sup>
                              </m:sSup>
                              <m:r>
                                <a:rPr lang="en-US" sz="1400" b="0" i="1">
                                  <a:latin typeface="Cambria Math" panose="02040503050406030204" pitchFamily="18" charset="0"/>
                                </a:rPr>
                                <m:t>𝐹</m:t>
                              </m:r>
                              <m:d>
                                <m:dPr>
                                  <m:ctrlPr>
                                    <a:rPr lang="en-US" sz="1400" b="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1400" b="0" i="1">
                                      <a:latin typeface="Cambria Math" panose="02040503050406030204" pitchFamily="18" charset="0"/>
                                    </a:rPr>
                                    <m:t>𝑇</m:t>
                                  </m:r>
                                </m:e>
                              </m:d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, </m:t>
                              </m:r>
                              <m:f>
                                <m:fPr>
                                  <m:type m:val="noBar"/>
                                  <m:ctrlPr>
                                    <a:rPr lang="en-US" sz="1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d>
                                    <m:dPr>
                                      <m:ctrlPr>
                                        <a:rPr lang="en-US" sz="1400" b="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sSub>
                                        <m:sSubPr>
                                          <m:ctrlPr>
                                            <a:rPr lang="en-US" sz="1400" b="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sz="1400" b="0" i="1">
                                              <a:latin typeface="Cambria Math" panose="02040503050406030204" pitchFamily="18" charset="0"/>
                                            </a:rPr>
                                            <m:t>𝑃</m:t>
                                          </m:r>
                                        </m:e>
                                        <m:sub>
                                          <m:r>
                                            <a:rPr lang="en-US" sz="1400" b="0" i="1">
                                              <a:latin typeface="Cambria Math" panose="02040503050406030204" pitchFamily="18" charset="0"/>
                                            </a:rPr>
                                            <m:t>𝐶𝑂</m:t>
                                          </m:r>
                                          <m:r>
                                            <a:rPr lang="en-US" sz="1400" b="0" i="1">
                                              <a:latin typeface="Cambria Math" panose="02040503050406030204" pitchFamily="18" charset="0"/>
                                            </a:rPr>
                                            <m:t>2</m:t>
                                          </m:r>
                                        </m:sub>
                                      </m:sSub>
                                      <m:r>
                                        <a:rPr lang="en-US" sz="1400" b="0" i="1">
                                          <a:latin typeface="Cambria Math" panose="02040503050406030204" pitchFamily="18" charset="0"/>
                                        </a:rPr>
                                        <m:t>+</m:t>
                                      </m:r>
                                      <m:sSub>
                                        <m:sSubPr>
                                          <m:ctrlPr>
                                            <a:rPr lang="en-US" sz="1400" b="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sz="1400" b="0" i="1">
                                              <a:latin typeface="Cambria Math" panose="02040503050406030204" pitchFamily="18" charset="0"/>
                                            </a:rPr>
                                            <m:t>𝑃</m:t>
                                          </m:r>
                                        </m:e>
                                        <m:sub>
                                          <m:r>
                                            <a:rPr lang="en-US" sz="1400" b="0" i="1">
                                              <a:latin typeface="Cambria Math" panose="02040503050406030204" pitchFamily="18" charset="0"/>
                                            </a:rPr>
                                            <m:t>𝐻</m:t>
                                          </m:r>
                                          <m:r>
                                            <a:rPr lang="en-US" sz="1400" b="0" i="1">
                                              <a:latin typeface="Cambria Math" panose="02040503050406030204" pitchFamily="18" charset="0"/>
                                            </a:rPr>
                                            <m:t>2</m:t>
                                          </m:r>
                                          <m:r>
                                            <a:rPr lang="en-US" sz="1400" b="0" i="1">
                                              <a:latin typeface="Cambria Math" panose="02040503050406030204" pitchFamily="18" charset="0"/>
                                            </a:rPr>
                                            <m:t>𝑂</m:t>
                                          </m:r>
                                        </m:sub>
                                      </m:sSub>
                                    </m:e>
                                  </m:d>
                                  <m:r>
                                    <a:rPr lang="en-US" sz="1400" b="0" i="1">
                                      <a:latin typeface="Cambria Math" panose="02040503050406030204" pitchFamily="18" charset="0"/>
                                    </a:rPr>
                                    <m:t>𝐿</m:t>
                                  </m:r>
                                  <m:r>
                                    <a:rPr lang="en-US" sz="1400" b="0" i="1">
                                      <a:latin typeface="Cambria Math" panose="02040503050406030204" pitchFamily="18" charset="0"/>
                                    </a:rPr>
                                    <m:t>&gt;1.013</m:t>
                                  </m:r>
                                  <m:sSup>
                                    <m:sSupPr>
                                      <m:ctrlPr>
                                        <a:rPr lang="en-US" sz="1400" b="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1400" b="0" i="1">
                                          <a:latin typeface="Cambria Math" panose="02040503050406030204" pitchFamily="18" charset="0"/>
                                        </a:rPr>
                                        <m:t>∗10</m:t>
                                      </m:r>
                                    </m:e>
                                    <m:sup>
                                      <m:r>
                                        <a:rPr lang="en-US" sz="1400" b="0" i="1">
                                          <a:latin typeface="Cambria Math" panose="02040503050406030204" pitchFamily="18" charset="0"/>
                                        </a:rPr>
                                        <m:t>4</m:t>
                                      </m:r>
                                    </m:sup>
                                  </m:sSup>
                                </m:num>
                                <m:den>
                                  <m:r>
                                    <m:rPr>
                                      <m:sty m:val="p"/>
                                    </m:rPr>
                                    <a:rPr lang="el-GR" sz="1400" b="0" i="1" smtClean="0">
                                      <a:latin typeface="Cambria Math" panose="02040503050406030204" pitchFamily="18" charset="0"/>
                                    </a:rPr>
                                    <m:t>ξ</m:t>
                                  </m:r>
                                  <m:r>
                                    <a:rPr lang="en-US" sz="1400" b="0" i="1" smtClean="0">
                                      <a:latin typeface="Cambria Math" panose="02040503050406030204" pitchFamily="18" charset="0"/>
                                    </a:rPr>
                                    <m:t>&gt;0.01                                         </m:t>
                                  </m:r>
                                </m:den>
                              </m:f>
                            </m:e>
                            <m:e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0                                                                        ,</m:t>
                              </m:r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𝑜𝑡h𝑒𝑟𝑤𝑖𝑠𝑒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en-US" sz="1400" b="0" dirty="0"/>
              </a:p>
            </p:txBody>
          </p:sp>
        </mc:Choice>
        <mc:Fallback xmlns="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0C510789-73AD-5586-E7D2-6CA57052A56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61959" y="5189281"/>
                <a:ext cx="7705163" cy="890052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145BFA2B-FC33-71B9-EAB1-87BB68B13C5C}"/>
                  </a:ext>
                </a:extLst>
              </p:cNvPr>
              <p:cNvSpPr txBox="1"/>
              <p:nvPr/>
            </p:nvSpPr>
            <p:spPr>
              <a:xfrm>
                <a:off x="1061959" y="6084819"/>
                <a:ext cx="6459116" cy="30777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l-GR" sz="1400" b="0" i="1" smtClean="0">
                          <a:latin typeface="Cambria Math" panose="02040503050406030204" pitchFamily="18" charset="0"/>
                        </a:rPr>
                        <m:t>ξ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type m:val="lin"/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1400" b="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400" b="0" i="1">
                                  <a:latin typeface="Cambria Math" panose="02040503050406030204" pitchFamily="18" charset="0"/>
                                </a:rPr>
                                <m:t>𝑃</m:t>
                              </m:r>
                            </m:e>
                            <m:sub>
                              <m:r>
                                <a:rPr lang="en-US" sz="1400" b="0" i="1">
                                  <a:latin typeface="Cambria Math" panose="02040503050406030204" pitchFamily="18" charset="0"/>
                                </a:rPr>
                                <m:t>𝐻</m:t>
                              </m:r>
                              <m:r>
                                <a:rPr lang="en-US" sz="1400" b="0" i="1">
                                  <a:latin typeface="Cambria Math" panose="02040503050406030204" pitchFamily="18" charset="0"/>
                                </a:rPr>
                                <m:t>20</m:t>
                              </m:r>
                            </m:sub>
                          </m:sSub>
                        </m:num>
                        <m:den>
                          <m:d>
                            <m:dPr>
                              <m:ctrlP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1400" b="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400" b="0" i="1">
                                      <a:latin typeface="Cambria Math" panose="02040503050406030204" pitchFamily="18" charset="0"/>
                                    </a:rPr>
                                    <m:t>𝑃</m:t>
                                  </m:r>
                                </m:e>
                                <m:sub>
                                  <m:r>
                                    <a:rPr lang="en-US" sz="1400" b="0" i="1">
                                      <a:latin typeface="Cambria Math" panose="02040503050406030204" pitchFamily="18" charset="0"/>
                                    </a:rPr>
                                    <m:t>𝐶𝑂</m:t>
                                  </m:r>
                                  <m:r>
                                    <a:rPr lang="en-US" sz="1400" b="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  <m:r>
                                <a:rPr lang="en-US" sz="1400" b="0" i="1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sSub>
                                <m:sSubPr>
                                  <m:ctrlPr>
                                    <a:rPr lang="en-US" sz="1400" b="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400" b="0" i="1">
                                      <a:latin typeface="Cambria Math" panose="02040503050406030204" pitchFamily="18" charset="0"/>
                                    </a:rPr>
                                    <m:t>𝑃</m:t>
                                  </m:r>
                                </m:e>
                                <m:sub>
                                  <m:r>
                                    <a:rPr lang="en-US" sz="1400" b="0" i="1">
                                      <a:latin typeface="Cambria Math" panose="02040503050406030204" pitchFamily="18" charset="0"/>
                                    </a:rPr>
                                    <m:t>𝐻</m:t>
                                  </m:r>
                                  <m:r>
                                    <a:rPr lang="en-US" sz="1400" b="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  <m:r>
                                    <a:rPr lang="en-US" sz="1400" b="0" i="1">
                                      <a:latin typeface="Cambria Math" panose="02040503050406030204" pitchFamily="18" charset="0"/>
                                    </a:rPr>
                                    <m:t>𝑂</m:t>
                                  </m:r>
                                </m:sub>
                              </m:sSub>
                            </m:e>
                          </m:d>
                        </m:den>
                      </m:f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 ;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𝐹</m:t>
                      </m:r>
                      <m:d>
                        <m:d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</m:e>
                      </m:d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=−1.0204</m:t>
                      </m:r>
                      <m:sSup>
                        <m:sSup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∗10</m:t>
                          </m:r>
                        </m:e>
                        <m:sup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−6</m:t>
                          </m:r>
                        </m:sup>
                      </m:sSup>
                      <m:sSup>
                        <m:sSup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</m:e>
                        <m:sup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+2.2449</m:t>
                      </m:r>
                      <m:sSup>
                        <m:sSup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∗10</m:t>
                          </m:r>
                        </m:e>
                        <m:sup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−3</m:t>
                          </m:r>
                        </m:sup>
                      </m:sSup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𝑇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−0.23469</m:t>
                      </m:r>
                    </m:oMath>
                  </m:oMathPara>
                </a14:m>
                <a:endParaRPr lang="en-US" sz="1400" dirty="0"/>
              </a:p>
            </p:txBody>
          </p:sp>
        </mc:Choice>
        <mc:Fallback xmlns="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145BFA2B-FC33-71B9-EAB1-87BB68B13C5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61959" y="6084819"/>
                <a:ext cx="6459116" cy="307777"/>
              </a:xfrm>
              <a:prstGeom prst="rect">
                <a:avLst/>
              </a:prstGeom>
              <a:blipFill>
                <a:blip r:embed="rId7"/>
                <a:stretch>
                  <a:fillRect t="-92157" b="-1529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01806DB0-C459-FB1C-0464-8C1E927BD731}"/>
                  </a:ext>
                </a:extLst>
              </p:cNvPr>
              <p:cNvSpPr txBox="1"/>
              <p:nvPr/>
            </p:nvSpPr>
            <p:spPr>
              <a:xfrm>
                <a:off x="3665810" y="4658860"/>
                <a:ext cx="5447209" cy="39837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l-GR" sz="1400" b="0" i="1" smtClean="0">
                              <a:latin typeface="Cambria Math" panose="02040503050406030204" pitchFamily="18" charset="0"/>
                            </a:rPr>
                            <m:t>α</m:t>
                          </m:r>
                        </m:e>
                        <m:sub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𝑔</m:t>
                          </m:r>
                        </m:sub>
                      </m:sSub>
                      <m:r>
                        <a:rPr lang="en-US" sz="1400" b="0" i="0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l-GR" sz="1400" b="0" i="1" smtClean="0">
                              <a:latin typeface="Cambria Math" panose="02040503050406030204" pitchFamily="18" charset="0"/>
                            </a:rPr>
                            <m:t>𝜀</m:t>
                          </m:r>
                        </m:e>
                        <m:sub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𝑔</m:t>
                          </m:r>
                        </m:sub>
                      </m:sSub>
                      <m:d>
                        <m:dPr>
                          <m:begChr m:val="{"/>
                          <m:endChr m:val="}"/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e>
                            <m:sub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𝑤</m:t>
                              </m:r>
                            </m:sub>
                          </m:sSub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sSup>
                            <m:sSupPr>
                              <m:ctrlP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𝐿</m:t>
                              </m:r>
                            </m:e>
                            <m:sup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</m:sup>
                          </m:sSup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𝐿</m:t>
                          </m:r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∗</m:t>
                          </m:r>
                          <m:d>
                            <m:dPr>
                              <m:ctrlPr>
                                <a:rPr lang="en-US" sz="1400" b="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type m:val="lin"/>
                                  <m:ctrlPr>
                                    <a:rPr lang="en-US" sz="1400" b="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sSub>
                                    <m:sSubPr>
                                      <m:ctrlPr>
                                        <a:rPr lang="en-US" sz="1400" b="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1400" b="0" i="1">
                                          <a:latin typeface="Cambria Math" panose="02040503050406030204" pitchFamily="18" charset="0"/>
                                        </a:rPr>
                                        <m:t>𝑇</m:t>
                                      </m:r>
                                    </m:e>
                                    <m:sub>
                                      <m:r>
                                        <a:rPr lang="en-US" sz="1400" b="0" i="1" smtClean="0">
                                          <a:latin typeface="Cambria Math" panose="02040503050406030204" pitchFamily="18" charset="0"/>
                                        </a:rPr>
                                        <m:t>𝑤</m:t>
                                      </m:r>
                                    </m:sub>
                                  </m:sSub>
                                </m:num>
                                <m:den>
                                  <m:sSub>
                                    <m:sSubPr>
                                      <m:ctrlPr>
                                        <a:rPr lang="en-US" sz="1400" b="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1400" b="0" i="1">
                                          <a:latin typeface="Cambria Math" panose="02040503050406030204" pitchFamily="18" charset="0"/>
                                        </a:rPr>
                                        <m:t>𝑇</m:t>
                                      </m:r>
                                    </m:e>
                                    <m:sub>
                                      <m:r>
                                        <a:rPr lang="en-US" sz="1400" b="0" i="1" smtClean="0">
                                          <a:latin typeface="Cambria Math" panose="02040503050406030204" pitchFamily="18" charset="0"/>
                                        </a:rPr>
                                        <m:t>𝑔</m:t>
                                      </m:r>
                                    </m:sub>
                                  </m:sSub>
                                </m:den>
                              </m:f>
                            </m:e>
                          </m:d>
                        </m:e>
                      </m:d>
                      <m:sSup>
                        <m:sSup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type m:val="lin"/>
                                  <m:ctrlPr>
                                    <a:rPr lang="en-US" sz="1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sSub>
                                    <m:sSubPr>
                                      <m:ctrlPr>
                                        <a:rPr lang="en-US" sz="14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1400" b="0" i="1" smtClean="0">
                                          <a:latin typeface="Cambria Math" panose="02040503050406030204" pitchFamily="18" charset="0"/>
                                        </a:rPr>
                                        <m:t>𝑇</m:t>
                                      </m:r>
                                    </m:e>
                                    <m:sub>
                                      <m:r>
                                        <a:rPr lang="en-US" sz="1400" b="0" i="1" smtClean="0">
                                          <a:latin typeface="Cambria Math" panose="02040503050406030204" pitchFamily="18" charset="0"/>
                                        </a:rPr>
                                        <m:t>𝑔</m:t>
                                      </m:r>
                                    </m:sub>
                                  </m:sSub>
                                </m:num>
                                <m:den>
                                  <m:sSub>
                                    <m:sSubPr>
                                      <m:ctrlPr>
                                        <a:rPr lang="en-US" sz="14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1400" b="0" i="1" smtClean="0">
                                          <a:latin typeface="Cambria Math" panose="02040503050406030204" pitchFamily="18" charset="0"/>
                                        </a:rPr>
                                        <m:t>𝑇</m:t>
                                      </m:r>
                                    </m:e>
                                    <m:sub>
                                      <m:r>
                                        <a:rPr lang="en-US" sz="1400" b="0" i="1" smtClean="0">
                                          <a:latin typeface="Cambria Math" panose="02040503050406030204" pitchFamily="18" charset="0"/>
                                        </a:rPr>
                                        <m:t>𝑤</m:t>
                                      </m:r>
                                    </m:sub>
                                  </m:sSub>
                                </m:den>
                              </m:f>
                            </m:e>
                          </m:d>
                        </m:e>
                        <m:sup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0.65−0.2∗</m:t>
                          </m:r>
                          <m:d>
                            <m:dPr>
                              <m:ctrlP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type m:val="lin"/>
                                  <m:ctrlPr>
                                    <a:rPr lang="en-US" sz="1400" b="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sSub>
                                    <m:sSubPr>
                                      <m:ctrlPr>
                                        <a:rPr lang="en-US" sz="1400" b="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1400" b="0" i="1">
                                          <a:latin typeface="Cambria Math" panose="02040503050406030204" pitchFamily="18" charset="0"/>
                                        </a:rPr>
                                        <m:t>𝑃</m:t>
                                      </m:r>
                                    </m:e>
                                    <m:sub>
                                      <m:r>
                                        <a:rPr lang="en-US" sz="1400" b="0" i="1">
                                          <a:latin typeface="Cambria Math" panose="02040503050406030204" pitchFamily="18" charset="0"/>
                                        </a:rPr>
                                        <m:t>𝐻</m:t>
                                      </m:r>
                                      <m:r>
                                        <a:rPr lang="en-US" sz="1400" b="0" i="1">
                                          <a:latin typeface="Cambria Math" panose="02040503050406030204" pitchFamily="18" charset="0"/>
                                        </a:rPr>
                                        <m:t>20</m:t>
                                      </m:r>
                                    </m:sub>
                                  </m:sSub>
                                </m:num>
                                <m:den>
                                  <m:d>
                                    <m:dPr>
                                      <m:ctrlPr>
                                        <a:rPr lang="en-US" sz="1400" b="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sSub>
                                        <m:sSubPr>
                                          <m:ctrlPr>
                                            <a:rPr lang="en-US" sz="1400" b="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sz="1400" b="0" i="1">
                                              <a:latin typeface="Cambria Math" panose="02040503050406030204" pitchFamily="18" charset="0"/>
                                            </a:rPr>
                                            <m:t>𝑃</m:t>
                                          </m:r>
                                        </m:e>
                                        <m:sub>
                                          <m:r>
                                            <a:rPr lang="en-US" sz="1400" b="0" i="1">
                                              <a:latin typeface="Cambria Math" panose="02040503050406030204" pitchFamily="18" charset="0"/>
                                            </a:rPr>
                                            <m:t>𝐶𝑂</m:t>
                                          </m:r>
                                          <m:r>
                                            <a:rPr lang="en-US" sz="1400" b="0" i="1">
                                              <a:latin typeface="Cambria Math" panose="02040503050406030204" pitchFamily="18" charset="0"/>
                                            </a:rPr>
                                            <m:t>2</m:t>
                                          </m:r>
                                        </m:sub>
                                      </m:sSub>
                                      <m:r>
                                        <a:rPr lang="en-US" sz="1400" b="0" i="1">
                                          <a:latin typeface="Cambria Math" panose="02040503050406030204" pitchFamily="18" charset="0"/>
                                        </a:rPr>
                                        <m:t>+</m:t>
                                      </m:r>
                                      <m:sSub>
                                        <m:sSubPr>
                                          <m:ctrlPr>
                                            <a:rPr lang="en-US" sz="1400" b="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sz="1400" b="0" i="1">
                                              <a:latin typeface="Cambria Math" panose="02040503050406030204" pitchFamily="18" charset="0"/>
                                            </a:rPr>
                                            <m:t>𝑃</m:t>
                                          </m:r>
                                        </m:e>
                                        <m:sub>
                                          <m:r>
                                            <a:rPr lang="en-US" sz="1400" b="0" i="1">
                                              <a:latin typeface="Cambria Math" panose="02040503050406030204" pitchFamily="18" charset="0"/>
                                            </a:rPr>
                                            <m:t>𝐻</m:t>
                                          </m:r>
                                          <m:r>
                                            <a:rPr lang="en-US" sz="1400" b="0" i="1">
                                              <a:latin typeface="Cambria Math" panose="02040503050406030204" pitchFamily="18" charset="0"/>
                                            </a:rPr>
                                            <m:t>2</m:t>
                                          </m:r>
                                          <m:r>
                                            <a:rPr lang="en-US" sz="1400" b="0" i="1">
                                              <a:latin typeface="Cambria Math" panose="02040503050406030204" pitchFamily="18" charset="0"/>
                                            </a:rPr>
                                            <m:t>𝑂</m:t>
                                          </m:r>
                                        </m:sub>
                                      </m:sSub>
                                      <m:r>
                                        <a:rPr lang="en-US" sz="1400" b="0" i="1" smtClean="0">
                                          <a:latin typeface="Cambria Math" panose="02040503050406030204" pitchFamily="18" charset="0"/>
                                        </a:rPr>
                                        <m:t>+</m:t>
                                      </m:r>
                                      <m:sSub>
                                        <m:sSubPr>
                                          <m:ctrlPr>
                                            <a:rPr lang="en-US" sz="1400" b="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sz="1400" b="0" i="1" smtClean="0">
                                              <a:latin typeface="Cambria Math" panose="02040503050406030204" pitchFamily="18" charset="0"/>
                                            </a:rPr>
                                            <m:t>𝑃</m:t>
                                          </m:r>
                                        </m:e>
                                        <m:sub>
                                          <m:r>
                                            <a:rPr lang="en-US" sz="1400" b="0" i="1" smtClean="0">
                                              <a:latin typeface="Cambria Math" panose="02040503050406030204" pitchFamily="18" charset="0"/>
                                            </a:rPr>
                                            <m:t>𝐶𝑂</m:t>
                                          </m:r>
                                        </m:sub>
                                      </m:sSub>
                                    </m:e>
                                  </m:d>
                                </m:den>
                              </m:f>
                            </m:e>
                          </m:d>
                        </m:sup>
                      </m:sSup>
                    </m:oMath>
                  </m:oMathPara>
                </a14:m>
                <a:endParaRPr lang="en-US" sz="1400" b="0" dirty="0"/>
              </a:p>
            </p:txBody>
          </p:sp>
        </mc:Choice>
        <mc:Fallback xmlns="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01806DB0-C459-FB1C-0464-8C1E927BD73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65810" y="4658860"/>
                <a:ext cx="5447209" cy="398379"/>
              </a:xfrm>
              <a:prstGeom prst="rect">
                <a:avLst/>
              </a:prstGeom>
              <a:blipFill>
                <a:blip r:embed="rId8"/>
                <a:stretch>
                  <a:fillRect t="-53030" b="-11363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4102943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223283" y="287082"/>
            <a:ext cx="7799697" cy="680595"/>
          </a:xfrm>
        </p:spPr>
        <p:txBody>
          <a:bodyPr>
            <a:normAutofit/>
          </a:bodyPr>
          <a:lstStyle/>
          <a:p>
            <a:r>
              <a:rPr lang="en-US" altLang="en-US" sz="3600" dirty="0"/>
              <a:t>Aerosol &amp; Mixture </a:t>
            </a:r>
            <a:r>
              <a:rPr lang="el-GR" altLang="en-US" sz="3600" dirty="0">
                <a:latin typeface="Cambria Math" panose="02040503050406030204" pitchFamily="18" charset="0"/>
                <a:ea typeface="Cambria Math" panose="02040503050406030204" pitchFamily="18" charset="0"/>
              </a:rPr>
              <a:t>ε</a:t>
            </a:r>
            <a:r>
              <a:rPr lang="en-US" altLang="en-US" sz="3600" dirty="0">
                <a:latin typeface="Cambria Math" panose="02040503050406030204" pitchFamily="18" charset="0"/>
                <a:ea typeface="Cambria Math" panose="02040503050406030204" pitchFamily="18" charset="0"/>
              </a:rPr>
              <a:t> and </a:t>
            </a:r>
            <a:r>
              <a:rPr lang="el-GR" altLang="en-US" sz="3600" dirty="0">
                <a:latin typeface="Cambria Math" panose="02040503050406030204" pitchFamily="18" charset="0"/>
                <a:ea typeface="Cambria Math" panose="02040503050406030204" pitchFamily="18" charset="0"/>
              </a:rPr>
              <a:t>α</a:t>
            </a:r>
            <a:r>
              <a:rPr lang="en-US" altLang="en-US" sz="3600" dirty="0"/>
              <a:t> Calculations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3">
                <a:extLst>
                  <a:ext uri="{FF2B5EF4-FFF2-40B4-BE49-F238E27FC236}">
                    <a16:creationId xmlns:a16="http://schemas.microsoft.com/office/drawing/2014/main" id="{07451612-8DC2-3EB5-D68C-2D3056B124A9}"/>
                  </a:ext>
                </a:extLst>
              </p:cNvPr>
              <p:cNvSpPr>
                <a:spLocks noGrp="1" noChangeArrowheads="1"/>
              </p:cNvSpPr>
              <p:nvPr>
                <p:ph sz="half" idx="2"/>
              </p:nvPr>
            </p:nvSpPr>
            <p:spPr>
              <a:xfrm>
                <a:off x="231258" y="1127052"/>
                <a:ext cx="8912742" cy="5618132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altLang="en-US" sz="1600" dirty="0"/>
                  <a:t>Felsk-Tien method for emissivity </a:t>
                </a:r>
              </a:p>
              <a:p>
                <a:pPr lvl="1"/>
                <a:r>
                  <a:rPr lang="en-US" altLang="en-US" sz="1400" dirty="0"/>
                  <a:t>Absorbing particles with negligible scattering</a:t>
                </a:r>
              </a:p>
              <a:p>
                <a:pPr lvl="1"/>
                <a:endParaRPr lang="en-US" altLang="en-US" sz="1400" dirty="0"/>
              </a:p>
              <a:p>
                <a:pPr lvl="1"/>
                <a:endParaRPr lang="en-US" altLang="en-US" sz="1400" dirty="0"/>
              </a:p>
              <a:p>
                <a:pPr lvl="1"/>
                <a:endParaRPr lang="en-US" altLang="en-US" sz="1400" dirty="0"/>
              </a:p>
              <a:p>
                <a:pPr lvl="1"/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altLang="en-US" sz="1400" i="1" smtClean="0">
                        <a:latin typeface="Cambria Math" panose="02040503050406030204" pitchFamily="18" charset="0"/>
                      </a:rPr>
                      <m:t>φ</m:t>
                    </m:r>
                    <m:d>
                      <m:dPr>
                        <m:ctrlPr>
                          <a:rPr lang="el-GR" altLang="en-US" sz="140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en-US" sz="1400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</m:d>
                  </m:oMath>
                </a14:m>
                <a:r>
                  <a:rPr lang="en-US" altLang="en-US" sz="1400" dirty="0"/>
                  <a:t> the </a:t>
                </a:r>
                <a:r>
                  <a:rPr lang="en-US" altLang="en-US" sz="1400" dirty="0" err="1"/>
                  <a:t>pentagamma</a:t>
                </a:r>
                <a:r>
                  <a:rPr lang="en-US" altLang="en-US" sz="1400" dirty="0"/>
                  <a:t> function ;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en-US" sz="14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l-GR" altLang="en-US" sz="1400" i="1" smtClean="0">
                            <a:latin typeface="Cambria Math" panose="02040503050406030204" pitchFamily="18" charset="0"/>
                          </a:rPr>
                          <m:t>λ</m:t>
                        </m:r>
                      </m:e>
                      <m:sub>
                        <m:r>
                          <a:rPr lang="en-US" altLang="en-US" sz="1400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</m:sub>
                    </m:sSub>
                  </m:oMath>
                </a14:m>
                <a:r>
                  <a:rPr lang="en-US" altLang="en-US" sz="1400" dirty="0"/>
                  <a:t>= 0.94 </a:t>
                </a:r>
                <a:r>
                  <a:rPr lang="el-GR" altLang="en-US" sz="1400" dirty="0"/>
                  <a:t>μ</a:t>
                </a:r>
                <a:r>
                  <a:rPr lang="en-US" altLang="en-US" sz="1400" dirty="0"/>
                  <a:t>m ;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en-US" sz="14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en-US" sz="1400" b="0" i="1" smtClean="0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en-US" altLang="en-US" sz="1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altLang="en-US" sz="1400" dirty="0"/>
                  <a:t>=14.388*10</a:t>
                </a:r>
                <a:r>
                  <a:rPr lang="en-US" altLang="en-US" sz="1400" baseline="30000" dirty="0"/>
                  <a:t>-3</a:t>
                </a:r>
                <a:r>
                  <a:rPr lang="en-US" altLang="en-US" sz="1400" dirty="0"/>
                  <a:t> [m-K]</a:t>
                </a:r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en-US" altLang="en-US" sz="14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l-GR" altLang="en-US" sz="1400" i="1" smtClean="0">
                            <a:latin typeface="Cambria Math" panose="02040503050406030204" pitchFamily="18" charset="0"/>
                          </a:rPr>
                          <m:t>α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l-GR" altLang="en-US" sz="1400" i="1" smtClean="0">
                            <a:latin typeface="Cambria Math" panose="02040503050406030204" pitchFamily="18" charset="0"/>
                          </a:rPr>
                          <m:t>λ</m:t>
                        </m:r>
                        <m:r>
                          <a:rPr lang="en-US" altLang="en-US" sz="1400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</m:sub>
                    </m:sSub>
                  </m:oMath>
                </a14:m>
                <a:r>
                  <a:rPr lang="en-US" altLang="en-US" sz="1400" dirty="0"/>
                  <a:t> the absorption coefficient at the reference wavelength </a:t>
                </a:r>
              </a:p>
              <a:p>
                <a:pPr lvl="2"/>
                <a:r>
                  <a:rPr lang="en-US" altLang="en-US" sz="1250" dirty="0" err="1"/>
                  <a:t>Pilat</a:t>
                </a:r>
                <a:r>
                  <a:rPr lang="en-US" altLang="en-US" sz="1250" dirty="0"/>
                  <a:t>-Ensor model for “aerosol cloud emissivity”  </a:t>
                </a:r>
              </a:p>
              <a:p>
                <a:pPr lvl="2"/>
                <a:endParaRPr lang="en-US" altLang="en-US" sz="1250" dirty="0"/>
              </a:p>
              <a:p>
                <a:pPr lvl="2"/>
                <a:endParaRPr lang="en-US" altLang="en-US" sz="1250" dirty="0"/>
              </a:p>
              <a:p>
                <a:pPr lvl="2"/>
                <a14:m>
                  <m:oMath xmlns:m="http://schemas.openxmlformats.org/officeDocument/2006/math">
                    <m:sSub>
                      <m:sSubPr>
                        <m:ctrlPr>
                          <a:rPr lang="en-US" altLang="en-US" sz="12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en-US" sz="1200" b="0" i="1" smtClean="0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l-GR" altLang="en-US" sz="1200" i="1" smtClean="0">
                            <a:latin typeface="Cambria Math" panose="02040503050406030204" pitchFamily="18" charset="0"/>
                          </a:rPr>
                          <m:t>λ</m:t>
                        </m:r>
                        <m:r>
                          <a:rPr lang="en-US" altLang="en-US" sz="1200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</m:sub>
                    </m:sSub>
                  </m:oMath>
                </a14:m>
                <a:r>
                  <a:rPr lang="en-US" altLang="en-US" sz="1250" dirty="0"/>
                  <a:t> called “kmx”, meant to account for effects of wavelength, index of refraction, particle size distribution, and aerosol material density </a:t>
                </a:r>
              </a:p>
              <a:p>
                <a:pPr lvl="2"/>
                <a14:m>
                  <m:oMath xmlns:m="http://schemas.openxmlformats.org/officeDocument/2006/math">
                    <m:sSub>
                      <m:sSubPr>
                        <m:ctrlPr>
                          <a:rPr lang="en-US" altLang="en-US" sz="12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en-US" sz="1200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US" altLang="en-US" sz="1200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</m:sub>
                    </m:sSub>
                  </m:oMath>
                </a14:m>
                <a:r>
                  <a:rPr lang="en-US" altLang="en-US" sz="1250" dirty="0"/>
                  <a:t> the total aerosol mass concentration [kg/m</a:t>
                </a:r>
                <a:r>
                  <a:rPr lang="en-US" altLang="en-US" sz="1250" baseline="30000" dirty="0"/>
                  <a:t>3</a:t>
                </a:r>
                <a:r>
                  <a:rPr lang="en-US" altLang="en-US" sz="1250" dirty="0"/>
                  <a:t>]</a:t>
                </a:r>
              </a:p>
              <a:p>
                <a:pPr lvl="1"/>
                <a:r>
                  <a:rPr lang="en-US" altLang="en-US" sz="1400" dirty="0"/>
                  <a:t>Aerosol absorptivity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en-US" sz="14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l-GR" altLang="en-US" sz="1400" i="1" smtClean="0">
                            <a:latin typeface="Cambria Math" panose="02040503050406030204" pitchFamily="18" charset="0"/>
                          </a:rPr>
                          <m:t>α</m:t>
                        </m:r>
                      </m:e>
                      <m:sub>
                        <m:r>
                          <a:rPr lang="en-US" altLang="en-US" sz="1400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sub>
                    </m:sSub>
                  </m:oMath>
                </a14:m>
                <a:r>
                  <a:rPr lang="en-US" altLang="en-US" sz="1400" dirty="0"/>
                  <a:t> can be calculated like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en-US" sz="1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l-GR" altLang="en-US" sz="1400" i="1" smtClean="0">
                            <a:latin typeface="Cambria Math" panose="02040503050406030204" pitchFamily="18" charset="0"/>
                          </a:rPr>
                          <m:t>ε</m:t>
                        </m:r>
                      </m:e>
                      <m:sub>
                        <m:r>
                          <a:rPr lang="en-US" altLang="en-US" sz="1400" i="1">
                            <a:latin typeface="Cambria Math" panose="02040503050406030204" pitchFamily="18" charset="0"/>
                          </a:rPr>
                          <m:t>𝑝</m:t>
                        </m:r>
                      </m:sub>
                    </m:sSub>
                  </m:oMath>
                </a14:m>
                <a:r>
                  <a:rPr lang="en-US" altLang="en-US" sz="1400" dirty="0"/>
                  <a:t> but use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en-US" sz="14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en-US" sz="1400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lang="en-US" altLang="en-US" sz="1400" b="0" i="1" smtClean="0">
                            <a:latin typeface="Cambria Math" panose="02040503050406030204" pitchFamily="18" charset="0"/>
                          </a:rPr>
                          <m:t>𝑤</m:t>
                        </m:r>
                      </m:sub>
                    </m:sSub>
                  </m:oMath>
                </a14:m>
                <a:endParaRPr lang="en-US" altLang="en-US" sz="1400" dirty="0"/>
              </a:p>
              <a:p>
                <a:pPr lvl="1"/>
                <a:endParaRPr lang="en-US" altLang="en-US" sz="1400" dirty="0"/>
              </a:p>
              <a:p>
                <a:pPr marL="0" indent="0">
                  <a:buNone/>
                </a:pPr>
                <a:r>
                  <a:rPr lang="en-US" altLang="en-US" sz="1600" dirty="0"/>
                  <a:t>Gas and aerosol mixture emissivity and absorptivity: </a:t>
                </a:r>
              </a:p>
              <a:p>
                <a:pPr marL="0" indent="0">
                  <a:buNone/>
                </a:pPr>
                <a:endParaRPr lang="en-US" altLang="en-US" dirty="0"/>
              </a:p>
              <a:p>
                <a:pPr marL="0" indent="0">
                  <a:buNone/>
                </a:pPr>
                <a:endParaRPr lang="en-US" altLang="en-US" dirty="0"/>
              </a:p>
            </p:txBody>
          </p:sp>
        </mc:Choice>
        <mc:Fallback xmlns="">
          <p:sp>
            <p:nvSpPr>
              <p:cNvPr id="2" name="Rectangle 3">
                <a:extLst>
                  <a:ext uri="{FF2B5EF4-FFF2-40B4-BE49-F238E27FC236}">
                    <a16:creationId xmlns:a16="http://schemas.microsoft.com/office/drawing/2014/main" id="{07451612-8DC2-3EB5-D68C-2D3056B124A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2"/>
              </p:nvPr>
            </p:nvSpPr>
            <p:spPr>
              <a:xfrm>
                <a:off x="231258" y="1127052"/>
                <a:ext cx="8912742" cy="5618132"/>
              </a:xfrm>
              <a:blipFill>
                <a:blip r:embed="rId3"/>
                <a:stretch>
                  <a:fillRect l="-410" t="-76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BBF22777-3C32-3381-48B4-6088B3F2A356}"/>
                  </a:ext>
                </a:extLst>
              </p:cNvPr>
              <p:cNvSpPr txBox="1"/>
              <p:nvPr/>
            </p:nvSpPr>
            <p:spPr>
              <a:xfrm>
                <a:off x="698889" y="1681959"/>
                <a:ext cx="3599688" cy="51071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l-GR" sz="1400" b="0" i="1" smtClean="0">
                              <a:latin typeface="Cambria Math" panose="02040503050406030204" pitchFamily="18" charset="0"/>
                            </a:rPr>
                            <m:t>ε</m:t>
                          </m:r>
                        </m:e>
                        <m:sub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</m:sub>
                      </m:sSub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=1−</m:t>
                      </m:r>
                      <m:f>
                        <m:f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15</m:t>
                          </m:r>
                        </m:num>
                        <m:den>
                          <m:sSup>
                            <m:sSupPr>
                              <m:ctrlP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m:rPr>
                                  <m:sty m:val="p"/>
                                </m:rPr>
                                <a:rPr lang="el-GR" sz="1400" b="0" i="1" smtClean="0">
                                  <a:latin typeface="Cambria Math" panose="02040503050406030204" pitchFamily="18" charset="0"/>
                                </a:rPr>
                                <m:t>π</m:t>
                              </m:r>
                            </m:e>
                            <m:sup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sup>
                          </m:sSup>
                        </m:den>
                      </m:f>
                      <m:r>
                        <m:rPr>
                          <m:sty m:val="p"/>
                        </m:rPr>
                        <a:rPr lang="el-GR" sz="1400" b="0" i="1" smtClean="0">
                          <a:latin typeface="Cambria Math" panose="02040503050406030204" pitchFamily="18" charset="0"/>
                        </a:rPr>
                        <m:t>φ</m:t>
                      </m:r>
                      <m:d>
                        <m:d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</m:d>
                      <m:r>
                        <a:rPr lang="en-US" sz="1400" b="0" i="0" smtClean="0">
                          <a:latin typeface="Cambria Math" panose="02040503050406030204" pitchFamily="18" charset="0"/>
                        </a:rPr>
                        <m:t> ;</m:t>
                      </m:r>
                      <m:r>
                        <m:rPr>
                          <m:sty m:val="p"/>
                        </m:rPr>
                        <a:rPr lang="en-US" sz="1400" b="0" i="0" smtClean="0">
                          <a:latin typeface="Cambria Math" panose="02040503050406030204" pitchFamily="18" charset="0"/>
                        </a:rPr>
                        <m:t>y</m:t>
                      </m:r>
                      <m:r>
                        <a:rPr lang="en-US" sz="1400" b="0" i="0" smtClean="0">
                          <a:latin typeface="Cambria Math" panose="02040503050406030204" pitchFamily="18" charset="0"/>
                        </a:rPr>
                        <m:t>=1+</m:t>
                      </m:r>
                      <m:sSub>
                        <m:sSub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l-GR" sz="1400" b="0" i="1" smtClean="0">
                              <a:latin typeface="Cambria Math" panose="02040503050406030204" pitchFamily="18" charset="0"/>
                            </a:rPr>
                            <m:t>α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l-GR" sz="1400" b="0" i="1" smtClean="0">
                              <a:latin typeface="Cambria Math" panose="02040503050406030204" pitchFamily="18" charset="0"/>
                            </a:rPr>
                            <m:t>λ</m:t>
                          </m:r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𝑚</m:t>
                          </m:r>
                        </m:sub>
                      </m:sSub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𝐿</m:t>
                      </m:r>
                      <m:sSub>
                        <m:sSub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</m:e>
                        <m:sub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𝑔</m:t>
                          </m:r>
                        </m:sub>
                      </m:sSub>
                      <m:d>
                        <m:d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type m:val="skw"/>
                              <m:ctrlP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en-US" sz="1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sty m:val="p"/>
                                    </m:rPr>
                                    <a:rPr lang="el-GR" sz="1400" b="0" i="1" smtClean="0">
                                      <a:latin typeface="Cambria Math" panose="02040503050406030204" pitchFamily="18" charset="0"/>
                                    </a:rPr>
                                    <m:t>λ</m:t>
                                  </m:r>
                                </m:e>
                                <m:sub>
                                  <m:r>
                                    <a:rPr lang="en-US" sz="1400" b="0" i="1" smtClean="0">
                                      <a:latin typeface="Cambria Math" panose="02040503050406030204" pitchFamily="18" charset="0"/>
                                    </a:rPr>
                                    <m:t>𝑚</m:t>
                                  </m:r>
                                </m:sub>
                              </m:sSub>
                            </m:num>
                            <m:den>
                              <m:sSub>
                                <m:sSubPr>
                                  <m:ctrlPr>
                                    <a:rPr lang="en-US" sz="1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400" b="0" i="1" smtClean="0">
                                      <a:latin typeface="Cambria Math" panose="02040503050406030204" pitchFamily="18" charset="0"/>
                                    </a:rPr>
                                    <m:t>𝐶</m:t>
                                  </m:r>
                                </m:e>
                                <m:sub>
                                  <m:r>
                                    <a:rPr lang="en-US" sz="14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</m:den>
                          </m:f>
                        </m:e>
                      </m:d>
                    </m:oMath>
                  </m:oMathPara>
                </a14:m>
                <a:endParaRPr lang="en-US" sz="1400" b="0" dirty="0"/>
              </a:p>
            </p:txBody>
          </p:sp>
        </mc:Choice>
        <mc:Fallback xmlns="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BBF22777-3C32-3381-48B4-6088B3F2A35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8889" y="1681959"/>
                <a:ext cx="3599688" cy="510717"/>
              </a:xfrm>
              <a:prstGeom prst="rect">
                <a:avLst/>
              </a:prstGeom>
              <a:blipFill>
                <a:blip r:embed="rId4"/>
                <a:stretch>
                  <a:fillRect t="-61905" r="-8305" b="-11428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C6E87882-DF75-9EB2-EF17-80ED0B5890B0}"/>
                  </a:ext>
                </a:extLst>
              </p:cNvPr>
              <p:cNvSpPr txBox="1"/>
              <p:nvPr/>
            </p:nvSpPr>
            <p:spPr>
              <a:xfrm>
                <a:off x="1097819" y="3090042"/>
                <a:ext cx="1779852" cy="30777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l-GR" sz="1400" b="0" i="1">
                              <a:latin typeface="Cambria Math" panose="02040503050406030204" pitchFamily="18" charset="0"/>
                            </a:rPr>
                            <m:t>α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l-GR" sz="1400" b="0" i="1" smtClean="0">
                              <a:latin typeface="Cambria Math" panose="02040503050406030204" pitchFamily="18" charset="0"/>
                            </a:rPr>
                            <m:t>λ</m:t>
                          </m:r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𝑚</m:t>
                          </m:r>
                        </m:sub>
                      </m:sSub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=4000∗</m:t>
                      </m:r>
                      <m:sSub>
                        <m:sSub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l-GR" sz="1400" b="0" i="1" smtClean="0">
                              <a:latin typeface="Cambria Math" panose="02040503050406030204" pitchFamily="18" charset="0"/>
                            </a:rPr>
                            <m:t>λ</m:t>
                          </m:r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𝑚</m:t>
                          </m:r>
                        </m:sub>
                      </m:sSub>
                      <m:sSub>
                        <m:sSub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b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𝑚</m:t>
                          </m:r>
                        </m:sub>
                      </m:sSub>
                    </m:oMath>
                  </m:oMathPara>
                </a14:m>
                <a:endParaRPr lang="en-US" sz="1400" b="0" dirty="0"/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C6E87882-DF75-9EB2-EF17-80ED0B5890B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97819" y="3090042"/>
                <a:ext cx="1779852" cy="307777"/>
              </a:xfrm>
              <a:prstGeom prst="rect">
                <a:avLst/>
              </a:prstGeom>
              <a:blipFill>
                <a:blip r:embed="rId5"/>
                <a:stretch>
                  <a:fillRect b="-1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75EA87CF-C2E6-2864-AD2A-3A65C4AD83BC}"/>
                  </a:ext>
                </a:extLst>
              </p:cNvPr>
              <p:cNvSpPr txBox="1"/>
              <p:nvPr/>
            </p:nvSpPr>
            <p:spPr>
              <a:xfrm>
                <a:off x="231258" y="5075601"/>
                <a:ext cx="1734671" cy="32528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l-GR" sz="1400" b="0" i="1" smtClean="0">
                              <a:latin typeface="Cambria Math" panose="02040503050406030204" pitchFamily="18" charset="0"/>
                            </a:rPr>
                            <m:t>𝜀</m:t>
                          </m:r>
                        </m:e>
                        <m:sub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𝑚</m:t>
                          </m:r>
                        </m:sub>
                      </m:sSub>
                      <m:r>
                        <a:rPr lang="en-US" sz="1400" b="0" i="0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l-GR" sz="1400" b="0" i="1" smtClean="0">
                              <a:latin typeface="Cambria Math" panose="02040503050406030204" pitchFamily="18" charset="0"/>
                            </a:rPr>
                            <m:t>𝜀</m:t>
                          </m:r>
                        </m:e>
                        <m:sub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</m:sub>
                      </m:sSub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l-GR" sz="1400" b="0" i="1" smtClean="0">
                              <a:latin typeface="Cambria Math" panose="02040503050406030204" pitchFamily="18" charset="0"/>
                            </a:rPr>
                            <m:t>𝜀</m:t>
                          </m:r>
                        </m:e>
                        <m:sub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𝑔</m:t>
                          </m:r>
                        </m:sub>
                      </m:sSub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l-GR" sz="1400" b="0" i="1" smtClean="0">
                              <a:latin typeface="Cambria Math" panose="02040503050406030204" pitchFamily="18" charset="0"/>
                            </a:rPr>
                            <m:t>𝜀</m:t>
                          </m:r>
                        </m:e>
                        <m:sub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</m:sub>
                      </m:sSub>
                      <m:sSub>
                        <m:sSub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l-GR" sz="1400" b="0" i="1" smtClean="0">
                              <a:latin typeface="Cambria Math" panose="02040503050406030204" pitchFamily="18" charset="0"/>
                            </a:rPr>
                            <m:t>𝜀</m:t>
                          </m:r>
                        </m:e>
                        <m:sub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𝑔</m:t>
                          </m:r>
                        </m:sub>
                      </m:sSub>
                    </m:oMath>
                  </m:oMathPara>
                </a14:m>
                <a:endParaRPr lang="en-US" sz="1400" b="0" dirty="0"/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75EA87CF-C2E6-2864-AD2A-3A65C4AD83B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1258" y="5075601"/>
                <a:ext cx="1734671" cy="325282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8BAE0B2C-9D1B-48DC-5EC8-C916725280C5}"/>
                  </a:ext>
                </a:extLst>
              </p:cNvPr>
              <p:cNvSpPr txBox="1"/>
              <p:nvPr/>
            </p:nvSpPr>
            <p:spPr>
              <a:xfrm>
                <a:off x="231258" y="5568307"/>
                <a:ext cx="1844071" cy="32528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l-GR" sz="1400" b="0" i="1" smtClean="0">
                              <a:latin typeface="Cambria Math" panose="02040503050406030204" pitchFamily="18" charset="0"/>
                            </a:rPr>
                            <m:t>α</m:t>
                          </m:r>
                        </m:e>
                        <m:sub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𝑚</m:t>
                          </m:r>
                        </m:sub>
                      </m:sSub>
                      <m:r>
                        <a:rPr lang="en-US" sz="1400" b="0" i="0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l-GR" sz="1400" b="0" i="1" smtClean="0">
                              <a:latin typeface="Cambria Math" panose="02040503050406030204" pitchFamily="18" charset="0"/>
                            </a:rPr>
                            <m:t>α</m:t>
                          </m:r>
                        </m:e>
                        <m:sub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</m:sub>
                      </m:sSub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l-GR" sz="1400" b="0" i="1" smtClean="0">
                              <a:latin typeface="Cambria Math" panose="02040503050406030204" pitchFamily="18" charset="0"/>
                            </a:rPr>
                            <m:t>α</m:t>
                          </m:r>
                        </m:e>
                        <m:sub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𝑔</m:t>
                          </m:r>
                        </m:sub>
                      </m:sSub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l-GR" sz="1400" b="0" i="1" smtClean="0">
                              <a:latin typeface="Cambria Math" panose="02040503050406030204" pitchFamily="18" charset="0"/>
                            </a:rPr>
                            <m:t>α</m:t>
                          </m:r>
                        </m:e>
                        <m:sub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</m:sub>
                      </m:sSub>
                      <m:sSub>
                        <m:sSub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l-GR" sz="1400" b="0" i="1" smtClean="0">
                              <a:latin typeface="Cambria Math" panose="02040503050406030204" pitchFamily="18" charset="0"/>
                            </a:rPr>
                            <m:t>α</m:t>
                          </m:r>
                        </m:e>
                        <m:sub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𝑔</m:t>
                          </m:r>
                        </m:sub>
                      </m:sSub>
                    </m:oMath>
                  </m:oMathPara>
                </a14:m>
                <a:endParaRPr lang="en-US" sz="1400" b="0" dirty="0"/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8BAE0B2C-9D1B-48DC-5EC8-C916725280C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1258" y="5568307"/>
                <a:ext cx="1844071" cy="325282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19814671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223283" y="287082"/>
            <a:ext cx="7799697" cy="680595"/>
          </a:xfrm>
        </p:spPr>
        <p:txBody>
          <a:bodyPr>
            <a:normAutofit/>
          </a:bodyPr>
          <a:lstStyle/>
          <a:p>
            <a:r>
              <a:rPr lang="en-US" altLang="en-US" sz="3600" dirty="0"/>
              <a:t>HS Boundary Surfaces</a:t>
            </a:r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id="{A35F4E52-74D7-A6D4-9D0E-799D18A533B8}"/>
              </a:ext>
            </a:extLst>
          </p:cNvPr>
          <p:cNvSpPr>
            <a:spLocks noGrp="1" noChangeArrowheads="1"/>
          </p:cNvSpPr>
          <p:nvPr>
            <p:ph sz="half" idx="2"/>
          </p:nvPr>
        </p:nvSpPr>
        <p:spPr>
          <a:xfrm>
            <a:off x="231258" y="1127052"/>
            <a:ext cx="8912742" cy="561813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16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Mesh intervals, nodes, CV of integration, and finite difference equations on HS </a:t>
            </a:r>
            <a:r>
              <a:rPr lang="en-US" sz="16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boundary</a:t>
            </a:r>
          </a:p>
          <a:p>
            <a:pPr marL="0" indent="0">
              <a:buNone/>
            </a:pPr>
            <a:r>
              <a:rPr lang="en-US" sz="16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Treatment depends upon whether a liquid film exists…if no liquid film:</a:t>
            </a:r>
          </a:p>
          <a:p>
            <a:pPr marL="0" indent="0">
              <a:buNone/>
            </a:pPr>
            <a:endParaRPr lang="en-US" sz="1600" dirty="0"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sz="16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sz="1600" dirty="0"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sz="16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sz="1600" dirty="0"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sz="16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sz="1600" dirty="0"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16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Generic boundary condition inform surface flux term:  </a:t>
            </a:r>
            <a:endParaRPr lang="en-US" sz="1600" dirty="0"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16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Finite difference equations: </a:t>
            </a:r>
          </a:p>
          <a:p>
            <a:pPr marL="0" indent="0">
              <a:buNone/>
            </a:pPr>
            <a:endParaRPr lang="en-US" sz="1600" dirty="0"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sz="16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sz="16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16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Special term for evaporating film (not draining film): </a:t>
            </a:r>
            <a:endParaRPr lang="en-US" sz="16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768688C-F281-70D1-7590-00782FFC760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1382" y="1785712"/>
            <a:ext cx="3180341" cy="2167606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E336C51D-CFB8-E56C-DC81-6587BE84790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2000" y="1821198"/>
            <a:ext cx="3398815" cy="541067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16BBD5F8-29B2-D131-9870-0A466A90E4B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48175" y="2689224"/>
            <a:ext cx="4019898" cy="495343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57F1E614-36FF-9C59-17E4-AEF73EFD4CB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188198" y="3953318"/>
            <a:ext cx="3722693" cy="400085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5527957D-7090-112C-16D9-727014BDD11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90480" y="4577005"/>
            <a:ext cx="5105842" cy="464860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9A68BFCB-BB0E-F7C9-6505-1014C9EB7290}"/>
              </a:ext>
            </a:extLst>
          </p:cNvPr>
          <p:cNvPicPr>
            <a:picLocks noChangeAspect="1"/>
          </p:cNvPicPr>
          <p:nvPr/>
        </p:nvPicPr>
        <p:blipFill>
          <a:blip r:embed="rId8"/>
          <a:srcRect r="73403" b="49738"/>
          <a:stretch/>
        </p:blipFill>
        <p:spPr>
          <a:xfrm>
            <a:off x="590481" y="5164197"/>
            <a:ext cx="1489331" cy="400255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3612F727-2D20-3F93-8725-94DD63DC1781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767157" y="4695125"/>
            <a:ext cx="1417443" cy="228620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53BDAAAB-F134-ACC8-9110-13C29A4ED138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7304296" y="5243396"/>
            <a:ext cx="1714649" cy="236240"/>
          </a:xfrm>
          <a:prstGeom prst="rect">
            <a:avLst/>
          </a:prstGeom>
        </p:spPr>
      </p:pic>
      <p:cxnSp>
        <p:nvCxnSpPr>
          <p:cNvPr id="33" name="Straight Arrow Connector 32">
            <a:extLst>
              <a:ext uri="{FF2B5EF4-FFF2-40B4-BE49-F238E27FC236}">
                <a16:creationId xmlns:a16="http://schemas.microsoft.com/office/drawing/2014/main" id="{80DF49BA-3D8F-F0F6-5C35-A83506032D98}"/>
              </a:ext>
            </a:extLst>
          </p:cNvPr>
          <p:cNvCxnSpPr>
            <a:cxnSpLocks/>
            <a:stCxn id="8" idx="2"/>
          </p:cNvCxnSpPr>
          <p:nvPr/>
        </p:nvCxnSpPr>
        <p:spPr>
          <a:xfrm>
            <a:off x="6271408" y="2362265"/>
            <a:ext cx="0" cy="281235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8" name="Picture 37">
            <a:extLst>
              <a:ext uri="{FF2B5EF4-FFF2-40B4-BE49-F238E27FC236}">
                <a16:creationId xmlns:a16="http://schemas.microsoft.com/office/drawing/2014/main" id="{7A5A2317-2AF4-A347-7205-D5D95D6A16C3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590480" y="6042642"/>
            <a:ext cx="743014" cy="361981"/>
          </a:xfrm>
          <a:prstGeom prst="rect">
            <a:avLst/>
          </a:prstGeom>
        </p:spPr>
      </p:pic>
      <p:pic>
        <p:nvPicPr>
          <p:cNvPr id="40" name="Picture 39">
            <a:extLst>
              <a:ext uri="{FF2B5EF4-FFF2-40B4-BE49-F238E27FC236}">
                <a16:creationId xmlns:a16="http://schemas.microsoft.com/office/drawing/2014/main" id="{8A878C30-64C5-DA5F-3AB3-54FB221180BC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465099" y="6042642"/>
            <a:ext cx="723963" cy="369602"/>
          </a:xfrm>
          <a:prstGeom prst="rect">
            <a:avLst/>
          </a:prstGeom>
        </p:spPr>
      </p:pic>
      <p:pic>
        <p:nvPicPr>
          <p:cNvPr id="43" name="Picture 42">
            <a:extLst>
              <a:ext uri="{FF2B5EF4-FFF2-40B4-BE49-F238E27FC236}">
                <a16:creationId xmlns:a16="http://schemas.microsoft.com/office/drawing/2014/main" id="{D1D3BF04-5AA5-EABE-02B9-CAC4619B3FE4}"/>
              </a:ext>
            </a:extLst>
          </p:cNvPr>
          <p:cNvPicPr>
            <a:picLocks noChangeAspect="1"/>
          </p:cNvPicPr>
          <p:nvPr/>
        </p:nvPicPr>
        <p:blipFill>
          <a:blip r:embed="rId8"/>
          <a:srcRect l="15209" t="59021" r="-15209" b="712"/>
          <a:stretch/>
        </p:blipFill>
        <p:spPr>
          <a:xfrm>
            <a:off x="2079812" y="5243794"/>
            <a:ext cx="5599650" cy="320658"/>
          </a:xfrm>
          <a:prstGeom prst="rect">
            <a:avLst/>
          </a:prstGeom>
        </p:spPr>
      </p:pic>
      <p:pic>
        <p:nvPicPr>
          <p:cNvPr id="46" name="Picture 45">
            <a:extLst>
              <a:ext uri="{FF2B5EF4-FFF2-40B4-BE49-F238E27FC236}">
                <a16:creationId xmlns:a16="http://schemas.microsoft.com/office/drawing/2014/main" id="{41AF44CC-C269-B168-E9D5-E7BA3A911910}"/>
              </a:ext>
            </a:extLst>
          </p:cNvPr>
          <p:cNvPicPr>
            <a:picLocks noChangeAspect="1"/>
          </p:cNvPicPr>
          <p:nvPr/>
        </p:nvPicPr>
        <p:blipFill>
          <a:blip r:embed="rId13"/>
          <a:srcRect r="90739" b="89010"/>
          <a:stretch/>
        </p:blipFill>
        <p:spPr>
          <a:xfrm>
            <a:off x="2482166" y="5906131"/>
            <a:ext cx="543422" cy="203101"/>
          </a:xfrm>
          <a:prstGeom prst="rect">
            <a:avLst/>
          </a:prstGeom>
        </p:spPr>
      </p:pic>
      <p:pic>
        <p:nvPicPr>
          <p:cNvPr id="47" name="Picture 46">
            <a:extLst>
              <a:ext uri="{FF2B5EF4-FFF2-40B4-BE49-F238E27FC236}">
                <a16:creationId xmlns:a16="http://schemas.microsoft.com/office/drawing/2014/main" id="{D8882C72-92BC-7EF3-7EEB-062C1CF7DCE0}"/>
              </a:ext>
            </a:extLst>
          </p:cNvPr>
          <p:cNvPicPr>
            <a:picLocks noChangeAspect="1"/>
          </p:cNvPicPr>
          <p:nvPr/>
        </p:nvPicPr>
        <p:blipFill>
          <a:blip r:embed="rId13"/>
          <a:srcRect t="54681"/>
          <a:stretch/>
        </p:blipFill>
        <p:spPr>
          <a:xfrm>
            <a:off x="2501302" y="6067424"/>
            <a:ext cx="5373792" cy="7669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157556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223283" y="287082"/>
            <a:ext cx="7799697" cy="680595"/>
          </a:xfrm>
        </p:spPr>
        <p:txBody>
          <a:bodyPr>
            <a:normAutofit/>
          </a:bodyPr>
          <a:lstStyle/>
          <a:p>
            <a:r>
              <a:rPr lang="en-US" altLang="en-US" sz="3600" dirty="0"/>
              <a:t>HS Boundary Surfaces</a:t>
            </a:r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id="{A35F4E52-74D7-A6D4-9D0E-799D18A533B8}"/>
              </a:ext>
            </a:extLst>
          </p:cNvPr>
          <p:cNvSpPr>
            <a:spLocks noGrp="1" noChangeArrowheads="1"/>
          </p:cNvSpPr>
          <p:nvPr>
            <p:ph sz="half" idx="2"/>
          </p:nvPr>
        </p:nvSpPr>
        <p:spPr>
          <a:xfrm>
            <a:off x="231258" y="1127052"/>
            <a:ext cx="8912742" cy="561813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16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Mesh intervals, nodes, CV of integration, and finite difference equations on HS </a:t>
            </a:r>
            <a:r>
              <a:rPr lang="en-US" sz="16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boundary</a:t>
            </a:r>
          </a:p>
          <a:p>
            <a:pPr marL="0" indent="0">
              <a:buNone/>
            </a:pPr>
            <a:r>
              <a:rPr lang="en-US" sz="16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Treatment depends upon whether a liquid film exists…if liquid film: </a:t>
            </a:r>
          </a:p>
          <a:p>
            <a:pPr marL="0" indent="0">
              <a:buNone/>
            </a:pPr>
            <a:endParaRPr lang="en-US" sz="1600" dirty="0"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sz="16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sz="1600" dirty="0"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sz="16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sz="1600" dirty="0"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sz="16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/>
            <a:r>
              <a:rPr lang="en-US" sz="14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Keep structure surface temperature node at original location </a:t>
            </a:r>
          </a:p>
          <a:p>
            <a:pPr lvl="1"/>
            <a:r>
              <a:rPr lang="en-US" sz="14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Extra film temperature node (film/atmosphere interface), extra film mesh interval, 2 CVs of integration:</a:t>
            </a:r>
          </a:p>
          <a:p>
            <a:pPr lvl="2"/>
            <a:r>
              <a:rPr lang="en-US" sz="12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Liquid film mesh interval half-width </a:t>
            </a:r>
          </a:p>
          <a:p>
            <a:pPr lvl="2"/>
            <a:r>
              <a:rPr lang="en-US" sz="12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Surface CV with other liquid film mesh interval half-width plus 1</a:t>
            </a:r>
            <a:r>
              <a:rPr lang="en-US" sz="1200" baseline="300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st</a:t>
            </a:r>
            <a:r>
              <a:rPr lang="en-US" sz="12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structural mesh interval half-width </a:t>
            </a:r>
          </a:p>
          <a:p>
            <a:pPr lvl="2"/>
            <a:r>
              <a:rPr lang="en-US" sz="12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Execute integration</a:t>
            </a:r>
            <a:r>
              <a:rPr lang="en-US" sz="12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over each, and both entail some special treatment</a:t>
            </a:r>
          </a:p>
          <a:p>
            <a:pPr lvl="1"/>
            <a:r>
              <a:rPr lang="en-US" sz="135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Assume no energy generation in the film mesh interval, but generally allow energy generation in structure</a:t>
            </a:r>
          </a:p>
          <a:p>
            <a:pPr lvl="1"/>
            <a:r>
              <a:rPr lang="en-US" sz="135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Apply specially-crafted convection conditions on either interface of the film mesh interval half-width CV </a:t>
            </a:r>
          </a:p>
          <a:p>
            <a:pPr lvl="1"/>
            <a:r>
              <a:rPr lang="en-US" sz="135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Apply specially-crafted convection condition on the outer interface of the film/structure CV </a:t>
            </a:r>
          </a:p>
          <a:p>
            <a:pPr lvl="1"/>
            <a:r>
              <a:rPr lang="en-US" sz="135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Where the film/atmosphere interface is above pool, allow for condensation/evaporation </a:t>
            </a:r>
          </a:p>
          <a:p>
            <a:pPr marL="342900" lvl="1" indent="0">
              <a:buNone/>
            </a:pPr>
            <a:endParaRPr lang="en-US" sz="1350" dirty="0"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/>
            <a:endParaRPr lang="en-US" sz="1400" dirty="0"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/>
            <a:endParaRPr lang="en-US" sz="1400" dirty="0"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2"/>
            <a:endParaRPr lang="en-US" sz="1600" dirty="0"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sz="16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sz="1600" dirty="0"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sz="16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sz="1600" dirty="0"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sz="16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sz="16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4E98CD28-385F-2178-C791-C8D933CA797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1977" y="1727468"/>
            <a:ext cx="4190657" cy="1912087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02D2655E-F007-55BB-6D90-CE88C9ED15B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91634" y="1727468"/>
            <a:ext cx="4267570" cy="13412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422011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223283" y="287082"/>
            <a:ext cx="7799697" cy="680595"/>
          </a:xfrm>
        </p:spPr>
        <p:txBody>
          <a:bodyPr>
            <a:normAutofit/>
          </a:bodyPr>
          <a:lstStyle/>
          <a:p>
            <a:r>
              <a:rPr lang="en-US" altLang="en-US" sz="3600" dirty="0"/>
              <a:t>HS Boundary Surfaces</a:t>
            </a:r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id="{A35F4E52-74D7-A6D4-9D0E-799D18A533B8}"/>
              </a:ext>
            </a:extLst>
          </p:cNvPr>
          <p:cNvSpPr>
            <a:spLocks noGrp="1" noChangeArrowheads="1"/>
          </p:cNvSpPr>
          <p:nvPr>
            <p:ph sz="half" idx="2"/>
          </p:nvPr>
        </p:nvSpPr>
        <p:spPr>
          <a:xfrm>
            <a:off x="231258" y="1127052"/>
            <a:ext cx="8912742" cy="561813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16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Boundary CV of film mesh interval half-width</a:t>
            </a:r>
          </a:p>
          <a:p>
            <a:pPr marL="0" indent="0">
              <a:buNone/>
            </a:pPr>
            <a:endParaRPr lang="en-US" sz="1600" dirty="0"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sz="16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sz="1600" dirty="0"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sz="16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sz="1600" dirty="0"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sz="16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sz="1600" dirty="0"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sz="16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sz="1600" dirty="0"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16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Finite difference equation accounting for condensation/evaporation mass flux:  </a:t>
            </a:r>
            <a:endParaRPr lang="en-US" sz="1600" dirty="0"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/>
            <a:endParaRPr lang="en-US" sz="1400" dirty="0"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/>
            <a:endParaRPr lang="en-US" sz="1400" dirty="0"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2"/>
            <a:endParaRPr lang="en-US" sz="1600" dirty="0"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sz="16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sz="1600" dirty="0"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sz="16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sz="1600" dirty="0"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sz="16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sz="16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4E98CD28-385F-2178-C791-C8D933CA797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3012" y="1418185"/>
            <a:ext cx="4190657" cy="1912087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02D2655E-F007-55BB-6D90-CE88C9ED15B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82669" y="1418185"/>
            <a:ext cx="4267570" cy="1341236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6E62836A-3B14-AD65-51E4-7A5C71AFCE94}"/>
              </a:ext>
            </a:extLst>
          </p:cNvPr>
          <p:cNvSpPr/>
          <p:nvPr/>
        </p:nvSpPr>
        <p:spPr>
          <a:xfrm flipH="1">
            <a:off x="510987" y="2187388"/>
            <a:ext cx="215153" cy="649941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0C0DBA0F-87E4-58F6-AA4E-3C8F4F1CBB8A}"/>
              </a:ext>
            </a:extLst>
          </p:cNvPr>
          <p:cNvSpPr/>
          <p:nvPr/>
        </p:nvSpPr>
        <p:spPr>
          <a:xfrm flipH="1">
            <a:off x="4262717" y="2187388"/>
            <a:ext cx="215153" cy="649941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D3B691FC-C08A-D59C-8FA0-FAF0B014B9D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5242" y="3496126"/>
            <a:ext cx="2305923" cy="523135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6BF052AC-7FDF-270D-B506-218378E3092D}"/>
              </a:ext>
            </a:extLst>
          </p:cNvPr>
          <p:cNvPicPr>
            <a:picLocks noChangeAspect="1"/>
          </p:cNvPicPr>
          <p:nvPr/>
        </p:nvPicPr>
        <p:blipFill>
          <a:blip r:embed="rId6"/>
          <a:srcRect t="66862"/>
          <a:stretch/>
        </p:blipFill>
        <p:spPr>
          <a:xfrm>
            <a:off x="2581102" y="3745009"/>
            <a:ext cx="3981795" cy="425515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077611B6-C71F-0D57-CDCC-44824DCD0219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67455" y="4667856"/>
            <a:ext cx="4210415" cy="1714649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7D1B4ABE-3683-27D9-DFED-F7B089CB6E21}"/>
              </a:ext>
            </a:extLst>
          </p:cNvPr>
          <p:cNvPicPr>
            <a:picLocks noChangeAspect="1"/>
          </p:cNvPicPr>
          <p:nvPr/>
        </p:nvPicPr>
        <p:blipFill>
          <a:blip r:embed="rId6"/>
          <a:srcRect l="24201" t="28160" b="55085"/>
          <a:stretch/>
        </p:blipFill>
        <p:spPr>
          <a:xfrm>
            <a:off x="5241026" y="3414636"/>
            <a:ext cx="3018156" cy="215153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FCED1DED-DF6B-EEF0-F658-30234E8EC42D}"/>
              </a:ext>
            </a:extLst>
          </p:cNvPr>
          <p:cNvPicPr>
            <a:picLocks noChangeAspect="1"/>
          </p:cNvPicPr>
          <p:nvPr/>
        </p:nvPicPr>
        <p:blipFill>
          <a:blip r:embed="rId6"/>
          <a:srcRect r="40563" b="71956"/>
          <a:stretch/>
        </p:blipFill>
        <p:spPr>
          <a:xfrm>
            <a:off x="2784179" y="3322165"/>
            <a:ext cx="2366683" cy="360103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5088497F-A8CF-48B2-2212-5C13D45230F7}"/>
              </a:ext>
            </a:extLst>
          </p:cNvPr>
          <p:cNvPicPr>
            <a:picLocks noChangeAspect="1"/>
          </p:cNvPicPr>
          <p:nvPr/>
        </p:nvPicPr>
        <p:blipFill>
          <a:blip r:embed="rId6"/>
          <a:srcRect l="22514" t="44775" r="28733" b="40311"/>
          <a:stretch/>
        </p:blipFill>
        <p:spPr>
          <a:xfrm>
            <a:off x="7202759" y="3723640"/>
            <a:ext cx="1941241" cy="191509"/>
          </a:xfrm>
          <a:prstGeom prst="rect">
            <a:avLst/>
          </a:prstGeom>
        </p:spPr>
      </p:pic>
      <p:sp>
        <p:nvSpPr>
          <p:cNvPr id="17" name="Left Brace 16">
            <a:extLst>
              <a:ext uri="{FF2B5EF4-FFF2-40B4-BE49-F238E27FC236}">
                <a16:creationId xmlns:a16="http://schemas.microsoft.com/office/drawing/2014/main" id="{77FA49F2-2CDB-A043-3F78-EBBEABBEA3E4}"/>
              </a:ext>
            </a:extLst>
          </p:cNvPr>
          <p:cNvSpPr/>
          <p:nvPr/>
        </p:nvSpPr>
        <p:spPr>
          <a:xfrm>
            <a:off x="2423575" y="3386103"/>
            <a:ext cx="171143" cy="654952"/>
          </a:xfrm>
          <a:prstGeom prst="leftBrac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19659CEC-7895-20C8-236F-EE473EC2951F}"/>
              </a:ext>
            </a:extLst>
          </p:cNvPr>
          <p:cNvCxnSpPr>
            <a:cxnSpLocks/>
          </p:cNvCxnSpPr>
          <p:nvPr/>
        </p:nvCxnSpPr>
        <p:spPr>
          <a:xfrm>
            <a:off x="4424082" y="5853953"/>
            <a:ext cx="519953" cy="0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BE4D3086-4655-F64C-FC84-393D79993308}"/>
              </a:ext>
            </a:extLst>
          </p:cNvPr>
          <p:cNvCxnSpPr>
            <a:cxnSpLocks/>
          </p:cNvCxnSpPr>
          <p:nvPr/>
        </p:nvCxnSpPr>
        <p:spPr>
          <a:xfrm>
            <a:off x="4424082" y="6199094"/>
            <a:ext cx="519953" cy="0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>
            <a:extLst>
              <a:ext uri="{FF2B5EF4-FFF2-40B4-BE49-F238E27FC236}">
                <a16:creationId xmlns:a16="http://schemas.microsoft.com/office/drawing/2014/main" id="{828D49ED-A9A2-463F-1ADB-0A84290FE53E}"/>
              </a:ext>
            </a:extLst>
          </p:cNvPr>
          <p:cNvSpPr txBox="1"/>
          <p:nvPr/>
        </p:nvSpPr>
        <p:spPr>
          <a:xfrm>
            <a:off x="4944035" y="5646352"/>
            <a:ext cx="4572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600" dirty="0">
                <a:solidFill>
                  <a:srgbClr val="035397"/>
                </a:solidFill>
                <a:cs typeface="Times New Roman" panose="02020603050405020304" pitchFamily="18" charset="0"/>
              </a:rPr>
              <a:t>Condensation</a:t>
            </a:r>
            <a:r>
              <a:rPr lang="en-US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dirty="0"/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BAED4CE9-C930-CB5D-3C37-88D463601D00}"/>
              </a:ext>
            </a:extLst>
          </p:cNvPr>
          <p:cNvSpPr txBox="1"/>
          <p:nvPr/>
        </p:nvSpPr>
        <p:spPr>
          <a:xfrm>
            <a:off x="4944035" y="6003588"/>
            <a:ext cx="4572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600" dirty="0">
                <a:solidFill>
                  <a:srgbClr val="035397"/>
                </a:solidFill>
                <a:cs typeface="Times New Roman" panose="02020603050405020304" pitchFamily="18" charset="0"/>
              </a:rPr>
              <a:t>Evaporation</a:t>
            </a:r>
            <a:r>
              <a:rPr lang="en-US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9614133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223283" y="287082"/>
            <a:ext cx="7799697" cy="680595"/>
          </a:xfrm>
        </p:spPr>
        <p:txBody>
          <a:bodyPr>
            <a:normAutofit/>
          </a:bodyPr>
          <a:lstStyle/>
          <a:p>
            <a:r>
              <a:rPr lang="en-US" altLang="en-US" sz="3600" dirty="0"/>
              <a:t>Convection on HS Boundary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3">
                <a:extLst>
                  <a:ext uri="{FF2B5EF4-FFF2-40B4-BE49-F238E27FC236}">
                    <a16:creationId xmlns:a16="http://schemas.microsoft.com/office/drawing/2014/main" id="{A35F4E52-74D7-A6D4-9D0E-799D18A533B8}"/>
                  </a:ext>
                </a:extLst>
              </p:cNvPr>
              <p:cNvSpPr>
                <a:spLocks noGrp="1" noChangeArrowheads="1"/>
              </p:cNvSpPr>
              <p:nvPr>
                <p:ph sz="half" idx="2"/>
              </p:nvPr>
            </p:nvSpPr>
            <p:spPr>
              <a:xfrm>
                <a:off x="231258" y="1127052"/>
                <a:ext cx="8912742" cy="5618132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sz="16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Atmosphere convection heat transfer</a:t>
                </a:r>
              </a:p>
              <a:p>
                <a:pPr lvl="1"/>
                <a:r>
                  <a:rPr lang="en-US" sz="14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Forced (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140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14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𝑅𝑒</m:t>
                        </m:r>
                      </m:e>
                      <m:sup>
                        <m:r>
                          <a:rPr lang="en-US" sz="14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a:rPr lang="en-US" sz="14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&gt;10</m:t>
                    </m:r>
                    <m:d>
                      <m:dPr>
                        <m:ctrlPr>
                          <a:rPr lang="en-US" sz="14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14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𝐺𝑟</m:t>
                        </m:r>
                      </m:e>
                    </m:d>
                  </m:oMath>
                </a14:m>
                <a:r>
                  <a:rPr lang="en-US" sz="14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</a:p>
              <a:p>
                <a:pPr lvl="1"/>
                <a:endParaRPr lang="en-US" sz="1400" dirty="0">
                  <a:latin typeface="Arial" panose="020B060402020202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lvl="1"/>
                <a:endParaRPr lang="en-US" sz="1400" dirty="0">
                  <a:latin typeface="Arial" panose="020B060402020202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lvl="1"/>
                <a:endParaRPr lang="en-US" sz="1400" dirty="0">
                  <a:latin typeface="Arial" panose="020B060402020202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lvl="1"/>
                <a:endParaRPr lang="en-US" sz="1400" dirty="0">
                  <a:latin typeface="Arial" panose="020B060402020202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lvl="1"/>
                <a:endParaRPr lang="en-US" sz="1400" dirty="0">
                  <a:latin typeface="Arial" panose="020B060402020202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lvl="1"/>
                <a:endParaRPr lang="en-US" sz="1400" dirty="0">
                  <a:latin typeface="Arial" panose="020B060402020202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lvl="1"/>
                <a:endParaRPr lang="en-US" sz="1400" dirty="0">
                  <a:latin typeface="Arial" panose="020B060402020202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342900" lvl="1" indent="0">
                  <a:buNone/>
                </a:pPr>
                <a:endParaRPr lang="en-US" sz="1400" dirty="0">
                  <a:latin typeface="Arial" panose="020B060402020202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lvl="1"/>
                <a:r>
                  <a:rPr lang="en-US" sz="14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Free (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140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14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𝑅𝑒</m:t>
                        </m:r>
                      </m:e>
                      <m:sup>
                        <m:r>
                          <a:rPr lang="en-US" sz="14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a:rPr lang="en-US" sz="14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&lt;</m:t>
                    </m:r>
                    <m:r>
                      <a:rPr lang="en-US" sz="14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𝐺𝑟</m:t>
                    </m:r>
                  </m:oMath>
                </a14:m>
                <a:r>
                  <a:rPr lang="en-US" sz="14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</a:p>
              <a:p>
                <a:pPr lvl="1"/>
                <a:endParaRPr lang="en-US" sz="1400" dirty="0">
                  <a:latin typeface="Arial" panose="020B060402020202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342900" lvl="1" indent="0">
                  <a:buNone/>
                </a:pPr>
                <a:r>
                  <a:rPr lang="en-US" sz="14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</a:p>
              <a:p>
                <a:pPr marL="342900" lvl="1" indent="0">
                  <a:buNone/>
                </a:pPr>
                <a:endParaRPr lang="en-US" sz="1400" dirty="0">
                  <a:latin typeface="Arial" panose="020B060402020202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342900" lvl="1" indent="0">
                  <a:buNone/>
                </a:pPr>
                <a:endParaRPr lang="en-US" sz="1400" dirty="0">
                  <a:latin typeface="Arial" panose="020B060402020202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342900" lvl="1" indent="0">
                  <a:buNone/>
                </a:pPr>
                <a:endParaRPr lang="en-US" sz="1400" dirty="0">
                  <a:latin typeface="Arial" panose="020B060402020202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342900" lvl="1" indent="0">
                  <a:buNone/>
                </a:pPr>
                <a:endParaRPr lang="en-US" sz="1400" dirty="0">
                  <a:latin typeface="Arial" panose="020B060402020202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342900" lvl="1" indent="0">
                  <a:buNone/>
                </a:pPr>
                <a:endParaRPr lang="en-US" sz="1400" dirty="0">
                  <a:latin typeface="Arial" panose="020B060402020202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lvl="1"/>
                <a:r>
                  <a:rPr lang="en-US" sz="14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Mixed</a:t>
                </a:r>
              </a:p>
              <a:p>
                <a:pPr lvl="1"/>
                <a:endParaRPr lang="en-US" sz="1400" dirty="0">
                  <a:latin typeface="Arial" panose="020B060402020202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lvl="1"/>
                <a:endParaRPr lang="en-US" sz="1400" dirty="0">
                  <a:latin typeface="Arial" panose="020B060402020202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lvl="1"/>
                <a:endParaRPr lang="en-US" sz="1400" dirty="0">
                  <a:latin typeface="Arial" panose="020B060402020202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lvl="2"/>
                <a:endParaRPr lang="en-US" sz="1600" dirty="0">
                  <a:latin typeface="Arial" panose="020B060402020202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>
                  <a:buNone/>
                </a:pPr>
                <a:endParaRPr lang="en-US" sz="1600" dirty="0">
                  <a:latin typeface="Arial" panose="020B060402020202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>
                  <a:buNone/>
                </a:pPr>
                <a:endParaRPr lang="en-US" sz="1600" dirty="0"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>
                  <a:buNone/>
                </a:pPr>
                <a:endParaRPr lang="en-US" sz="1600" dirty="0">
                  <a:latin typeface="Arial" panose="020B060402020202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>
                  <a:buNone/>
                </a:pPr>
                <a:endParaRPr lang="en-US" sz="1600" dirty="0"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>
                  <a:buNone/>
                </a:pPr>
                <a:endParaRPr lang="en-US" sz="1600" dirty="0"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" name="Rectangle 3">
                <a:extLst>
                  <a:ext uri="{FF2B5EF4-FFF2-40B4-BE49-F238E27FC236}">
                    <a16:creationId xmlns:a16="http://schemas.microsoft.com/office/drawing/2014/main" id="{A35F4E52-74D7-A6D4-9D0E-799D18A533B8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2"/>
              </p:nvPr>
            </p:nvSpPr>
            <p:spPr>
              <a:xfrm>
                <a:off x="231258" y="1127052"/>
                <a:ext cx="8912742" cy="5618132"/>
              </a:xfrm>
              <a:blipFill>
                <a:blip r:embed="rId3"/>
                <a:stretch>
                  <a:fillRect l="-410" t="-76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9" name="Picture 28">
            <a:extLst>
              <a:ext uri="{FF2B5EF4-FFF2-40B4-BE49-F238E27FC236}">
                <a16:creationId xmlns:a16="http://schemas.microsoft.com/office/drawing/2014/main" id="{2AFEDAB9-4D66-EE0D-F06C-19A431104C0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29179" y="1214718"/>
            <a:ext cx="4699271" cy="3438492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26781EFF-D488-718A-2BF1-FBC335FE7AF4}"/>
                  </a:ext>
                </a:extLst>
              </p:cNvPr>
              <p:cNvSpPr txBox="1"/>
              <p:nvPr/>
            </p:nvSpPr>
            <p:spPr>
              <a:xfrm>
                <a:off x="1071093" y="5822708"/>
                <a:ext cx="3934026" cy="55874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𝑁𝑢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sz="1400" b="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d>
                                <m:dPr>
                                  <m:begChr m:val="["/>
                                  <m:endChr m:val="]"/>
                                  <m:ctrlPr>
                                    <a:rPr lang="en-US" sz="1400" b="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f>
                                    <m:fPr>
                                      <m:type m:val="lin"/>
                                      <m:ctrlPr>
                                        <a:rPr lang="en-US" sz="1400" b="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sSup>
                                        <m:sSupPr>
                                          <m:ctrlPr>
                                            <a:rPr lang="en-US" sz="1400" b="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en-US" sz="1400" b="0" i="1">
                                              <a:latin typeface="Cambria Math" panose="02040503050406030204" pitchFamily="18" charset="0"/>
                                            </a:rPr>
                                            <m:t>𝑅𝑒</m:t>
                                          </m:r>
                                        </m:e>
                                        <m:sup>
                                          <m:r>
                                            <a:rPr lang="en-US" sz="1400" b="0" i="1">
                                              <a:latin typeface="Cambria Math" panose="02040503050406030204" pitchFamily="18" charset="0"/>
                                            </a:rPr>
                                            <m:t>2</m:t>
                                          </m:r>
                                        </m:sup>
                                      </m:sSup>
                                    </m:num>
                                    <m:den>
                                      <m:r>
                                        <a:rPr lang="en-US" sz="1400" b="0" i="1">
                                          <a:latin typeface="Cambria Math" panose="02040503050406030204" pitchFamily="18" charset="0"/>
                                        </a:rPr>
                                        <m:t>𝐺𝑟</m:t>
                                      </m:r>
                                    </m:den>
                                  </m:f>
                                  <m:r>
                                    <a:rPr lang="en-US" sz="1400" b="0" i="1">
                                      <a:latin typeface="Cambria Math" panose="02040503050406030204" pitchFamily="18" charset="0"/>
                                    </a:rPr>
                                    <m:t>−1</m:t>
                                  </m:r>
                                </m:e>
                              </m:d>
                            </m:num>
                            <m:den>
                              <m:r>
                                <a:rPr lang="en-US" sz="1400" b="0" i="1">
                                  <a:latin typeface="Cambria Math" panose="02040503050406030204" pitchFamily="18" charset="0"/>
                                </a:rPr>
                                <m:t>9</m:t>
                              </m:r>
                            </m:den>
                          </m:f>
                        </m:e>
                      </m:d>
                      <m:d>
                        <m:dPr>
                          <m:begChr m:val="["/>
                          <m:endChr m:val="]"/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𝑁𝑢</m:t>
                              </m:r>
                            </m:e>
                            <m:sub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𝑓𝑜𝑟𝑐𝑒</m:t>
                              </m:r>
                            </m:sub>
                          </m:sSub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𝑁𝑢</m:t>
                              </m:r>
                            </m:e>
                            <m:sub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𝑓𝑟𝑒𝑒</m:t>
                              </m:r>
                            </m:sub>
                          </m:sSub>
                        </m:e>
                      </m:d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𝑁𝑢</m:t>
                          </m:r>
                        </m:e>
                        <m:sub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𝑓𝑟𝑒𝑒</m:t>
                          </m:r>
                        </m:sub>
                      </m:sSub>
                    </m:oMath>
                  </m:oMathPara>
                </a14:m>
                <a:endParaRPr lang="en-US" sz="1400" b="0" i="1" dirty="0"/>
              </a:p>
            </p:txBody>
          </p:sp>
        </mc:Choice>
        <mc:Fallback xmlns=""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26781EFF-D488-718A-2BF1-FBC335FE7AF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71093" y="5822708"/>
                <a:ext cx="3934026" cy="558743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F39EF5B8-E197-9DA4-AC94-43A0496D13E8}"/>
                  </a:ext>
                </a:extLst>
              </p:cNvPr>
              <p:cNvSpPr txBox="1"/>
              <p:nvPr/>
            </p:nvSpPr>
            <p:spPr>
              <a:xfrm>
                <a:off x="1111435" y="4146018"/>
                <a:ext cx="2817503" cy="68781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r>
                  <a:rPr lang="en-US" sz="1400" b="0" dirty="0"/>
                  <a:t>Regime</a:t>
                </a:r>
                <a14:m>
                  <m:oMath xmlns:m="http://schemas.openxmlformats.org/officeDocument/2006/math"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{"/>
                        <m:endChr m:val=""/>
                        <m:ctrlPr>
                          <a:rPr lang="en-US" sz="1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sz="1400" b="0" i="1" smtClean="0"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r>
                              <a:rPr lang="en-US" sz="1400" b="0" i="1" smtClean="0">
                                <a:latin typeface="Cambria Math" panose="02040503050406030204" pitchFamily="18" charset="0"/>
                              </a:rPr>
                              <m:t>𝐿𝑎𝑚𝑖𝑛𝑎𝑟</m:t>
                            </m:r>
                            <m:r>
                              <a:rPr lang="en-US" sz="1400" b="0" i="1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sz="1400" b="0" i="1" smtClean="0">
                                <a:latin typeface="Cambria Math" panose="02040503050406030204" pitchFamily="18" charset="0"/>
                              </a:rPr>
                              <m:t>      </m:t>
                            </m:r>
                            <m:r>
                              <a:rPr lang="en-US" sz="1400" b="0" i="1">
                                <a:latin typeface="Cambria Math" panose="02040503050406030204" pitchFamily="18" charset="0"/>
                              </a:rPr>
                              <m:t>𝑅𝑎</m:t>
                            </m:r>
                            <m:r>
                              <a:rPr lang="en-US" sz="1400" b="0" i="1">
                                <a:latin typeface="Cambria Math" panose="02040503050406030204" pitchFamily="18" charset="0"/>
                              </a:rPr>
                              <m:t>&lt;</m:t>
                            </m:r>
                            <m:sSup>
                              <m:sSupPr>
                                <m:ctrlPr>
                                  <a:rPr lang="en-US" sz="1400" b="0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1400" b="0" i="1">
                                    <a:latin typeface="Cambria Math" panose="02040503050406030204" pitchFamily="18" charset="0"/>
                                  </a:rPr>
                                  <m:t>10</m:t>
                                </m:r>
                              </m:e>
                              <m:sup>
                                <m:r>
                                  <a:rPr lang="en-US" sz="1400" b="0" i="1">
                                    <a:latin typeface="Cambria Math" panose="02040503050406030204" pitchFamily="18" charset="0"/>
                                  </a:rPr>
                                  <m:t>9</m:t>
                                </m:r>
                              </m:sup>
                            </m:sSup>
                            <m:r>
                              <a:rPr lang="en-US" sz="1400" b="0" i="1" smtClean="0">
                                <a:latin typeface="Cambria Math" panose="02040503050406030204" pitchFamily="18" charset="0"/>
                              </a:rPr>
                              <m:t>    </m:t>
                            </m:r>
                          </m:e>
                          <m:e>
                            <m:r>
                              <a:rPr lang="en-US" sz="1400" b="0" i="1" smtClean="0">
                                <a:latin typeface="Cambria Math" panose="02040503050406030204" pitchFamily="18" charset="0"/>
                              </a:rPr>
                              <m:t>𝑇𝑢𝑟𝑏𝑢𝑙𝑒𝑛𝑡</m:t>
                            </m:r>
                            <m:r>
                              <a:rPr lang="en-US" sz="1400" b="0" i="1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sz="1400" b="0" i="1" smtClean="0">
                                <a:latin typeface="Cambria Math" panose="02040503050406030204" pitchFamily="18" charset="0"/>
                              </a:rPr>
                              <m:t>   </m:t>
                            </m:r>
                            <m:r>
                              <a:rPr lang="en-US" sz="1400" b="0" i="1">
                                <a:latin typeface="Cambria Math" panose="02040503050406030204" pitchFamily="18" charset="0"/>
                              </a:rPr>
                              <m:t>𝑅𝑎</m:t>
                            </m:r>
                            <m:r>
                              <a:rPr lang="en-US" sz="1400" b="0" i="1">
                                <a:latin typeface="Cambria Math" panose="02040503050406030204" pitchFamily="18" charset="0"/>
                              </a:rPr>
                              <m:t>&gt; </m:t>
                            </m:r>
                            <m:sSup>
                              <m:sSupPr>
                                <m:ctrlPr>
                                  <a:rPr lang="en-US" sz="1400" b="0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1400" b="0" i="1">
                                    <a:latin typeface="Cambria Math" panose="02040503050406030204" pitchFamily="18" charset="0"/>
                                  </a:rPr>
                                  <m:t>10</m:t>
                                </m:r>
                              </m:e>
                              <m:sup>
                                <m:r>
                                  <a:rPr lang="en-US" sz="1400" b="0" i="1">
                                    <a:latin typeface="Cambria Math" panose="02040503050406030204" pitchFamily="18" charset="0"/>
                                  </a:rPr>
                                  <m:t>10</m:t>
                                </m:r>
                              </m:sup>
                            </m:sSup>
                            <m:r>
                              <a:rPr lang="en-US" sz="1400" b="0" i="1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</m:e>
                          <m:e>
                            <m:r>
                              <a:rPr lang="en-US" sz="1400" b="0" i="1" smtClean="0">
                                <a:latin typeface="Cambria Math" panose="02040503050406030204" pitchFamily="18" charset="0"/>
                              </a:rPr>
                              <m:t>𝑇𝑟𝑎𝑛𝑠𝑖𝑡𝑖𝑜𝑛</m:t>
                            </m:r>
                            <m:r>
                              <a:rPr lang="en-US" sz="1400" b="0" i="1" smtClean="0">
                                <a:latin typeface="Cambria Math" panose="02040503050406030204" pitchFamily="18" charset="0"/>
                              </a:rPr>
                              <m:t>                         </m:t>
                            </m:r>
                          </m:e>
                        </m:eqArr>
                      </m:e>
                    </m:d>
                  </m:oMath>
                </a14:m>
                <a:endParaRPr lang="en-US" sz="1400" b="0" i="1" dirty="0"/>
              </a:p>
            </p:txBody>
          </p:sp>
        </mc:Choice>
        <mc:Fallback xmlns=""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F39EF5B8-E197-9DA4-AC94-43A0496D13E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11435" y="4146018"/>
                <a:ext cx="2817503" cy="687817"/>
              </a:xfrm>
              <a:prstGeom prst="rect">
                <a:avLst/>
              </a:prstGeom>
              <a:blipFill>
                <a:blip r:embed="rId6"/>
                <a:stretch>
                  <a:fillRect l="-388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2" name="TextBox 41">
                <a:extLst>
                  <a:ext uri="{FF2B5EF4-FFF2-40B4-BE49-F238E27FC236}">
                    <a16:creationId xmlns:a16="http://schemas.microsoft.com/office/drawing/2014/main" id="{690DE039-84AE-DAC1-D988-05D15F47EE3F}"/>
                  </a:ext>
                </a:extLst>
              </p:cNvPr>
              <p:cNvSpPr txBox="1"/>
              <p:nvPr/>
            </p:nvSpPr>
            <p:spPr>
              <a:xfrm>
                <a:off x="1071093" y="4895457"/>
                <a:ext cx="3237104" cy="47942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𝑁𝑢</m:t>
                          </m:r>
                        </m:e>
                        <m:sub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𝑡𝑟𝑎𝑛𝑠</m:t>
                          </m:r>
                        </m:sub>
                      </m:sSub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1400" b="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sz="1400" b="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d>
                                <m:dPr>
                                  <m:begChr m:val="["/>
                                  <m:endChr m:val="]"/>
                                  <m:ctrlPr>
                                    <a:rPr lang="en-US" sz="1400" b="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1400" b="0" i="1" smtClean="0">
                                      <a:latin typeface="Cambria Math" panose="02040503050406030204" pitchFamily="18" charset="0"/>
                                    </a:rPr>
                                    <m:t>𝑅𝑎</m:t>
                                  </m:r>
                                  <m:r>
                                    <a:rPr lang="en-US" sz="1400" b="0" i="1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sSub>
                                    <m:sSubPr>
                                      <m:ctrlPr>
                                        <a:rPr lang="en-US" sz="14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1400" b="0" i="1" smtClean="0">
                                          <a:latin typeface="Cambria Math" panose="02040503050406030204" pitchFamily="18" charset="0"/>
                                        </a:rPr>
                                        <m:t>𝑅𝑎</m:t>
                                      </m:r>
                                    </m:e>
                                    <m:sub>
                                      <m:r>
                                        <a:rPr lang="en-US" sz="1400" b="0" i="1" smtClean="0">
                                          <a:latin typeface="Cambria Math" panose="02040503050406030204" pitchFamily="18" charset="0"/>
                                        </a:rPr>
                                        <m:t>𝑙𝑖𝑚</m:t>
                                      </m:r>
                                    </m:sub>
                                  </m:sSub>
                                </m:e>
                              </m:d>
                            </m:num>
                            <m:den>
                              <m:sSub>
                                <m:sSubPr>
                                  <m:ctrlPr>
                                    <a:rPr lang="en-US" sz="1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400" b="0" i="1" smtClean="0">
                                      <a:latin typeface="Cambria Math" panose="02040503050406030204" pitchFamily="18" charset="0"/>
                                    </a:rPr>
                                    <m:t>𝑅𝑎</m:t>
                                  </m:r>
                                </m:e>
                                <m:sub>
                                  <m:r>
                                    <a:rPr lang="en-US" sz="1400" b="0" i="1" smtClean="0">
                                      <a:latin typeface="Cambria Math" panose="02040503050406030204" pitchFamily="18" charset="0"/>
                                    </a:rPr>
                                    <m:t>𝑙𝑖𝑚</m:t>
                                  </m:r>
                                </m:sub>
                              </m:sSub>
                            </m:den>
                          </m:f>
                        </m:e>
                      </m:d>
                      <m:d>
                        <m:dPr>
                          <m:begChr m:val="["/>
                          <m:endChr m:val="]"/>
                          <m:ctrlPr>
                            <a:rPr lang="en-US" sz="1400" b="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1400" b="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l-GR" sz="1400" b="0" i="1" smtClean="0">
                                  <a:latin typeface="Cambria Math" panose="02040503050406030204" pitchFamily="18" charset="0"/>
                                </a:rPr>
                                <m:t>Δ</m:t>
                              </m:r>
                              <m:r>
                                <a:rPr lang="en-US" sz="1400" b="0" i="1">
                                  <a:latin typeface="Cambria Math" panose="02040503050406030204" pitchFamily="18" charset="0"/>
                                </a:rPr>
                                <m:t>𝑁𝑢</m:t>
                              </m:r>
                            </m:e>
                            <m:sub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𝑙</m:t>
                              </m:r>
                            </m:sub>
                          </m:sSub>
                        </m:e>
                      </m:d>
                      <m:r>
                        <a:rPr lang="en-US" sz="1400" b="0" i="1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sz="1400" b="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400" b="0" i="1">
                              <a:latin typeface="Cambria Math" panose="02040503050406030204" pitchFamily="18" charset="0"/>
                            </a:rPr>
                            <m:t>𝑁𝑢</m:t>
                          </m:r>
                        </m:e>
                        <m:sub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𝑙</m:t>
                          </m:r>
                        </m:sub>
                      </m:sSub>
                    </m:oMath>
                  </m:oMathPara>
                </a14:m>
                <a:endParaRPr lang="en-US" sz="1400" b="0" i="1" dirty="0"/>
              </a:p>
            </p:txBody>
          </p:sp>
        </mc:Choice>
        <mc:Fallback xmlns="">
          <p:sp>
            <p:nvSpPr>
              <p:cNvPr id="42" name="TextBox 41">
                <a:extLst>
                  <a:ext uri="{FF2B5EF4-FFF2-40B4-BE49-F238E27FC236}">
                    <a16:creationId xmlns:a16="http://schemas.microsoft.com/office/drawing/2014/main" id="{690DE039-84AE-DAC1-D988-05D15F47EE3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71093" y="4895457"/>
                <a:ext cx="3237104" cy="479427"/>
              </a:xfrm>
              <a:prstGeom prst="rect">
                <a:avLst/>
              </a:prstGeom>
              <a:blipFill>
                <a:blip r:embed="rId7"/>
                <a:stretch>
                  <a:fillRect l="-565" b="-379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5" name="TextBox 44">
                <a:extLst>
                  <a:ext uri="{FF2B5EF4-FFF2-40B4-BE49-F238E27FC236}">
                    <a16:creationId xmlns:a16="http://schemas.microsoft.com/office/drawing/2014/main" id="{551F2000-3967-D57C-1489-51A6724FCAC2}"/>
                  </a:ext>
                </a:extLst>
              </p:cNvPr>
              <p:cNvSpPr txBox="1"/>
              <p:nvPr/>
            </p:nvSpPr>
            <p:spPr>
              <a:xfrm>
                <a:off x="1071093" y="1735332"/>
                <a:ext cx="1626471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𝑁𝑢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𝐶</m:t>
                      </m:r>
                      <m:sSup>
                        <m:sSup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𝑅𝑒</m:t>
                          </m:r>
                        </m:e>
                        <m:sup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𝑚</m:t>
                          </m:r>
                        </m:sup>
                      </m:sSup>
                      <m:sSup>
                        <m:sSup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𝑃𝑟</m:t>
                          </m:r>
                        </m:e>
                        <m:sup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p>
                      </m:sSup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𝐷</m:t>
                      </m:r>
                    </m:oMath>
                  </m:oMathPara>
                </a14:m>
                <a:endParaRPr lang="en-US" sz="1400" b="0" i="1" dirty="0"/>
              </a:p>
            </p:txBody>
          </p:sp>
        </mc:Choice>
        <mc:Fallback xmlns="">
          <p:sp>
            <p:nvSpPr>
              <p:cNvPr id="45" name="TextBox 44">
                <a:extLst>
                  <a:ext uri="{FF2B5EF4-FFF2-40B4-BE49-F238E27FC236}">
                    <a16:creationId xmlns:a16="http://schemas.microsoft.com/office/drawing/2014/main" id="{551F2000-3967-D57C-1489-51A6724FCAC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71093" y="1735332"/>
                <a:ext cx="1626471" cy="215444"/>
              </a:xfrm>
              <a:prstGeom prst="rect">
                <a:avLst/>
              </a:prstGeom>
              <a:blipFill>
                <a:blip r:embed="rId8"/>
                <a:stretch>
                  <a:fillRect l="-1873" r="-1124" b="-857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6" name="TextBox 45">
                <a:extLst>
                  <a:ext uri="{FF2B5EF4-FFF2-40B4-BE49-F238E27FC236}">
                    <a16:creationId xmlns:a16="http://schemas.microsoft.com/office/drawing/2014/main" id="{7AECB121-CEF0-451F-02D8-2B7765FB0EB7}"/>
                  </a:ext>
                </a:extLst>
              </p:cNvPr>
              <p:cNvSpPr txBox="1"/>
              <p:nvPr/>
            </p:nvSpPr>
            <p:spPr>
              <a:xfrm>
                <a:off x="1111435" y="3868952"/>
                <a:ext cx="1331775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𝑁𝑢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𝐶</m:t>
                      </m:r>
                      <m:sSup>
                        <m:sSup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𝑅𝑎</m:t>
                          </m:r>
                        </m:e>
                        <m:sup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𝑚</m:t>
                          </m:r>
                        </m:sup>
                      </m:sSup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𝐷</m:t>
                      </m:r>
                    </m:oMath>
                  </m:oMathPara>
                </a14:m>
                <a:endParaRPr lang="en-US" sz="1400" b="0" i="1" dirty="0"/>
              </a:p>
            </p:txBody>
          </p:sp>
        </mc:Choice>
        <mc:Fallback xmlns="">
          <p:sp>
            <p:nvSpPr>
              <p:cNvPr id="46" name="TextBox 45">
                <a:extLst>
                  <a:ext uri="{FF2B5EF4-FFF2-40B4-BE49-F238E27FC236}">
                    <a16:creationId xmlns:a16="http://schemas.microsoft.com/office/drawing/2014/main" id="{7AECB121-CEF0-451F-02D8-2B7765FB0EB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11435" y="3868952"/>
                <a:ext cx="1331775" cy="215444"/>
              </a:xfrm>
              <a:prstGeom prst="rect">
                <a:avLst/>
              </a:prstGeom>
              <a:blipFill>
                <a:blip r:embed="rId9"/>
                <a:stretch>
                  <a:fillRect l="-2283" r="-1370" b="-857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7" name="TextBox 46">
                <a:extLst>
                  <a:ext uri="{FF2B5EF4-FFF2-40B4-BE49-F238E27FC236}">
                    <a16:creationId xmlns:a16="http://schemas.microsoft.com/office/drawing/2014/main" id="{A2C02330-2091-7810-5917-78D97B858E28}"/>
                  </a:ext>
                </a:extLst>
              </p:cNvPr>
              <p:cNvSpPr txBox="1"/>
              <p:nvPr/>
            </p:nvSpPr>
            <p:spPr>
              <a:xfrm>
                <a:off x="1071093" y="3044490"/>
                <a:ext cx="3212226" cy="47942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𝑁𝑢</m:t>
                          </m:r>
                        </m:e>
                        <m:sub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𝑡𝑟𝑎𝑛𝑠</m:t>
                          </m:r>
                        </m:sub>
                      </m:sSub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1400" b="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sz="1400" b="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d>
                                <m:dPr>
                                  <m:begChr m:val="["/>
                                  <m:endChr m:val="]"/>
                                  <m:ctrlPr>
                                    <a:rPr lang="en-US" sz="1400" b="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1400" b="0" i="1" smtClean="0">
                                      <a:latin typeface="Cambria Math" panose="02040503050406030204" pitchFamily="18" charset="0"/>
                                    </a:rPr>
                                    <m:t>𝑅𝑒</m:t>
                                  </m:r>
                                  <m:r>
                                    <a:rPr lang="en-US" sz="1400" b="0" i="1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sSub>
                                    <m:sSubPr>
                                      <m:ctrlPr>
                                        <a:rPr lang="en-US" sz="14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1400" b="0" i="1" smtClean="0">
                                          <a:latin typeface="Cambria Math" panose="02040503050406030204" pitchFamily="18" charset="0"/>
                                        </a:rPr>
                                        <m:t>𝑅𝑒</m:t>
                                      </m:r>
                                    </m:e>
                                    <m:sub>
                                      <m:r>
                                        <a:rPr lang="en-US" sz="1400" b="0" i="1" smtClean="0">
                                          <a:latin typeface="Cambria Math" panose="02040503050406030204" pitchFamily="18" charset="0"/>
                                        </a:rPr>
                                        <m:t>𝑙𝑖𝑚</m:t>
                                      </m:r>
                                    </m:sub>
                                  </m:sSub>
                                </m:e>
                              </m:d>
                            </m:num>
                            <m:den>
                              <m:sSub>
                                <m:sSubPr>
                                  <m:ctrlPr>
                                    <a:rPr lang="en-US" sz="1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400" b="0" i="1" smtClean="0">
                                      <a:latin typeface="Cambria Math" panose="02040503050406030204" pitchFamily="18" charset="0"/>
                                    </a:rPr>
                                    <m:t>𝑅𝑒</m:t>
                                  </m:r>
                                </m:e>
                                <m:sub>
                                  <m:r>
                                    <a:rPr lang="en-US" sz="1400" b="0" i="1" smtClean="0">
                                      <a:latin typeface="Cambria Math" panose="02040503050406030204" pitchFamily="18" charset="0"/>
                                    </a:rPr>
                                    <m:t>𝑙𝑖𝑚</m:t>
                                  </m:r>
                                </m:sub>
                              </m:sSub>
                            </m:den>
                          </m:f>
                        </m:e>
                      </m:d>
                      <m:d>
                        <m:dPr>
                          <m:begChr m:val="["/>
                          <m:endChr m:val="]"/>
                          <m:ctrlPr>
                            <a:rPr lang="en-US" sz="1400" b="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1400" b="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l-GR" sz="1400" b="0" i="1" smtClean="0">
                                  <a:latin typeface="Cambria Math" panose="02040503050406030204" pitchFamily="18" charset="0"/>
                                </a:rPr>
                                <m:t>Δ</m:t>
                              </m:r>
                              <m:r>
                                <a:rPr lang="en-US" sz="1400" b="0" i="1">
                                  <a:latin typeface="Cambria Math" panose="02040503050406030204" pitchFamily="18" charset="0"/>
                                </a:rPr>
                                <m:t>𝑁𝑢</m:t>
                              </m:r>
                            </m:e>
                            <m:sub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𝑙</m:t>
                              </m:r>
                            </m:sub>
                          </m:sSub>
                        </m:e>
                      </m:d>
                      <m:r>
                        <a:rPr lang="en-US" sz="1400" b="0" i="1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sz="1400" b="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400" b="0" i="1">
                              <a:latin typeface="Cambria Math" panose="02040503050406030204" pitchFamily="18" charset="0"/>
                            </a:rPr>
                            <m:t>𝑁𝑢</m:t>
                          </m:r>
                        </m:e>
                        <m:sub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𝑙</m:t>
                          </m:r>
                        </m:sub>
                      </m:sSub>
                    </m:oMath>
                  </m:oMathPara>
                </a14:m>
                <a:endParaRPr lang="en-US" sz="1400" b="0" i="1" dirty="0"/>
              </a:p>
            </p:txBody>
          </p:sp>
        </mc:Choice>
        <mc:Fallback xmlns="">
          <p:sp>
            <p:nvSpPr>
              <p:cNvPr id="47" name="TextBox 46">
                <a:extLst>
                  <a:ext uri="{FF2B5EF4-FFF2-40B4-BE49-F238E27FC236}">
                    <a16:creationId xmlns:a16="http://schemas.microsoft.com/office/drawing/2014/main" id="{A2C02330-2091-7810-5917-78D97B858E2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71093" y="3044490"/>
                <a:ext cx="3212226" cy="479427"/>
              </a:xfrm>
              <a:prstGeom prst="rect">
                <a:avLst/>
              </a:prstGeom>
              <a:blipFill>
                <a:blip r:embed="rId10"/>
                <a:stretch>
                  <a:fillRect l="-569" b="-379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8" name="TextBox 47">
                <a:extLst>
                  <a:ext uri="{FF2B5EF4-FFF2-40B4-BE49-F238E27FC236}">
                    <a16:creationId xmlns:a16="http://schemas.microsoft.com/office/drawing/2014/main" id="{7CFC2160-EAD4-AF82-A193-3CF020C6F766}"/>
                  </a:ext>
                </a:extLst>
              </p:cNvPr>
              <p:cNvSpPr txBox="1"/>
              <p:nvPr/>
            </p:nvSpPr>
            <p:spPr>
              <a:xfrm>
                <a:off x="1111435" y="1994715"/>
                <a:ext cx="3069302" cy="97103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r>
                  <a:rPr lang="en-US" sz="1400" b="0" dirty="0"/>
                  <a:t>Regime</a:t>
                </a:r>
                <a14:m>
                  <m:oMath xmlns:m="http://schemas.openxmlformats.org/officeDocument/2006/math"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{"/>
                        <m:endChr m:val=""/>
                        <m:ctrlPr>
                          <a:rPr lang="en-US" sz="1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sz="1400" b="0" i="1" smtClean="0"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r>
                              <a:rPr lang="en-US" sz="1400" b="0" i="1" smtClean="0">
                                <a:latin typeface="Cambria Math" panose="02040503050406030204" pitchFamily="18" charset="0"/>
                              </a:rPr>
                              <m:t>𝐿𝑎𝑚𝑖𝑛𝑎𝑟</m:t>
                            </m:r>
                            <m:r>
                              <a:rPr lang="en-US" sz="1400" b="0" i="1" smtClean="0">
                                <a:latin typeface="Cambria Math" panose="02040503050406030204" pitchFamily="18" charset="0"/>
                              </a:rPr>
                              <m:t>,    </m:t>
                            </m:r>
                            <m:f>
                              <m:fPr>
                                <m:type m:val="noBar"/>
                                <m:ctrlPr>
                                  <a:rPr lang="en-US" sz="14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sz="1400" b="0" i="1" smtClean="0">
                                    <a:latin typeface="Cambria Math" panose="02040503050406030204" pitchFamily="18" charset="0"/>
                                  </a:rPr>
                                  <m:t>𝑟𝑒𝑐𝑡</m:t>
                                </m:r>
                                <m:r>
                                  <a:rPr lang="en-US" sz="1400" b="0" i="1" smtClean="0">
                                    <a:latin typeface="Cambria Math" panose="02040503050406030204" pitchFamily="18" charset="0"/>
                                  </a:rPr>
                                  <m:t>       =</m:t>
                                </m:r>
                                <m:r>
                                  <a:rPr lang="en-US" sz="1400" b="0" i="1" smtClean="0">
                                    <a:latin typeface="Cambria Math" panose="02040503050406030204" pitchFamily="18" charset="0"/>
                                  </a:rPr>
                                  <m:t>𝑅𝑒</m:t>
                                </m:r>
                                <m:r>
                                  <a:rPr lang="en-US" sz="1400" b="0" i="1" smtClean="0">
                                    <a:latin typeface="Cambria Math" panose="02040503050406030204" pitchFamily="18" charset="0"/>
                                  </a:rPr>
                                  <m:t>&lt;3</m:t>
                                </m:r>
                                <m:sSup>
                                  <m:sSupPr>
                                    <m:ctrlPr>
                                      <a:rPr lang="en-US" sz="14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1400" b="0" i="1" smtClean="0">
                                        <a:latin typeface="Cambria Math" panose="02040503050406030204" pitchFamily="18" charset="0"/>
                                      </a:rPr>
                                      <m:t>∗10</m:t>
                                    </m:r>
                                  </m:e>
                                  <m:sup>
                                    <m:r>
                                      <a:rPr lang="en-US" sz="1400" b="0" i="1" smtClean="0">
                                        <a:latin typeface="Cambria Math" panose="02040503050406030204" pitchFamily="18" charset="0"/>
                                      </a:rPr>
                                      <m:t>5</m:t>
                                    </m:r>
                                  </m:sup>
                                </m:sSup>
                              </m:num>
                              <m:den>
                                <m:r>
                                  <a:rPr lang="en-US" sz="1400" b="0" i="1" smtClean="0">
                                    <a:latin typeface="Cambria Math" panose="02040503050406030204" pitchFamily="18" charset="0"/>
                                  </a:rPr>
                                  <m:t>𝑐𝑦𝑙</m:t>
                                </m:r>
                                <m:r>
                                  <a:rPr lang="en-US" sz="1400" b="0" i="1" smtClean="0">
                                    <a:latin typeface="Cambria Math" panose="02040503050406030204" pitchFamily="18" charset="0"/>
                                  </a:rPr>
                                  <m:t>|</m:t>
                                </m:r>
                                <m:r>
                                  <a:rPr lang="en-US" sz="1400" b="0" i="1" smtClean="0">
                                    <a:latin typeface="Cambria Math" panose="02040503050406030204" pitchFamily="18" charset="0"/>
                                  </a:rPr>
                                  <m:t>𝑠𝑝h</m:t>
                                </m:r>
                                <m:r>
                                  <a:rPr lang="en-US" sz="1400" b="0" i="1" smtClean="0"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r>
                                  <a:rPr lang="en-US" sz="1400" b="0" i="1" smtClean="0">
                                    <a:latin typeface="Cambria Math" panose="02040503050406030204" pitchFamily="18" charset="0"/>
                                  </a:rPr>
                                  <m:t>𝑅𝑒</m:t>
                                </m:r>
                                <m:r>
                                  <a:rPr lang="en-US" sz="1400" b="0" i="1" smtClean="0">
                                    <a:latin typeface="Cambria Math" panose="02040503050406030204" pitchFamily="18" charset="0"/>
                                  </a:rPr>
                                  <m:t>&lt;</m:t>
                                </m:r>
                                <m:sSup>
                                  <m:sSupPr>
                                    <m:ctrlPr>
                                      <a:rPr lang="en-US" sz="14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1400" b="0" i="1" smtClean="0">
                                        <a:latin typeface="Cambria Math" panose="02040503050406030204" pitchFamily="18" charset="0"/>
                                      </a:rPr>
                                      <m:t>2∗10</m:t>
                                    </m:r>
                                  </m:e>
                                  <m:sup>
                                    <m:r>
                                      <a:rPr lang="en-US" sz="1400" b="0" i="1" smtClean="0"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</m:sup>
                                </m:sSup>
                              </m:den>
                            </m:f>
                          </m:e>
                          <m:e>
                            <m:r>
                              <a:rPr lang="en-US" sz="1400" b="0" i="1" smtClean="0">
                                <a:latin typeface="Cambria Math" panose="02040503050406030204" pitchFamily="18" charset="0"/>
                              </a:rPr>
                              <m:t>𝑇𝑢𝑟𝑏𝑢𝑙𝑒𝑛𝑡</m:t>
                            </m:r>
                            <m:r>
                              <a:rPr lang="en-US" sz="1400" b="0" i="1" smtClean="0">
                                <a:latin typeface="Cambria Math" panose="02040503050406030204" pitchFamily="18" charset="0"/>
                              </a:rPr>
                              <m:t>, </m:t>
                            </m:r>
                            <m:f>
                              <m:fPr>
                                <m:type m:val="noBar"/>
                                <m:ctrlPr>
                                  <a:rPr lang="en-US" sz="14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sz="1400" b="0" i="1" smtClean="0">
                                    <a:latin typeface="Cambria Math" panose="02040503050406030204" pitchFamily="18" charset="0"/>
                                  </a:rPr>
                                  <m:t>𝑟𝑒𝑐𝑡</m:t>
                                </m:r>
                                <m:r>
                                  <a:rPr lang="en-US" sz="1400" b="0" i="1" smtClean="0">
                                    <a:latin typeface="Cambria Math" panose="02040503050406030204" pitchFamily="18" charset="0"/>
                                  </a:rPr>
                                  <m:t>       =</m:t>
                                </m:r>
                                <m:r>
                                  <a:rPr lang="en-US" sz="1400" b="0" i="1" smtClean="0">
                                    <a:latin typeface="Cambria Math" panose="02040503050406030204" pitchFamily="18" charset="0"/>
                                  </a:rPr>
                                  <m:t>𝑅𝑒</m:t>
                                </m:r>
                                <m:r>
                                  <a:rPr lang="en-US" sz="1400" b="0" i="1" smtClean="0">
                                    <a:latin typeface="Cambria Math" panose="02040503050406030204" pitchFamily="18" charset="0"/>
                                  </a:rPr>
                                  <m:t>&gt;</m:t>
                                </m:r>
                                <m:sSup>
                                  <m:sSupPr>
                                    <m:ctrlPr>
                                      <a:rPr lang="en-US" sz="14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1400" b="0" i="1" smtClean="0">
                                        <a:latin typeface="Cambria Math" panose="02040503050406030204" pitchFamily="18" charset="0"/>
                                      </a:rPr>
                                      <m:t>6∗10</m:t>
                                    </m:r>
                                  </m:e>
                                  <m:sup>
                                    <m:r>
                                      <a:rPr lang="en-US" sz="1400" b="0" i="1" smtClean="0">
                                        <a:latin typeface="Cambria Math" panose="02040503050406030204" pitchFamily="18" charset="0"/>
                                      </a:rPr>
                                      <m:t>5</m:t>
                                    </m:r>
                                  </m:sup>
                                </m:sSup>
                              </m:num>
                              <m:den>
                                <m:r>
                                  <a:rPr lang="en-US" sz="1400" b="0" i="1" smtClean="0">
                                    <a:latin typeface="Cambria Math" panose="02040503050406030204" pitchFamily="18" charset="0"/>
                                  </a:rPr>
                                  <m:t>𝑐𝑦𝑙</m:t>
                                </m:r>
                                <m:r>
                                  <a:rPr lang="en-US" sz="1400" b="0" i="1" smtClean="0">
                                    <a:latin typeface="Cambria Math" panose="02040503050406030204" pitchFamily="18" charset="0"/>
                                  </a:rPr>
                                  <m:t>|</m:t>
                                </m:r>
                                <m:r>
                                  <a:rPr lang="en-US" sz="1400" b="0" i="1" smtClean="0">
                                    <a:latin typeface="Cambria Math" panose="02040503050406030204" pitchFamily="18" charset="0"/>
                                  </a:rPr>
                                  <m:t>𝑠𝑝h</m:t>
                                </m:r>
                                <m:r>
                                  <a:rPr lang="en-US" sz="1400" b="0" i="1" smtClean="0">
                                    <a:latin typeface="Cambria Math" panose="02040503050406030204" pitchFamily="18" charset="0"/>
                                  </a:rPr>
                                  <m:t> =</m:t>
                                </m:r>
                                <m:r>
                                  <a:rPr lang="en-US" sz="1400" b="0" i="1" smtClean="0">
                                    <a:latin typeface="Cambria Math" panose="02040503050406030204" pitchFamily="18" charset="0"/>
                                  </a:rPr>
                                  <m:t>𝑅𝑒</m:t>
                                </m:r>
                                <m:r>
                                  <a:rPr lang="en-US" sz="1400" b="0" i="1" smtClean="0">
                                    <a:latin typeface="Cambria Math" panose="02040503050406030204" pitchFamily="18" charset="0"/>
                                  </a:rPr>
                                  <m:t>&gt;</m:t>
                                </m:r>
                                <m:sSup>
                                  <m:sSupPr>
                                    <m:ctrlPr>
                                      <a:rPr lang="en-US" sz="14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1400" b="0" i="1" smtClean="0">
                                        <a:latin typeface="Cambria Math" panose="02040503050406030204" pitchFamily="18" charset="0"/>
                                      </a:rPr>
                                      <m:t>1∗10</m:t>
                                    </m:r>
                                  </m:e>
                                  <m:sup>
                                    <m:r>
                                      <a:rPr lang="en-US" sz="1400" b="0" i="1" smtClean="0">
                                        <a:latin typeface="Cambria Math" panose="02040503050406030204" pitchFamily="18" charset="0"/>
                                      </a:rPr>
                                      <m:t>4</m:t>
                                    </m:r>
                                  </m:sup>
                                </m:sSup>
                                <m:r>
                                  <a:rPr lang="en-US" sz="1400" b="0" i="1" smtClean="0"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</m:den>
                            </m:f>
                          </m:e>
                          <m:e>
                            <m:r>
                              <a:rPr lang="en-US" sz="1400" b="0" i="1" smtClean="0">
                                <a:latin typeface="Cambria Math" panose="02040503050406030204" pitchFamily="18" charset="0"/>
                              </a:rPr>
                              <m:t>𝑇𝑟𝑎𝑛𝑠𝑖𝑡𝑖𝑜𝑛</m:t>
                            </m:r>
                            <m:r>
                              <a:rPr lang="en-US" sz="1400" b="0" i="1" smtClean="0">
                                <a:latin typeface="Cambria Math" panose="02040503050406030204" pitchFamily="18" charset="0"/>
                              </a:rPr>
                              <m:t>                               </m:t>
                            </m:r>
                          </m:e>
                        </m:eqArr>
                      </m:e>
                    </m:d>
                  </m:oMath>
                </a14:m>
                <a:endParaRPr lang="en-US" sz="1400" b="0" i="1" dirty="0"/>
              </a:p>
            </p:txBody>
          </p:sp>
        </mc:Choice>
        <mc:Fallback xmlns="">
          <p:sp>
            <p:nvSpPr>
              <p:cNvPr id="48" name="TextBox 47">
                <a:extLst>
                  <a:ext uri="{FF2B5EF4-FFF2-40B4-BE49-F238E27FC236}">
                    <a16:creationId xmlns:a16="http://schemas.microsoft.com/office/drawing/2014/main" id="{7CFC2160-EAD4-AF82-A193-3CF020C6F76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11435" y="1994715"/>
                <a:ext cx="3069302" cy="971035"/>
              </a:xfrm>
              <a:prstGeom prst="rect">
                <a:avLst/>
              </a:prstGeom>
              <a:blipFill>
                <a:blip r:embed="rId11"/>
                <a:stretch>
                  <a:fillRect l="-357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80357256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223283" y="287082"/>
            <a:ext cx="7799697" cy="680595"/>
          </a:xfrm>
        </p:spPr>
        <p:txBody>
          <a:bodyPr>
            <a:normAutofit/>
          </a:bodyPr>
          <a:lstStyle/>
          <a:p>
            <a:r>
              <a:rPr lang="en-US" altLang="en-US" sz="3600" dirty="0"/>
              <a:t>Convection on HS Boundary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3">
                <a:extLst>
                  <a:ext uri="{FF2B5EF4-FFF2-40B4-BE49-F238E27FC236}">
                    <a16:creationId xmlns:a16="http://schemas.microsoft.com/office/drawing/2014/main" id="{A35F4E52-74D7-A6D4-9D0E-799D18A533B8}"/>
                  </a:ext>
                </a:extLst>
              </p:cNvPr>
              <p:cNvSpPr>
                <a:spLocks noGrp="1" noChangeArrowheads="1"/>
              </p:cNvSpPr>
              <p:nvPr>
                <p:ph sz="half" idx="2"/>
              </p:nvPr>
            </p:nvSpPr>
            <p:spPr>
              <a:xfrm>
                <a:off x="231258" y="1127052"/>
                <a:ext cx="8912742" cy="5618132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sz="16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Atmosphere heat transfer with surface film </a:t>
                </a:r>
                <a:endParaRPr lang="en-US" sz="1400" dirty="0">
                  <a:latin typeface="Arial" panose="020B060402020202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lvl="1"/>
                <a:r>
                  <a:rPr lang="en-US" sz="14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Heat transfer allowed “through” the liquid film </a:t>
                </a:r>
              </a:p>
              <a:p>
                <a:pPr lvl="1"/>
                <a:r>
                  <a:rPr lang="en-US" sz="14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Film tracking inactive – conduction-limited steady-state correlation:</a:t>
                </a:r>
                <a:endParaRPr lang="en-US" sz="1200" dirty="0">
                  <a:latin typeface="Arial" panose="020B060402020202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lvl="2"/>
                <a:r>
                  <a:rPr lang="en-US" sz="12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Film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20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12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𝑅𝑒</m:t>
                        </m:r>
                      </m:e>
                      <m:sub>
                        <m:r>
                          <a:rPr lang="en-US" sz="12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𝑓</m:t>
                        </m:r>
                      </m:sub>
                    </m:sSub>
                  </m:oMath>
                </a14:m>
                <a:r>
                  <a:rPr lang="en-US" sz="12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relative to bounds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20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12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𝑅𝑒</m:t>
                        </m:r>
                      </m:e>
                      <m:sub>
                        <m:r>
                          <a:rPr lang="en-US" sz="12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𝑓</m:t>
                        </m:r>
                        <m:r>
                          <a:rPr lang="en-US" sz="12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,</m:t>
                        </m:r>
                        <m:r>
                          <a:rPr lang="en-US" sz="12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𝑙𝑜</m:t>
                        </m:r>
                      </m:sub>
                    </m:sSub>
                  </m:oMath>
                </a14:m>
                <a:r>
                  <a:rPr lang="en-US" sz="12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20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12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𝑅𝑒</m:t>
                        </m:r>
                      </m:e>
                      <m:sub>
                        <m:r>
                          <a:rPr lang="en-US" sz="12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𝑓</m:t>
                        </m:r>
                        <m:r>
                          <a:rPr lang="en-US" sz="12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,</m:t>
                        </m:r>
                        <m:r>
                          <a:rPr lang="en-US" sz="12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h𝑖</m:t>
                        </m:r>
                      </m:sub>
                    </m:sSub>
                  </m:oMath>
                </a14:m>
                <a:r>
                  <a:rPr lang="en-US" sz="12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decides laminar/turbulent/transition</a:t>
                </a:r>
              </a:p>
              <a:p>
                <a:pPr lvl="2"/>
                <a:endParaRPr lang="en-US" sz="1200" dirty="0">
                  <a:latin typeface="Arial" panose="020B060402020202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lvl="2"/>
                <a:endParaRPr lang="en-US" sz="1200" dirty="0">
                  <a:latin typeface="Arial" panose="020B060402020202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lvl="2"/>
                <a:endParaRPr lang="en-US" sz="1200" dirty="0">
                  <a:latin typeface="Arial" panose="020B060402020202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lvl="2"/>
                <a:endParaRPr lang="en-US" sz="1200" dirty="0">
                  <a:latin typeface="Arial" panose="020B060402020202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lvl="2"/>
                <a:endParaRPr lang="en-US" sz="1200" dirty="0">
                  <a:latin typeface="Arial" panose="020B060402020202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lvl="2"/>
                <a:endParaRPr lang="en-US" sz="1200" dirty="0">
                  <a:latin typeface="Arial" panose="020B060402020202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lvl="2"/>
                <a:endParaRPr lang="en-US" sz="1200" dirty="0">
                  <a:latin typeface="Arial" panose="020B060402020202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lvl="2"/>
                <a:r>
                  <a:rPr lang="en-US" sz="12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Reynolds number extents, correlation constants and exponents vary by geometry (rectangular, cylindrical, spherical) </a:t>
                </a:r>
              </a:p>
              <a:p>
                <a:pPr lvl="2"/>
                <a:r>
                  <a:rPr lang="en-US" sz="12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Special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20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12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h</m:t>
                        </m:r>
                      </m:e>
                      <m:sub>
                        <m:r>
                          <a:rPr lang="en-US" sz="12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𝑓</m:t>
                        </m:r>
                      </m:sub>
                    </m:sSub>
                  </m:oMath>
                </a14:m>
                <a:r>
                  <a:rPr lang="en-US" sz="12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20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12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𝑁𝑢</m:t>
                        </m:r>
                      </m:e>
                      <m:sub>
                        <m:r>
                          <a:rPr lang="en-US" sz="12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𝑓</m:t>
                        </m:r>
                      </m:sub>
                    </m:sSub>
                  </m:oMath>
                </a14:m>
                <a:r>
                  <a:rPr lang="en-US" sz="12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for downward-facing rectangular geometry </a:t>
                </a:r>
                <a:endParaRPr lang="en-US" sz="1400" dirty="0">
                  <a:latin typeface="Arial" panose="020B060402020202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lvl="1"/>
                <a:r>
                  <a:rPr lang="en-US" sz="14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Film tracking active </a:t>
                </a:r>
              </a:p>
              <a:p>
                <a:pPr lvl="2"/>
                <a:r>
                  <a:rPr lang="en-US" sz="12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Film tracking model computing film thickness and flow</a:t>
                </a:r>
              </a:p>
              <a:p>
                <a:pPr lvl="2"/>
                <a:r>
                  <a:rPr lang="en-US" sz="12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Same correlations for all geometries and film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20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12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𝑅𝑒</m:t>
                        </m:r>
                      </m:e>
                      <m:sub>
                        <m:r>
                          <a:rPr lang="en-US" sz="12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𝑓</m:t>
                        </m:r>
                      </m:sub>
                    </m:sSub>
                  </m:oMath>
                </a14:m>
                <a:r>
                  <a:rPr lang="en-US" sz="12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relative to bounds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20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12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𝑅𝑒</m:t>
                        </m:r>
                      </m:e>
                      <m:sub>
                        <m:r>
                          <a:rPr lang="en-US" sz="12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𝑓</m:t>
                        </m:r>
                        <m:r>
                          <a:rPr lang="en-US" sz="12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,</m:t>
                        </m:r>
                        <m:r>
                          <a:rPr lang="en-US" sz="12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𝑙𝑜</m:t>
                        </m:r>
                      </m:sub>
                    </m:sSub>
                  </m:oMath>
                </a14:m>
                <a:r>
                  <a:rPr lang="en-US" sz="12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20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12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𝑅𝑒</m:t>
                        </m:r>
                      </m:e>
                      <m:sub>
                        <m:r>
                          <a:rPr lang="en-US" sz="12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𝑓</m:t>
                        </m:r>
                        <m:r>
                          <a:rPr lang="en-US" sz="12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,</m:t>
                        </m:r>
                        <m:r>
                          <a:rPr lang="en-US" sz="12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h𝑖</m:t>
                        </m:r>
                      </m:sub>
                    </m:sSub>
                  </m:oMath>
                </a14:m>
                <a:r>
                  <a:rPr lang="en-US" sz="12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decides lam/turb/</a:t>
                </a:r>
                <a:r>
                  <a:rPr lang="en-US" sz="12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trn</a:t>
                </a:r>
                <a:endParaRPr lang="en-US" sz="1200" dirty="0">
                  <a:latin typeface="Arial" panose="020B060402020202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lvl="2"/>
                <a:r>
                  <a:rPr lang="en-US" sz="125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Laminar </a:t>
                </a:r>
              </a:p>
              <a:p>
                <a:pPr lvl="2"/>
                <a:endParaRPr lang="en-US" sz="1250" dirty="0">
                  <a:latin typeface="Arial" panose="020B060402020202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lvl="2"/>
                <a:endParaRPr lang="en-US" sz="1250" dirty="0">
                  <a:latin typeface="Arial" panose="020B060402020202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lvl="2"/>
                <a:r>
                  <a:rPr lang="en-US" sz="125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Turbulent</a:t>
                </a:r>
              </a:p>
              <a:p>
                <a:pPr lvl="2"/>
                <a:endParaRPr lang="en-US" sz="1250" dirty="0">
                  <a:latin typeface="Arial" panose="020B060402020202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lvl="2"/>
                <a:endParaRPr lang="en-US" sz="1250" dirty="0">
                  <a:latin typeface="Arial" panose="020B060402020202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lvl="2"/>
                <a:endParaRPr lang="en-US" sz="1250" dirty="0">
                  <a:latin typeface="Arial" panose="020B060402020202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lvl="2"/>
                <a:r>
                  <a:rPr lang="en-US" sz="125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Transition by interpolation </a:t>
                </a:r>
              </a:p>
              <a:p>
                <a:pPr lvl="2"/>
                <a:endParaRPr lang="en-US" sz="1600" dirty="0">
                  <a:latin typeface="Arial" panose="020B060402020202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>
                  <a:buNone/>
                </a:pPr>
                <a:endParaRPr lang="en-US" sz="1600" dirty="0">
                  <a:latin typeface="Arial" panose="020B060402020202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>
                  <a:buNone/>
                </a:pPr>
                <a:endParaRPr lang="en-US" sz="1600" dirty="0"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>
                  <a:buNone/>
                </a:pPr>
                <a:endParaRPr lang="en-US" sz="1600" dirty="0">
                  <a:latin typeface="Arial" panose="020B060402020202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>
                  <a:buNone/>
                </a:pPr>
                <a:endParaRPr lang="en-US" sz="1600" dirty="0"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>
                  <a:buNone/>
                </a:pPr>
                <a:endParaRPr lang="en-US" sz="1600" dirty="0"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" name="Rectangle 3">
                <a:extLst>
                  <a:ext uri="{FF2B5EF4-FFF2-40B4-BE49-F238E27FC236}">
                    <a16:creationId xmlns:a16="http://schemas.microsoft.com/office/drawing/2014/main" id="{A35F4E52-74D7-A6D4-9D0E-799D18A533B8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2"/>
              </p:nvPr>
            </p:nvSpPr>
            <p:spPr>
              <a:xfrm>
                <a:off x="231258" y="1127052"/>
                <a:ext cx="8912742" cy="5618132"/>
              </a:xfrm>
              <a:blipFill>
                <a:blip r:embed="rId3"/>
                <a:stretch>
                  <a:fillRect l="-410" t="-76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F2BF8BEC-0728-6E5E-A097-60B01E78A886}"/>
                  </a:ext>
                </a:extLst>
              </p:cNvPr>
              <p:cNvSpPr txBox="1"/>
              <p:nvPr/>
            </p:nvSpPr>
            <p:spPr>
              <a:xfrm>
                <a:off x="6100294" y="1627755"/>
                <a:ext cx="2056973" cy="24808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  <m:sub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</m:sub>
                      </m:sSub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𝑀𝐴𝑋</m:t>
                      </m:r>
                      <m:d>
                        <m:d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h</m:t>
                              </m:r>
                            </m:e>
                            <m:sub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𝑐𝑜𝑟𝑟</m:t>
                              </m:r>
                            </m:sub>
                          </m:sSub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 , </m:t>
                          </m:r>
                          <m:f>
                            <m:fPr>
                              <m:type m:val="lin"/>
                              <m:ctrlP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en-US" sz="1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400" b="0" i="1" smtClean="0">
                                      <a:latin typeface="Cambria Math" panose="02040503050406030204" pitchFamily="18" charset="0"/>
                                    </a:rPr>
                                    <m:t>𝑘</m:t>
                                  </m:r>
                                </m:e>
                                <m:sub>
                                  <m:r>
                                    <a:rPr lang="en-US" sz="1400" b="0" i="1" smtClean="0">
                                      <a:latin typeface="Cambria Math" panose="02040503050406030204" pitchFamily="18" charset="0"/>
                                    </a:rPr>
                                    <m:t>𝑓</m:t>
                                  </m:r>
                                </m:sub>
                              </m:sSub>
                            </m:num>
                            <m:den>
                              <m:sSub>
                                <m:sSubPr>
                                  <m:ctrlPr>
                                    <a:rPr lang="en-US" sz="1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sty m:val="p"/>
                                    </m:rPr>
                                    <a:rPr lang="el-GR" sz="1400" b="0" i="1" smtClean="0">
                                      <a:latin typeface="Cambria Math" panose="02040503050406030204" pitchFamily="18" charset="0"/>
                                    </a:rPr>
                                    <m:t>δ</m:t>
                                  </m:r>
                                </m:e>
                                <m:sub>
                                  <m:r>
                                    <a:rPr lang="en-US" sz="1400" b="0" i="1" smtClean="0">
                                      <a:latin typeface="Cambria Math" panose="02040503050406030204" pitchFamily="18" charset="0"/>
                                    </a:rPr>
                                    <m:t>𝑓</m:t>
                                  </m:r>
                                </m:sub>
                              </m:sSub>
                            </m:den>
                          </m:f>
                        </m:e>
                      </m:d>
                    </m:oMath>
                  </m:oMathPara>
                </a14:m>
                <a:endParaRPr lang="en-US" sz="1400" b="0" i="1" dirty="0"/>
              </a:p>
            </p:txBody>
          </p:sp>
        </mc:Choice>
        <mc:Fallback xmlns="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F2BF8BEC-0728-6E5E-A097-60B01E78A88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00294" y="1627755"/>
                <a:ext cx="2056973" cy="248081"/>
              </a:xfrm>
              <a:prstGeom prst="rect">
                <a:avLst/>
              </a:prstGeom>
              <a:blipFill>
                <a:blip r:embed="rId4"/>
                <a:stretch>
                  <a:fillRect l="-1484" t="-126829" r="-12760" b="-20243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920CD814-2F33-587D-0B95-ADB82FB87FEB}"/>
                  </a:ext>
                </a:extLst>
              </p:cNvPr>
              <p:cNvSpPr txBox="1"/>
              <p:nvPr/>
            </p:nvSpPr>
            <p:spPr>
              <a:xfrm>
                <a:off x="802153" y="2179084"/>
                <a:ext cx="4998548" cy="143199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400" b="0" i="1"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  <m:sub>
                          <m:r>
                            <a:rPr lang="en-US" sz="1400" b="0" i="1">
                              <a:latin typeface="Cambria Math" panose="02040503050406030204" pitchFamily="18" charset="0"/>
                            </a:rPr>
                            <m:t>𝑓</m:t>
                          </m:r>
                          <m:r>
                            <a:rPr lang="en-US" sz="1400" b="0" i="1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1400" b="0" i="1">
                              <a:latin typeface="Cambria Math" panose="02040503050406030204" pitchFamily="18" charset="0"/>
                            </a:rPr>
                            <m:t>𝑐𝑜𝑟𝑟</m:t>
                          </m:r>
                        </m:sub>
                      </m:sSub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{"/>
                          <m:endChr m:val=""/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sSub>
                                <m:sSubPr>
                                  <m:ctrlPr>
                                    <a:rPr lang="en-US" sz="1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400" b="0" i="1" smtClean="0">
                                      <a:latin typeface="Cambria Math" panose="02040503050406030204" pitchFamily="18" charset="0"/>
                                    </a:rPr>
                                    <m:t>h</m:t>
                                  </m:r>
                                </m:e>
                                <m:sub>
                                  <m:r>
                                    <a:rPr lang="en-US" sz="1400" b="0" i="1" smtClean="0">
                                      <a:latin typeface="Cambria Math" panose="02040503050406030204" pitchFamily="18" charset="0"/>
                                    </a:rPr>
                                    <m:t>𝑓</m:t>
                                  </m:r>
                                  <m:r>
                                    <a:rPr lang="en-US" sz="1400" b="0" i="1" smtClean="0"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r>
                                    <a:rPr lang="en-US" sz="1400" b="0" i="1" smtClean="0">
                                      <a:latin typeface="Cambria Math" panose="02040503050406030204" pitchFamily="18" charset="0"/>
                                    </a:rPr>
                                    <m:t>𝑙</m:t>
                                  </m:r>
                                </m:sub>
                              </m:sSub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f>
                                <m:fPr>
                                  <m:ctrlPr>
                                    <a:rPr lang="en-US" sz="1400" b="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sSub>
                                    <m:sSubPr>
                                      <m:ctrlPr>
                                        <a:rPr lang="en-US" sz="1400" b="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1400" b="0" i="1" smtClean="0">
                                          <a:latin typeface="Cambria Math" panose="02040503050406030204" pitchFamily="18" charset="0"/>
                                        </a:rPr>
                                        <m:t>𝑘</m:t>
                                      </m:r>
                                    </m:e>
                                    <m:sub>
                                      <m:r>
                                        <a:rPr lang="en-US" sz="1400" b="0" i="1" smtClean="0">
                                          <a:latin typeface="Cambria Math" panose="02040503050406030204" pitchFamily="18" charset="0"/>
                                        </a:rPr>
                                        <m:t>𝑓</m:t>
                                      </m:r>
                                    </m:sub>
                                  </m:sSub>
                                  <m:sSub>
                                    <m:sSubPr>
                                      <m:ctrlPr>
                                        <a:rPr lang="en-US" sz="1400" b="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1400" b="0" i="1">
                                          <a:latin typeface="Cambria Math" panose="02040503050406030204" pitchFamily="18" charset="0"/>
                                        </a:rPr>
                                        <m:t>𝑁𝑢</m:t>
                                      </m:r>
                                    </m:e>
                                    <m:sub>
                                      <m:r>
                                        <a:rPr lang="en-US" sz="1400" b="0" i="1">
                                          <a:latin typeface="Cambria Math" panose="02040503050406030204" pitchFamily="18" charset="0"/>
                                        </a:rPr>
                                        <m:t>𝑓</m:t>
                                      </m:r>
                                      <m:r>
                                        <a:rPr lang="en-US" sz="1400" b="0" i="1">
                                          <a:latin typeface="Cambria Math" panose="02040503050406030204" pitchFamily="18" charset="0"/>
                                        </a:rPr>
                                        <m:t>,</m:t>
                                      </m:r>
                                      <m:r>
                                        <a:rPr lang="en-US" sz="1400" b="0" i="1">
                                          <a:latin typeface="Cambria Math" panose="02040503050406030204" pitchFamily="18" charset="0"/>
                                        </a:rPr>
                                        <m:t>𝑙</m:t>
                                      </m:r>
                                    </m:sub>
                                  </m:sSub>
                                </m:num>
                                <m:den>
                                  <m:r>
                                    <a:rPr lang="en-US" sz="1400" b="0" i="1" smtClean="0">
                                      <a:latin typeface="Cambria Math" panose="02040503050406030204" pitchFamily="18" charset="0"/>
                                    </a:rPr>
                                    <m:t>𝐿</m:t>
                                  </m:r>
                                </m:den>
                              </m:f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                                                                           </m:t>
                              </m:r>
                            </m:e>
                            <m:e>
                              <m:sSub>
                                <m:sSubPr>
                                  <m:ctrlPr>
                                    <a:rPr lang="en-US" sz="1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400" b="0" i="1" smtClean="0">
                                      <a:latin typeface="Cambria Math" panose="02040503050406030204" pitchFamily="18" charset="0"/>
                                    </a:rPr>
                                    <m:t>h</m:t>
                                  </m:r>
                                </m:e>
                                <m:sub>
                                  <m:r>
                                    <a:rPr lang="en-US" sz="1400" b="0" i="1" smtClean="0">
                                      <a:latin typeface="Cambria Math" panose="02040503050406030204" pitchFamily="18" charset="0"/>
                                    </a:rPr>
                                    <m:t>𝑓</m:t>
                                  </m:r>
                                  <m:r>
                                    <a:rPr lang="en-US" sz="1400" b="0" i="1" smtClean="0"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r>
                                    <a:rPr lang="en-US" sz="1400" b="0" i="1" smtClean="0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sub>
                              </m:sSub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f>
                                <m:fPr>
                                  <m:ctrlPr>
                                    <a:rPr lang="en-US" sz="1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sSub>
                                    <m:sSubPr>
                                      <m:ctrlPr>
                                        <a:rPr lang="en-US" sz="14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1400" b="0" i="1" smtClean="0">
                                          <a:latin typeface="Cambria Math" panose="02040503050406030204" pitchFamily="18" charset="0"/>
                                        </a:rPr>
                                        <m:t>𝑘</m:t>
                                      </m:r>
                                    </m:e>
                                    <m:sub>
                                      <m:r>
                                        <a:rPr lang="en-US" sz="1400" b="0" i="1" smtClean="0">
                                          <a:latin typeface="Cambria Math" panose="02040503050406030204" pitchFamily="18" charset="0"/>
                                        </a:rPr>
                                        <m:t>𝑓</m:t>
                                      </m:r>
                                    </m:sub>
                                  </m:sSub>
                                  <m:sSub>
                                    <m:sSubPr>
                                      <m:ctrlPr>
                                        <a:rPr lang="en-US" sz="14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1400" b="0" i="1" smtClean="0">
                                          <a:latin typeface="Cambria Math" panose="02040503050406030204" pitchFamily="18" charset="0"/>
                                        </a:rPr>
                                        <m:t>𝑁𝑢</m:t>
                                      </m:r>
                                    </m:e>
                                    <m:sub>
                                      <m:r>
                                        <a:rPr lang="en-US" sz="1400" b="0" i="1" smtClean="0">
                                          <a:latin typeface="Cambria Math" panose="02040503050406030204" pitchFamily="18" charset="0"/>
                                        </a:rPr>
                                        <m:t>𝑓</m:t>
                                      </m:r>
                                      <m:r>
                                        <a:rPr lang="en-US" sz="1400" b="0" i="1" smtClean="0">
                                          <a:latin typeface="Cambria Math" panose="02040503050406030204" pitchFamily="18" charset="0"/>
                                        </a:rPr>
                                        <m:t>,</m:t>
                                      </m:r>
                                      <m:r>
                                        <a:rPr lang="en-US" sz="1400" b="0" i="1" smtClean="0">
                                          <a:latin typeface="Cambria Math" panose="02040503050406030204" pitchFamily="18" charset="0"/>
                                        </a:rPr>
                                        <m:t>𝑡</m:t>
                                      </m:r>
                                    </m:sub>
                                  </m:sSub>
                                </m:num>
                                <m:den>
                                  <m:sSup>
                                    <m:sSupPr>
                                      <m:ctrlPr>
                                        <a:rPr lang="en-US" sz="14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d>
                                        <m:dPr>
                                          <m:ctrlPr>
                                            <a:rPr lang="en-US" sz="1400" b="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f>
                                            <m:fPr>
                                              <m:type m:val="lin"/>
                                              <m:ctrlPr>
                                                <a:rPr lang="en-US" sz="1400" b="0" i="1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fPr>
                                            <m:num>
                                              <m:sSup>
                                                <m:sSupPr>
                                                  <m:ctrlPr>
                                                    <a:rPr lang="en-US" sz="1400" b="0" i="1">
                                                      <a:latin typeface="Cambria Math" panose="02040503050406030204" pitchFamily="18" charset="0"/>
                                                    </a:rPr>
                                                  </m:ctrlPr>
                                                </m:sSupPr>
                                                <m:e>
                                                  <m:d>
                                                    <m:dPr>
                                                      <m:ctrlPr>
                                                        <a:rPr lang="en-US" sz="1400" b="0" i="1">
                                                          <a:latin typeface="Cambria Math" panose="02040503050406030204" pitchFamily="18" charset="0"/>
                                                        </a:rPr>
                                                      </m:ctrlPr>
                                                    </m:dPr>
                                                    <m:e>
                                                      <m:f>
                                                        <m:fPr>
                                                          <m:type m:val="lin"/>
                                                          <m:ctrlPr>
                                                            <a:rPr lang="en-US" sz="1400" b="0" i="1">
                                                              <a:latin typeface="Cambria Math" panose="02040503050406030204" pitchFamily="18" charset="0"/>
                                                            </a:rPr>
                                                          </m:ctrlPr>
                                                        </m:fPr>
                                                        <m:num>
                                                          <m:sSub>
                                                            <m:sSubPr>
                                                              <m:ctrlPr>
                                                                <a:rPr lang="en-US" sz="1400" b="0" i="1">
                                                                  <a:latin typeface="Cambria Math" panose="02040503050406030204" pitchFamily="18" charset="0"/>
                                                                </a:rPr>
                                                              </m:ctrlPr>
                                                            </m:sSubPr>
                                                            <m:e>
                                                              <m:r>
                                                                <m:rPr>
                                                                  <m:sty m:val="p"/>
                                                                </m:rPr>
                                                                <a:rPr lang="el-GR" sz="1400" b="0" i="1">
                                                                  <a:latin typeface="Cambria Math" panose="02040503050406030204" pitchFamily="18" charset="0"/>
                                                                </a:rPr>
                                                                <m:t>μ</m:t>
                                                              </m:r>
                                                            </m:e>
                                                            <m:sub>
                                                              <m:r>
                                                                <a:rPr lang="en-US" sz="1400" b="0" i="1">
                                                                  <a:latin typeface="Cambria Math" panose="02040503050406030204" pitchFamily="18" charset="0"/>
                                                                </a:rPr>
                                                                <m:t>𝑓</m:t>
                                                              </m:r>
                                                            </m:sub>
                                                          </m:sSub>
                                                        </m:num>
                                                        <m:den>
                                                          <m:sSub>
                                                            <m:sSubPr>
                                                              <m:ctrlPr>
                                                                <a:rPr lang="en-US" sz="1400" b="0" i="1">
                                                                  <a:latin typeface="Cambria Math" panose="02040503050406030204" pitchFamily="18" charset="0"/>
                                                                </a:rPr>
                                                              </m:ctrlPr>
                                                            </m:sSubPr>
                                                            <m:e>
                                                              <m:r>
                                                                <m:rPr>
                                                                  <m:sty m:val="p"/>
                                                                </m:rPr>
                                                                <a:rPr lang="el-GR" sz="1400" b="0" i="1">
                                                                  <a:latin typeface="Cambria Math" panose="02040503050406030204" pitchFamily="18" charset="0"/>
                                                                </a:rPr>
                                                                <m:t>ρ</m:t>
                                                              </m:r>
                                                            </m:e>
                                                            <m:sub>
                                                              <m:r>
                                                                <a:rPr lang="en-US" sz="1400" b="0" i="1">
                                                                  <a:latin typeface="Cambria Math" panose="02040503050406030204" pitchFamily="18" charset="0"/>
                                                                </a:rPr>
                                                                <m:t>𝑓</m:t>
                                                              </m:r>
                                                            </m:sub>
                                                          </m:sSub>
                                                        </m:den>
                                                      </m:f>
                                                    </m:e>
                                                  </m:d>
                                                </m:e>
                                                <m:sup>
                                                  <m:r>
                                                    <a:rPr lang="en-US" sz="1400" b="0" i="1">
                                                      <a:latin typeface="Cambria Math" panose="02040503050406030204" pitchFamily="18" charset="0"/>
                                                    </a:rPr>
                                                    <m:t>2</m:t>
                                                  </m:r>
                                                </m:sup>
                                              </m:sSup>
                                            </m:num>
                                            <m:den>
                                              <m:r>
                                                <a:rPr lang="en-US" sz="1400" b="0" i="1">
                                                  <a:latin typeface="Cambria Math" panose="02040503050406030204" pitchFamily="18" charset="0"/>
                                                </a:rPr>
                                                <m:t>𝑔</m:t>
                                              </m:r>
                                            </m:den>
                                          </m:f>
                                        </m:e>
                                      </m:d>
                                    </m:e>
                                    <m:sup>
                                      <m:r>
                                        <a:rPr lang="en-US" sz="1400" b="0" i="1" smtClean="0">
                                          <a:latin typeface="Cambria Math" panose="02040503050406030204" pitchFamily="18" charset="0"/>
                                        </a:rPr>
                                        <m:t>𝑒𝑡</m:t>
                                      </m:r>
                                      <m:r>
                                        <a:rPr lang="en-US" sz="1400" b="0" i="1" smtClean="0"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sup>
                                  </m:sSup>
                                </m:den>
                              </m:f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                                                        </m:t>
                              </m:r>
                            </m:e>
                            <m:e>
                              <m:sSub>
                                <m:sSubPr>
                                  <m:ctrlPr>
                                    <a:rPr lang="en-US" sz="1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400" b="0" i="1" smtClean="0">
                                      <a:latin typeface="Cambria Math" panose="02040503050406030204" pitchFamily="18" charset="0"/>
                                    </a:rPr>
                                    <m:t>h</m:t>
                                  </m:r>
                                </m:e>
                                <m:sub>
                                  <m:r>
                                    <a:rPr lang="en-US" sz="1400" b="0" i="1" smtClean="0">
                                      <a:latin typeface="Cambria Math" panose="02040503050406030204" pitchFamily="18" charset="0"/>
                                    </a:rPr>
                                    <m:t>𝑓</m:t>
                                  </m:r>
                                  <m:r>
                                    <a:rPr lang="en-US" sz="1400" b="0" i="1" smtClean="0"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r>
                                    <a:rPr lang="en-US" sz="1400" b="0" i="1" smtClean="0">
                                      <a:latin typeface="Cambria Math" panose="02040503050406030204" pitchFamily="18" charset="0"/>
                                    </a:rPr>
                                    <m:t>𝑡𝑟</m:t>
                                  </m:r>
                                </m:sub>
                              </m:sSub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sSubSup>
                                <m:sSubSupPr>
                                  <m:ctrlPr>
                                    <a:rPr lang="en-US" sz="1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sz="1400" b="0" i="1" smtClean="0">
                                      <a:latin typeface="Cambria Math" panose="02040503050406030204" pitchFamily="18" charset="0"/>
                                    </a:rPr>
                                    <m:t>h</m:t>
                                  </m:r>
                                </m:e>
                                <m:sub>
                                  <m:r>
                                    <a:rPr lang="en-US" sz="1400" b="0" i="1" smtClean="0">
                                      <a:latin typeface="Cambria Math" panose="02040503050406030204" pitchFamily="18" charset="0"/>
                                    </a:rPr>
                                    <m:t>𝑓</m:t>
                                  </m:r>
                                  <m:r>
                                    <a:rPr lang="en-US" sz="1400" b="0" i="1" smtClean="0"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r>
                                    <a:rPr lang="en-US" sz="1400" b="0" i="1" smtClean="0">
                                      <a:latin typeface="Cambria Math" panose="02040503050406030204" pitchFamily="18" charset="0"/>
                                    </a:rPr>
                                    <m:t>𝑙</m:t>
                                  </m:r>
                                </m:sub>
                                <m:sup>
                                  <m:r>
                                    <a:rPr lang="en-US" sz="1400" b="0" i="1" smtClean="0">
                                      <a:latin typeface="Cambria Math" panose="02040503050406030204" pitchFamily="18" charset="0"/>
                                    </a:rPr>
                                    <m:t>′</m:t>
                                  </m:r>
                                </m:sup>
                              </m:sSubSup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f>
                                <m:fPr>
                                  <m:type m:val="lin"/>
                                  <m:ctrlPr>
                                    <a:rPr lang="en-US" sz="1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d>
                                    <m:dPr>
                                      <m:ctrlPr>
                                        <a:rPr lang="en-US" sz="14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sSubSup>
                                        <m:sSubSupPr>
                                          <m:ctrlPr>
                                            <a:rPr lang="en-US" sz="1400" b="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SupPr>
                                        <m:e>
                                          <m:r>
                                            <m:rPr>
                                              <m:sty m:val="p"/>
                                            </m:rPr>
                                            <a:rPr lang="el-GR" sz="1400" b="0" i="1" smtClean="0">
                                              <a:latin typeface="Cambria Math" panose="02040503050406030204" pitchFamily="18" charset="0"/>
                                            </a:rPr>
                                            <m:t>Δ</m:t>
                                          </m:r>
                                          <m:r>
                                            <a:rPr lang="en-US" sz="1400" b="0" i="1" smtClean="0">
                                              <a:latin typeface="Cambria Math" panose="02040503050406030204" pitchFamily="18" charset="0"/>
                                            </a:rPr>
                                            <m:t>h</m:t>
                                          </m:r>
                                        </m:e>
                                        <m:sub>
                                          <m:r>
                                            <a:rPr lang="en-US" sz="1400" b="0" i="1" smtClean="0">
                                              <a:latin typeface="Cambria Math" panose="02040503050406030204" pitchFamily="18" charset="0"/>
                                            </a:rPr>
                                            <m:t>𝑓</m:t>
                                          </m:r>
                                          <m:r>
                                            <a:rPr lang="en-US" sz="1400" b="0" i="1" smtClean="0">
                                              <a:latin typeface="Cambria Math" panose="02040503050406030204" pitchFamily="18" charset="0"/>
                                            </a:rPr>
                                            <m:t>,</m:t>
                                          </m:r>
                                          <m:r>
                                            <a:rPr lang="en-US" sz="1400" b="0" i="1" smtClean="0">
                                              <a:latin typeface="Cambria Math" panose="02040503050406030204" pitchFamily="18" charset="0"/>
                                            </a:rPr>
                                            <m:t>𝑡</m:t>
                                          </m:r>
                                          <m:r>
                                            <a:rPr lang="en-US" sz="1400" b="0" i="1" smtClean="0">
                                              <a:latin typeface="Cambria Math" panose="02040503050406030204" pitchFamily="18" charset="0"/>
                                            </a:rPr>
                                            <m:t>−</m:t>
                                          </m:r>
                                          <m:r>
                                            <a:rPr lang="en-US" sz="1400" b="0" i="1" smtClean="0">
                                              <a:latin typeface="Cambria Math" panose="02040503050406030204" pitchFamily="18" charset="0"/>
                                            </a:rPr>
                                            <m:t>𝑙</m:t>
                                          </m:r>
                                        </m:sub>
                                        <m:sup>
                                          <m:r>
                                            <a:rPr lang="en-US" sz="1400" b="0" i="1" smtClean="0">
                                              <a:latin typeface="Cambria Math" panose="02040503050406030204" pitchFamily="18" charset="0"/>
                                            </a:rPr>
                                            <m:t>′</m:t>
                                          </m:r>
                                        </m:sup>
                                      </m:sSubSup>
                                    </m:e>
                                  </m:d>
                                  <m:d>
                                    <m:dPr>
                                      <m:ctrlPr>
                                        <a:rPr lang="en-US" sz="14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sSub>
                                        <m:sSubPr>
                                          <m:ctrlPr>
                                            <a:rPr lang="en-US" sz="1400" b="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m:rPr>
                                              <m:sty m:val="p"/>
                                            </m:rPr>
                                            <a:rPr lang="el-GR" sz="1400" b="0" i="1" smtClean="0">
                                              <a:latin typeface="Cambria Math" panose="02040503050406030204" pitchFamily="18" charset="0"/>
                                            </a:rPr>
                                            <m:t>Δ</m:t>
                                          </m:r>
                                          <m:r>
                                            <a:rPr lang="en-US" sz="1400" b="0" i="1" smtClean="0">
                                              <a:latin typeface="Cambria Math" panose="02040503050406030204" pitchFamily="18" charset="0"/>
                                            </a:rPr>
                                            <m:t>𝑅𝑒</m:t>
                                          </m:r>
                                        </m:e>
                                        <m:sub>
                                          <m:r>
                                            <a:rPr lang="en-US" sz="1400" b="0" i="1" smtClean="0">
                                              <a:latin typeface="Cambria Math" panose="02040503050406030204" pitchFamily="18" charset="0"/>
                                            </a:rPr>
                                            <m:t>𝑓</m:t>
                                          </m:r>
                                          <m:r>
                                            <a:rPr lang="en-US" sz="1400" b="0" i="1" smtClean="0">
                                              <a:latin typeface="Cambria Math" panose="02040503050406030204" pitchFamily="18" charset="0"/>
                                            </a:rPr>
                                            <m:t>−</m:t>
                                          </m:r>
                                          <m:r>
                                            <a:rPr lang="en-US" sz="1400" b="0" i="1" smtClean="0">
                                              <a:latin typeface="Cambria Math" panose="02040503050406030204" pitchFamily="18" charset="0"/>
                                            </a:rPr>
                                            <m:t>𝑙𝑜</m:t>
                                          </m:r>
                                        </m:sub>
                                      </m:sSub>
                                    </m:e>
                                  </m:d>
                                </m:num>
                                <m:den>
                                  <m:sSub>
                                    <m:sSubPr>
                                      <m:ctrlPr>
                                        <a:rPr lang="en-US" sz="14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m:rPr>
                                          <m:sty m:val="p"/>
                                        </m:rPr>
                                        <a:rPr lang="el-GR" sz="1400" b="0" i="1" smtClean="0">
                                          <a:latin typeface="Cambria Math" panose="02040503050406030204" pitchFamily="18" charset="0"/>
                                        </a:rPr>
                                        <m:t>Δ</m:t>
                                      </m:r>
                                      <m:r>
                                        <a:rPr lang="en-US" sz="1400" b="0" i="1" smtClean="0">
                                          <a:latin typeface="Cambria Math" panose="02040503050406030204" pitchFamily="18" charset="0"/>
                                        </a:rPr>
                                        <m:t>𝑅𝑒</m:t>
                                      </m:r>
                                    </m:e>
                                    <m:sub>
                                      <m:r>
                                        <a:rPr lang="en-US" sz="1400" b="0" i="1" smtClean="0">
                                          <a:latin typeface="Cambria Math" panose="02040503050406030204" pitchFamily="18" charset="0"/>
                                        </a:rPr>
                                        <m:t>h𝑖</m:t>
                                      </m:r>
                                      <m:r>
                                        <a:rPr lang="en-US" sz="1400" b="0" i="1" smtClean="0">
                                          <a:latin typeface="Cambria Math" panose="02040503050406030204" pitchFamily="18" charset="0"/>
                                        </a:rPr>
                                        <m:t>−</m:t>
                                      </m:r>
                                      <m:r>
                                        <a:rPr lang="en-US" sz="1400" b="0" i="1" smtClean="0">
                                          <a:latin typeface="Cambria Math" panose="02040503050406030204" pitchFamily="18" charset="0"/>
                                        </a:rPr>
                                        <m:t>𝑙𝑜</m:t>
                                      </m:r>
                                    </m:sub>
                                  </m:sSub>
                                </m:den>
                              </m:f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                    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en-US" sz="1400" b="0" i="1" dirty="0"/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920CD814-2F33-587D-0B95-ADB82FB87FE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2153" y="2179084"/>
                <a:ext cx="4998548" cy="1431995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E0293233-5269-1B1B-C173-7ED50E6EAED7}"/>
                  </a:ext>
                </a:extLst>
              </p:cNvPr>
              <p:cNvSpPr txBox="1"/>
              <p:nvPr/>
            </p:nvSpPr>
            <p:spPr>
              <a:xfrm>
                <a:off x="5002306" y="2182704"/>
                <a:ext cx="4141694" cy="38767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400" b="0" i="1">
                              <a:latin typeface="Cambria Math" panose="02040503050406030204" pitchFamily="18" charset="0"/>
                            </a:rPr>
                            <m:t>𝑁𝑢</m:t>
                          </m:r>
                        </m:e>
                        <m:sub>
                          <m:r>
                            <a:rPr lang="en-US" sz="1400" b="0" i="1">
                              <a:latin typeface="Cambria Math" panose="02040503050406030204" pitchFamily="18" charset="0"/>
                            </a:rPr>
                            <m:t>𝑓</m:t>
                          </m:r>
                          <m:r>
                            <a:rPr lang="en-US" sz="1400" b="0" i="1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1400" b="0" i="1">
                              <a:latin typeface="Cambria Math" panose="02040503050406030204" pitchFamily="18" charset="0"/>
                            </a:rPr>
                            <m:t>𝑙</m:t>
                          </m:r>
                        </m:sub>
                      </m:sSub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  <m:sub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𝑙</m:t>
                          </m:r>
                        </m:sub>
                      </m:sSub>
                      <m:sSup>
                        <m:sSup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en-US" sz="1400" b="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type m:val="lin"/>
                                  <m:ctrlPr>
                                    <a:rPr lang="en-US" sz="1400" b="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1400" b="0" i="1">
                                      <a:latin typeface="Cambria Math" panose="02040503050406030204" pitchFamily="18" charset="0"/>
                                    </a:rPr>
                                    <m:t>𝑔</m:t>
                                  </m:r>
                                  <m:sSub>
                                    <m:sSubPr>
                                      <m:ctrlPr>
                                        <a:rPr lang="en-US" sz="1400" b="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m:rPr>
                                          <m:sty m:val="p"/>
                                        </m:rPr>
                                        <a:rPr lang="el-GR" sz="1400" b="0" i="1" smtClean="0">
                                          <a:latin typeface="Cambria Math" panose="02040503050406030204" pitchFamily="18" charset="0"/>
                                        </a:rPr>
                                        <m:t>ρ</m:t>
                                      </m:r>
                                    </m:e>
                                    <m:sub>
                                      <m:r>
                                        <a:rPr lang="en-US" sz="1400" b="0" i="1" smtClean="0">
                                          <a:latin typeface="Cambria Math" panose="02040503050406030204" pitchFamily="18" charset="0"/>
                                        </a:rPr>
                                        <m:t>𝑓</m:t>
                                      </m:r>
                                    </m:sub>
                                  </m:sSub>
                                  <m:sSub>
                                    <m:sSubPr>
                                      <m:ctrlPr>
                                        <a:rPr lang="en-US" sz="1400" b="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m:rPr>
                                          <m:sty m:val="p"/>
                                        </m:rPr>
                                        <a:rPr lang="el-GR" sz="1400" b="0" i="1" smtClean="0">
                                          <a:latin typeface="Cambria Math" panose="02040503050406030204" pitchFamily="18" charset="0"/>
                                        </a:rPr>
                                        <m:t>Δρ</m:t>
                                      </m:r>
                                    </m:e>
                                    <m:sub>
                                      <m:r>
                                        <a:rPr lang="en-US" sz="1400" b="0" i="1" smtClean="0">
                                          <a:latin typeface="Cambria Math" panose="02040503050406030204" pitchFamily="18" charset="0"/>
                                        </a:rPr>
                                        <m:t>𝑓</m:t>
                                      </m:r>
                                      <m:r>
                                        <a:rPr lang="en-US" sz="1400" b="0" i="1" smtClean="0">
                                          <a:latin typeface="Cambria Math" panose="02040503050406030204" pitchFamily="18" charset="0"/>
                                        </a:rPr>
                                        <m:t>−</m:t>
                                      </m:r>
                                      <m:r>
                                        <a:rPr lang="en-US" sz="1400" b="0" i="1" smtClean="0">
                                          <a:latin typeface="Cambria Math" panose="02040503050406030204" pitchFamily="18" charset="0"/>
                                        </a:rPr>
                                        <m:t>𝑣</m:t>
                                      </m:r>
                                    </m:sub>
                                  </m:sSub>
                                  <m:sSub>
                                    <m:sSubPr>
                                      <m:ctrlPr>
                                        <a:rPr lang="en-US" sz="1400" b="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1400" b="0" i="1">
                                          <a:latin typeface="Cambria Math" panose="02040503050406030204" pitchFamily="18" charset="0"/>
                                        </a:rPr>
                                        <m:t>h</m:t>
                                      </m:r>
                                    </m:e>
                                    <m:sub>
                                      <m:r>
                                        <a:rPr lang="en-US" sz="1400" b="0" i="1">
                                          <a:latin typeface="Cambria Math" panose="02040503050406030204" pitchFamily="18" charset="0"/>
                                        </a:rPr>
                                        <m:t>𝑓𝑔</m:t>
                                      </m:r>
                                    </m:sub>
                                  </m:sSub>
                                  <m:sSup>
                                    <m:sSupPr>
                                      <m:ctrlPr>
                                        <a:rPr lang="en-US" sz="1400" b="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1400" b="0" i="1" smtClean="0">
                                          <a:latin typeface="Cambria Math" panose="02040503050406030204" pitchFamily="18" charset="0"/>
                                        </a:rPr>
                                        <m:t>𝐿</m:t>
                                      </m:r>
                                    </m:e>
                                    <m:sup>
                                      <m:r>
                                        <a:rPr lang="en-US" sz="1400" b="0" i="1" smtClean="0">
                                          <a:latin typeface="Cambria Math" panose="02040503050406030204" pitchFamily="18" charset="0"/>
                                        </a:rPr>
                                        <m:t>3</m:t>
                                      </m:r>
                                    </m:sup>
                                  </m:sSup>
                                  <m:func>
                                    <m:funcPr>
                                      <m:ctrlPr>
                                        <a:rPr lang="en-US" sz="1400" b="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funcPr>
                                    <m:fName>
                                      <m:r>
                                        <m:rPr>
                                          <m:sty m:val="p"/>
                                        </m:rPr>
                                        <a:rPr lang="en-US" sz="1400" b="0">
                                          <a:latin typeface="Cambria Math" panose="02040503050406030204" pitchFamily="18" charset="0"/>
                                        </a:rPr>
                                        <m:t>sin</m:t>
                                      </m:r>
                                    </m:fName>
                                    <m:e>
                                      <m:r>
                                        <m:rPr>
                                          <m:sty m:val="p"/>
                                        </m:rPr>
                                        <a:rPr lang="el-GR" sz="1400" b="0" i="1">
                                          <a:latin typeface="Cambria Math" panose="02040503050406030204" pitchFamily="18" charset="0"/>
                                        </a:rPr>
                                        <m:t>θ</m:t>
                                      </m:r>
                                    </m:e>
                                  </m:func>
                                </m:num>
                                <m:den>
                                  <m:d>
                                    <m:dPr>
                                      <m:ctrlPr>
                                        <a:rPr lang="en-US" sz="1400" b="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sSub>
                                        <m:sSubPr>
                                          <m:ctrlPr>
                                            <a:rPr lang="en-US" sz="1400" b="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m:rPr>
                                              <m:sty m:val="p"/>
                                            </m:rPr>
                                            <a:rPr lang="el-GR" sz="1400" b="0" i="1" smtClean="0">
                                              <a:latin typeface="Cambria Math" panose="02040503050406030204" pitchFamily="18" charset="0"/>
                                            </a:rPr>
                                            <m:t>μ</m:t>
                                          </m:r>
                                        </m:e>
                                        <m:sub>
                                          <m:r>
                                            <a:rPr lang="en-US" sz="1400" b="0" i="1" smtClean="0">
                                              <a:latin typeface="Cambria Math" panose="02040503050406030204" pitchFamily="18" charset="0"/>
                                            </a:rPr>
                                            <m:t>𝑓</m:t>
                                          </m:r>
                                        </m:sub>
                                      </m:sSub>
                                      <m:sSub>
                                        <m:sSubPr>
                                          <m:ctrlPr>
                                            <a:rPr lang="en-US" sz="1400" b="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sz="1400" b="0" i="1" smtClean="0">
                                              <a:latin typeface="Cambria Math" panose="02040503050406030204" pitchFamily="18" charset="0"/>
                                            </a:rPr>
                                            <m:t>𝑘</m:t>
                                          </m:r>
                                        </m:e>
                                        <m:sub>
                                          <m:r>
                                            <a:rPr lang="en-US" sz="1400" b="0" i="1" smtClean="0">
                                              <a:latin typeface="Cambria Math" panose="02040503050406030204" pitchFamily="18" charset="0"/>
                                            </a:rPr>
                                            <m:t>𝑓</m:t>
                                          </m:r>
                                        </m:sub>
                                      </m:sSub>
                                      <m:sSub>
                                        <m:sSubPr>
                                          <m:ctrlPr>
                                            <a:rPr lang="en-US" sz="1400" b="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m:rPr>
                                              <m:sty m:val="p"/>
                                            </m:rPr>
                                            <a:rPr lang="el-GR" sz="1400" b="0" i="1" smtClean="0">
                                              <a:latin typeface="Cambria Math" panose="02040503050406030204" pitchFamily="18" charset="0"/>
                                            </a:rPr>
                                            <m:t>Δ</m:t>
                                          </m:r>
                                          <m:r>
                                            <a:rPr lang="en-US" sz="1400" b="0" i="1" smtClean="0">
                                              <a:latin typeface="Cambria Math" panose="02040503050406030204" pitchFamily="18" charset="0"/>
                                            </a:rPr>
                                            <m:t>𝑇</m:t>
                                          </m:r>
                                        </m:e>
                                        <m:sub>
                                          <m:r>
                                            <a:rPr lang="en-US" sz="1400" b="0" i="1" smtClean="0">
                                              <a:latin typeface="Cambria Math" panose="02040503050406030204" pitchFamily="18" charset="0"/>
                                            </a:rPr>
                                            <m:t>𝑠𝑎𝑡</m:t>
                                          </m:r>
                                          <m:r>
                                            <a:rPr lang="en-US" sz="1400" b="0" i="1" smtClean="0">
                                              <a:latin typeface="Cambria Math" panose="02040503050406030204" pitchFamily="18" charset="0"/>
                                            </a:rPr>
                                            <m:t>−</m:t>
                                          </m:r>
                                          <m:r>
                                            <a:rPr lang="en-US" sz="1400" b="0" i="1" smtClean="0">
                                              <a:latin typeface="Cambria Math" panose="02040503050406030204" pitchFamily="18" charset="0"/>
                                            </a:rPr>
                                            <m:t>𝑠𝑟𝑓</m:t>
                                          </m:r>
                                        </m:sub>
                                      </m:sSub>
                                    </m:e>
                                  </m:d>
                                </m:den>
                              </m:f>
                            </m:e>
                          </m:d>
                        </m:e>
                        <m:sup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𝑒𝑙</m:t>
                          </m:r>
                        </m:sup>
                      </m:sSup>
                    </m:oMath>
                  </m:oMathPara>
                </a14:m>
                <a:endParaRPr lang="en-US" sz="1400" dirty="0"/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E0293233-5269-1B1B-C173-7ED50E6EAED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02306" y="2182704"/>
                <a:ext cx="4141694" cy="387670"/>
              </a:xfrm>
              <a:prstGeom prst="rect">
                <a:avLst/>
              </a:prstGeom>
              <a:blipFill>
                <a:blip r:embed="rId6"/>
                <a:stretch>
                  <a:fillRect t="-95313" b="-16718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9F6E2437-A85B-762B-15C9-79197686CAEA}"/>
                  </a:ext>
                </a:extLst>
              </p:cNvPr>
              <p:cNvSpPr txBox="1"/>
              <p:nvPr/>
            </p:nvSpPr>
            <p:spPr>
              <a:xfrm>
                <a:off x="5002305" y="2729749"/>
                <a:ext cx="2792507" cy="46147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400" b="0" i="1">
                              <a:latin typeface="Cambria Math" panose="02040503050406030204" pitchFamily="18" charset="0"/>
                            </a:rPr>
                            <m:t>𝑁𝑢</m:t>
                          </m:r>
                        </m:e>
                        <m:sub>
                          <m:r>
                            <a:rPr lang="en-US" sz="1400" b="0" i="1">
                              <a:latin typeface="Cambria Math" panose="02040503050406030204" pitchFamily="18" charset="0"/>
                            </a:rPr>
                            <m:t>𝑓</m:t>
                          </m:r>
                          <m:r>
                            <a:rPr lang="en-US" sz="1400" b="0" i="1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sub>
                      </m:sSub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en-US" sz="1400" b="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Sup>
                                <m:sSubSupPr>
                                  <m:ctrlPr>
                                    <a:rPr lang="en-US" sz="1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sz="1400" b="0" i="1" smtClean="0">
                                      <a:latin typeface="Cambria Math" panose="02040503050406030204" pitchFamily="18" charset="0"/>
                                    </a:rPr>
                                    <m:t>𝑅𝑒</m:t>
                                  </m:r>
                                </m:e>
                                <m:sub>
                                  <m:r>
                                    <a:rPr lang="en-US" sz="1400" b="0" i="1" smtClean="0">
                                      <a:latin typeface="Cambria Math" panose="02040503050406030204" pitchFamily="18" charset="0"/>
                                    </a:rPr>
                                    <m:t>𝑓</m:t>
                                  </m:r>
                                </m:sub>
                                <m:sup>
                                  <m:r>
                                    <a:rPr lang="en-US" sz="1400" b="0" i="1" smtClean="0">
                                      <a:latin typeface="Cambria Math" panose="02040503050406030204" pitchFamily="18" charset="0"/>
                                    </a:rPr>
                                    <m:t>𝑒𝑡</m:t>
                                  </m:r>
                                  <m:r>
                                    <a:rPr lang="en-US" sz="14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bSup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sSub>
                                <m:sSubPr>
                                  <m:ctrlPr>
                                    <a:rPr lang="en-US" sz="1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400" b="0" i="1" smtClean="0">
                                      <a:latin typeface="Cambria Math" panose="02040503050406030204" pitchFamily="18" charset="0"/>
                                    </a:rPr>
                                    <m:t>𝐶</m:t>
                                  </m:r>
                                </m:e>
                                <m:sub>
                                  <m:r>
                                    <a:rPr lang="en-US" sz="1400" b="0" i="1" smtClean="0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sub>
                              </m:sSub>
                              <m:sSubSup>
                                <m:sSubSupPr>
                                  <m:ctrlPr>
                                    <a:rPr lang="en-US" sz="1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sz="1400" b="0" i="1" smtClean="0">
                                      <a:latin typeface="Cambria Math" panose="02040503050406030204" pitchFamily="18" charset="0"/>
                                    </a:rPr>
                                    <m:t>𝑅𝑒</m:t>
                                  </m:r>
                                </m:e>
                                <m:sub>
                                  <m:r>
                                    <a:rPr lang="en-US" sz="1400" b="0" i="1" smtClean="0">
                                      <a:latin typeface="Cambria Math" panose="02040503050406030204" pitchFamily="18" charset="0"/>
                                    </a:rPr>
                                    <m:t>𝑓</m:t>
                                  </m:r>
                                </m:sub>
                                <m:sup>
                                  <m:r>
                                    <a:rPr lang="en-US" sz="1400" b="0" i="1" smtClean="0">
                                      <a:latin typeface="Cambria Math" panose="02040503050406030204" pitchFamily="18" charset="0"/>
                                    </a:rPr>
                                    <m:t>𝑒𝑡</m:t>
                                  </m:r>
                                  <m:r>
                                    <a:rPr lang="en-US" sz="1400" b="0" i="1" smtClean="0"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sup>
                              </m:sSubSup>
                              <m:sSubSup>
                                <m:sSubSupPr>
                                  <m:ctrlPr>
                                    <a:rPr lang="en-US" sz="1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sz="1400" b="0" i="1" smtClean="0">
                                      <a:latin typeface="Cambria Math" panose="02040503050406030204" pitchFamily="18" charset="0"/>
                                    </a:rPr>
                                    <m:t>𝑃𝑟</m:t>
                                  </m:r>
                                </m:e>
                                <m:sub>
                                  <m:r>
                                    <a:rPr lang="en-US" sz="1400" b="0" i="1" smtClean="0">
                                      <a:latin typeface="Cambria Math" panose="02040503050406030204" pitchFamily="18" charset="0"/>
                                    </a:rPr>
                                    <m:t>𝑓</m:t>
                                  </m:r>
                                </m:sub>
                                <m:sup>
                                  <m:r>
                                    <a:rPr lang="en-US" sz="1400" b="0" i="1" smtClean="0">
                                      <a:latin typeface="Cambria Math" panose="02040503050406030204" pitchFamily="18" charset="0"/>
                                    </a:rPr>
                                    <m:t>𝑒𝑡</m:t>
                                  </m:r>
                                  <m:r>
                                    <a:rPr lang="en-US" sz="1400" b="0" i="1" smtClean="0">
                                      <a:latin typeface="Cambria Math" panose="02040503050406030204" pitchFamily="18" charset="0"/>
                                    </a:rPr>
                                    <m:t>4</m:t>
                                  </m:r>
                                </m:sup>
                              </m:sSubSup>
                            </m:e>
                          </m:d>
                        </m:e>
                        <m:sup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𝑒𝑡</m:t>
                          </m:r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5</m:t>
                          </m:r>
                        </m:sup>
                      </m:sSup>
                    </m:oMath>
                  </m:oMathPara>
                </a14:m>
                <a:endParaRPr lang="en-US" sz="1400" dirty="0"/>
              </a:p>
            </p:txBody>
          </p:sp>
        </mc:Choice>
        <mc:Fallback xmlns="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9F6E2437-A85B-762B-15C9-79197686CAE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02305" y="2729749"/>
                <a:ext cx="2792507" cy="461473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C6163B87-719F-3E3D-456B-0A3903EBFEBD}"/>
                  </a:ext>
                </a:extLst>
              </p:cNvPr>
              <p:cNvSpPr txBox="1"/>
              <p:nvPr/>
            </p:nvSpPr>
            <p:spPr>
              <a:xfrm>
                <a:off x="-130901" y="5007924"/>
                <a:ext cx="4572000" cy="34041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  <m:sub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𝑙</m:t>
                          </m:r>
                        </m:sub>
                      </m:sSub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type m:val="lin"/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1400" b="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400" b="0" i="1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e>
                            <m:sub>
                              <m:r>
                                <a:rPr lang="en-US" sz="1400" b="0" i="1"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</m:sub>
                          </m:sSub>
                        </m:num>
                        <m:den>
                          <m:r>
                            <a:rPr lang="en-US" sz="1400" b="0" i="1">
                              <a:latin typeface="Cambria Math" panose="02040503050406030204" pitchFamily="18" charset="0"/>
                            </a:rPr>
                            <m:t>𝑀𝐴𝑋</m:t>
                          </m:r>
                          <m:d>
                            <m:dPr>
                              <m:ctrlPr>
                                <a:rPr lang="en-US" sz="1400" b="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1400" b="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sty m:val="p"/>
                                    </m:rPr>
                                    <a:rPr lang="el-GR" sz="1400" b="0" i="1">
                                      <a:latin typeface="Cambria Math" panose="02040503050406030204" pitchFamily="18" charset="0"/>
                                    </a:rPr>
                                    <m:t>δ</m:t>
                                  </m:r>
                                </m:e>
                                <m:sub>
                                  <m:r>
                                    <a:rPr lang="en-US" sz="1400" b="0" i="1">
                                      <a:latin typeface="Cambria Math" panose="02040503050406030204" pitchFamily="18" charset="0"/>
                                    </a:rPr>
                                    <m:t>𝑓</m:t>
                                  </m:r>
                                </m:sub>
                              </m:sSub>
                              <m:r>
                                <a:rPr lang="en-US" sz="1400" b="0" i="1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sSub>
                                <m:sSubPr>
                                  <m:ctrlPr>
                                    <a:rPr lang="en-US" sz="1400" b="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sty m:val="p"/>
                                    </m:rPr>
                                    <a:rPr lang="el-GR" sz="1400" b="0" i="1">
                                      <a:latin typeface="Cambria Math" panose="02040503050406030204" pitchFamily="18" charset="0"/>
                                    </a:rPr>
                                    <m:t>δ</m:t>
                                  </m:r>
                                </m:e>
                                <m:sub>
                                  <m:r>
                                    <a:rPr lang="en-US" sz="1400" b="0" i="1">
                                      <a:latin typeface="Cambria Math" panose="02040503050406030204" pitchFamily="18" charset="0"/>
                                    </a:rPr>
                                    <m:t>𝑚𝑖𝑛</m:t>
                                  </m:r>
                                </m:sub>
                              </m:sSub>
                            </m:e>
                          </m:d>
                        </m:den>
                      </m:f>
                    </m:oMath>
                  </m:oMathPara>
                </a14:m>
                <a:endParaRPr lang="en-US" sz="1400" dirty="0"/>
              </a:p>
            </p:txBody>
          </p:sp>
        </mc:Choice>
        <mc:Fallback xmlns="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C6163B87-719F-3E3D-456B-0A3903EBFEB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130901" y="5007924"/>
                <a:ext cx="4572000" cy="340414"/>
              </a:xfrm>
              <a:prstGeom prst="rect">
                <a:avLst/>
              </a:prstGeom>
              <a:blipFill>
                <a:blip r:embed="rId8"/>
                <a:stretch>
                  <a:fillRect t="-81818" b="-13818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FF8196BB-18BF-B2C7-5B42-76B7BA0D1AD8}"/>
                  </a:ext>
                </a:extLst>
              </p:cNvPr>
              <p:cNvSpPr txBox="1"/>
              <p:nvPr/>
            </p:nvSpPr>
            <p:spPr>
              <a:xfrm>
                <a:off x="1092781" y="5641554"/>
                <a:ext cx="2398971" cy="72385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  <m:sub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sub>
                      </m:sSub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e>
                            <m:sub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𝑁𝑢</m:t>
                              </m:r>
                            </m:e>
                            <m:sub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sub>
                          </m:sSub>
                        </m:num>
                        <m:den>
                          <m:sSup>
                            <m:sSupPr>
                              <m:ctrlP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sz="1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f>
                                    <m:fPr>
                                      <m:type m:val="lin"/>
                                      <m:ctrlPr>
                                        <a:rPr lang="en-US" sz="1400" b="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sSup>
                                        <m:sSupPr>
                                          <m:ctrlPr>
                                            <a:rPr lang="en-US" sz="1400" b="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pPr>
                                        <m:e>
                                          <m:d>
                                            <m:dPr>
                                              <m:ctrlPr>
                                                <a:rPr lang="en-US" sz="1400" b="0" i="1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dPr>
                                            <m:e>
                                              <m:f>
                                                <m:fPr>
                                                  <m:type m:val="lin"/>
                                                  <m:ctrlPr>
                                                    <a:rPr lang="en-US" sz="1400" b="0" i="1">
                                                      <a:latin typeface="Cambria Math" panose="02040503050406030204" pitchFamily="18" charset="0"/>
                                                    </a:rPr>
                                                  </m:ctrlPr>
                                                </m:fPr>
                                                <m:num>
                                                  <m:sSub>
                                                    <m:sSubPr>
                                                      <m:ctrlPr>
                                                        <a:rPr lang="en-US" sz="1400" b="0" i="1">
                                                          <a:latin typeface="Cambria Math" panose="02040503050406030204" pitchFamily="18" charset="0"/>
                                                        </a:rPr>
                                                      </m:ctrlPr>
                                                    </m:sSubPr>
                                                    <m:e>
                                                      <m:r>
                                                        <m:rPr>
                                                          <m:sty m:val="p"/>
                                                        </m:rPr>
                                                        <a:rPr lang="el-GR" sz="1400" b="0" i="1">
                                                          <a:latin typeface="Cambria Math" panose="02040503050406030204" pitchFamily="18" charset="0"/>
                                                        </a:rPr>
                                                        <m:t>μ</m:t>
                                                      </m:r>
                                                    </m:e>
                                                    <m:sub>
                                                      <m:r>
                                                        <a:rPr lang="en-US" sz="1400" b="0" i="1">
                                                          <a:latin typeface="Cambria Math" panose="02040503050406030204" pitchFamily="18" charset="0"/>
                                                        </a:rPr>
                                                        <m:t>𝑓</m:t>
                                                      </m:r>
                                                    </m:sub>
                                                  </m:sSub>
                                                </m:num>
                                                <m:den>
                                                  <m:sSub>
                                                    <m:sSubPr>
                                                      <m:ctrlPr>
                                                        <a:rPr lang="en-US" sz="1400" b="0" i="1">
                                                          <a:latin typeface="Cambria Math" panose="02040503050406030204" pitchFamily="18" charset="0"/>
                                                        </a:rPr>
                                                      </m:ctrlPr>
                                                    </m:sSubPr>
                                                    <m:e>
                                                      <m:r>
                                                        <m:rPr>
                                                          <m:sty m:val="p"/>
                                                        </m:rPr>
                                                        <a:rPr lang="el-GR" sz="1400" b="0" i="1">
                                                          <a:latin typeface="Cambria Math" panose="02040503050406030204" pitchFamily="18" charset="0"/>
                                                        </a:rPr>
                                                        <m:t>ρ</m:t>
                                                      </m:r>
                                                    </m:e>
                                                    <m:sub>
                                                      <m:r>
                                                        <a:rPr lang="en-US" sz="1400" b="0" i="1">
                                                          <a:latin typeface="Cambria Math" panose="02040503050406030204" pitchFamily="18" charset="0"/>
                                                        </a:rPr>
                                                        <m:t>𝑓</m:t>
                                                      </m:r>
                                                    </m:sub>
                                                  </m:sSub>
                                                </m:den>
                                              </m:f>
                                            </m:e>
                                          </m:d>
                                        </m:e>
                                        <m:sup>
                                          <m:r>
                                            <a:rPr lang="en-US" sz="1400" b="0" i="1">
                                              <a:latin typeface="Cambria Math" panose="02040503050406030204" pitchFamily="18" charset="0"/>
                                            </a:rPr>
                                            <m:t>2</m:t>
                                          </m:r>
                                        </m:sup>
                                      </m:sSup>
                                    </m:num>
                                    <m:den>
                                      <m:r>
                                        <a:rPr lang="en-US" sz="1400" b="0" i="1">
                                          <a:latin typeface="Cambria Math" panose="02040503050406030204" pitchFamily="18" charset="0"/>
                                        </a:rPr>
                                        <m:t>𝑔</m:t>
                                      </m:r>
                                      <m:func>
                                        <m:funcPr>
                                          <m:ctrlPr>
                                            <a:rPr lang="en-US" sz="1400" b="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funcPr>
                                        <m:fName>
                                          <m:r>
                                            <m:rPr>
                                              <m:sty m:val="p"/>
                                            </m:rPr>
                                            <a:rPr lang="en-US" sz="1400" b="0" i="0" smtClean="0">
                                              <a:latin typeface="Cambria Math" panose="02040503050406030204" pitchFamily="18" charset="0"/>
                                            </a:rPr>
                                            <m:t>sin</m:t>
                                          </m:r>
                                        </m:fName>
                                        <m:e>
                                          <m:r>
                                            <m:rPr>
                                              <m:sty m:val="p"/>
                                            </m:rPr>
                                            <a:rPr lang="el-GR" sz="1400" b="0" i="1" smtClean="0">
                                              <a:latin typeface="Cambria Math" panose="02040503050406030204" pitchFamily="18" charset="0"/>
                                            </a:rPr>
                                            <m:t>θ</m:t>
                                          </m:r>
                                        </m:e>
                                      </m:func>
                                    </m:den>
                                  </m:f>
                                </m:e>
                              </m:d>
                            </m:e>
                            <m:sup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1/3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en-US" sz="1400" dirty="0"/>
              </a:p>
            </p:txBody>
          </p:sp>
        </mc:Choice>
        <mc:Fallback xmlns="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FF8196BB-18BF-B2C7-5B42-76B7BA0D1AD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92781" y="5641554"/>
                <a:ext cx="2398971" cy="723853"/>
              </a:xfrm>
              <a:prstGeom prst="rect">
                <a:avLst/>
              </a:prstGeom>
              <a:blipFill>
                <a:blip r:embed="rId9"/>
                <a:stretch>
                  <a:fillRect t="-10924" b="-8403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30363946-206B-4145-5206-128E75035409}"/>
                  </a:ext>
                </a:extLst>
              </p:cNvPr>
              <p:cNvSpPr txBox="1"/>
              <p:nvPr/>
            </p:nvSpPr>
            <p:spPr>
              <a:xfrm>
                <a:off x="3606051" y="5685346"/>
                <a:ext cx="2792507" cy="45878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400" b="0" i="1">
                              <a:latin typeface="Cambria Math" panose="02040503050406030204" pitchFamily="18" charset="0"/>
                            </a:rPr>
                            <m:t>𝑁𝑢</m:t>
                          </m:r>
                        </m:e>
                        <m:sub>
                          <m:r>
                            <a:rPr lang="en-US" sz="1400" b="0" i="1">
                              <a:latin typeface="Cambria Math" panose="02040503050406030204" pitchFamily="18" charset="0"/>
                            </a:rPr>
                            <m:t>𝑓</m:t>
                          </m:r>
                          <m:r>
                            <a:rPr lang="en-US" sz="1400" b="0" i="1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sub>
                      </m:sSub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en-US" sz="1400" b="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Sup>
                                <m:sSubSupPr>
                                  <m:ctrlPr>
                                    <a:rPr lang="en-US" sz="1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sz="1400" b="0" i="1" smtClean="0">
                                      <a:latin typeface="Cambria Math" panose="02040503050406030204" pitchFamily="18" charset="0"/>
                                    </a:rPr>
                                    <m:t>𝑅𝑒</m:t>
                                  </m:r>
                                </m:e>
                                <m:sub>
                                  <m:r>
                                    <a:rPr lang="en-US" sz="1400" b="0" i="1" smtClean="0">
                                      <a:latin typeface="Cambria Math" panose="02040503050406030204" pitchFamily="18" charset="0"/>
                                    </a:rPr>
                                    <m:t>𝑓</m:t>
                                  </m:r>
                                </m:sub>
                                <m:sup>
                                  <m:r>
                                    <a:rPr lang="en-US" sz="1400" b="0" i="1" smtClean="0">
                                      <a:latin typeface="Cambria Math" panose="02040503050406030204" pitchFamily="18" charset="0"/>
                                    </a:rPr>
                                    <m:t>𝑒𝑡</m:t>
                                  </m:r>
                                  <m:r>
                                    <a:rPr lang="en-US" sz="1400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p>
                              </m:sSubSup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sSub>
                                <m:sSubPr>
                                  <m:ctrlPr>
                                    <a:rPr lang="en-US" sz="1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400" b="0" i="1" smtClean="0">
                                      <a:latin typeface="Cambria Math" panose="02040503050406030204" pitchFamily="18" charset="0"/>
                                    </a:rPr>
                                    <m:t>𝐶</m:t>
                                  </m:r>
                                </m:e>
                                <m:sub>
                                  <m:r>
                                    <a:rPr lang="en-US" sz="1400" b="0" i="1" smtClean="0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sub>
                              </m:sSub>
                              <m:sSubSup>
                                <m:sSubSupPr>
                                  <m:ctrlPr>
                                    <a:rPr lang="en-US" sz="1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sz="1400" b="0" i="1" smtClean="0">
                                      <a:latin typeface="Cambria Math" panose="02040503050406030204" pitchFamily="18" charset="0"/>
                                    </a:rPr>
                                    <m:t>𝑅𝑒</m:t>
                                  </m:r>
                                </m:e>
                                <m:sub>
                                  <m:r>
                                    <a:rPr lang="en-US" sz="1400" b="0" i="1" smtClean="0">
                                      <a:latin typeface="Cambria Math" panose="02040503050406030204" pitchFamily="18" charset="0"/>
                                    </a:rPr>
                                    <m:t>𝑓</m:t>
                                  </m:r>
                                </m:sub>
                                <m:sup>
                                  <m:r>
                                    <a:rPr lang="en-US" sz="1400" b="0" i="1" smtClean="0">
                                      <a:latin typeface="Cambria Math" panose="02040503050406030204" pitchFamily="18" charset="0"/>
                                    </a:rPr>
                                    <m:t>𝑒𝑡</m:t>
                                  </m:r>
                                  <m:r>
                                    <a:rPr lang="en-US" sz="14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bSup>
                              <m:sSubSup>
                                <m:sSubSupPr>
                                  <m:ctrlPr>
                                    <a:rPr lang="en-US" sz="1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sz="1400" b="0" i="1" smtClean="0">
                                      <a:latin typeface="Cambria Math" panose="02040503050406030204" pitchFamily="18" charset="0"/>
                                    </a:rPr>
                                    <m:t>𝑃𝑟</m:t>
                                  </m:r>
                                </m:e>
                                <m:sub>
                                  <m:r>
                                    <a:rPr lang="en-US" sz="1400" b="0" i="1" smtClean="0">
                                      <a:latin typeface="Cambria Math" panose="02040503050406030204" pitchFamily="18" charset="0"/>
                                    </a:rPr>
                                    <m:t>𝑓</m:t>
                                  </m:r>
                                </m:sub>
                                <m:sup>
                                  <m:r>
                                    <a:rPr lang="en-US" sz="1400" b="0" i="1" smtClean="0">
                                      <a:latin typeface="Cambria Math" panose="02040503050406030204" pitchFamily="18" charset="0"/>
                                    </a:rPr>
                                    <m:t>𝑒𝑡</m:t>
                                  </m:r>
                                  <m:r>
                                    <a:rPr lang="en-US" sz="1400" b="0" i="1" smtClean="0"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sup>
                              </m:sSubSup>
                            </m:e>
                          </m:d>
                        </m:e>
                        <m:sup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𝑒𝑡</m:t>
                          </m:r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sup>
                      </m:sSup>
                    </m:oMath>
                  </m:oMathPara>
                </a14:m>
                <a:endParaRPr lang="en-US" sz="1400" dirty="0"/>
              </a:p>
            </p:txBody>
          </p:sp>
        </mc:Choice>
        <mc:Fallback xmlns="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30363946-206B-4145-5206-128E7503540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06051" y="5685346"/>
                <a:ext cx="2792507" cy="458780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38982400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223283" y="287082"/>
            <a:ext cx="7799697" cy="680595"/>
          </a:xfrm>
        </p:spPr>
        <p:txBody>
          <a:bodyPr>
            <a:normAutofit/>
          </a:bodyPr>
          <a:lstStyle/>
          <a:p>
            <a:r>
              <a:rPr lang="en-US" altLang="en-US" sz="3600" dirty="0"/>
              <a:t>Radiation on HS Boundary</a:t>
            </a:r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id="{A35F4E52-74D7-A6D4-9D0E-799D18A533B8}"/>
              </a:ext>
            </a:extLst>
          </p:cNvPr>
          <p:cNvSpPr>
            <a:spLocks noGrp="1" noChangeArrowheads="1"/>
          </p:cNvSpPr>
          <p:nvPr>
            <p:ph sz="half" idx="2"/>
          </p:nvPr>
        </p:nvSpPr>
        <p:spPr>
          <a:xfrm>
            <a:off x="231258" y="1127052"/>
            <a:ext cx="8912742" cy="561813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16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Structure-to-structure radiation model (HS_RD)</a:t>
            </a:r>
          </a:p>
          <a:p>
            <a:pPr lvl="1"/>
            <a:r>
              <a:rPr lang="en-US" sz="14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Simple gray surface model</a:t>
            </a:r>
          </a:p>
          <a:p>
            <a:pPr lvl="1"/>
            <a:r>
              <a:rPr lang="en-US" sz="14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Radiation heat transfer defined pairwise for arbitrarily many surfaces</a:t>
            </a:r>
          </a:p>
          <a:p>
            <a:pPr lvl="2"/>
            <a:r>
              <a:rPr lang="en-US" sz="12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View factors by input </a:t>
            </a:r>
          </a:p>
          <a:p>
            <a:pPr lvl="2"/>
            <a:r>
              <a:rPr lang="en-US" sz="12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Surface emissivity by input (real value or control function)</a:t>
            </a:r>
          </a:p>
          <a:p>
            <a:pPr lvl="2"/>
            <a:r>
              <a:rPr lang="en-US" sz="12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Modified surface emissivity if film present</a:t>
            </a:r>
          </a:p>
          <a:p>
            <a:pPr lvl="2"/>
            <a:r>
              <a:rPr lang="en-US" sz="12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Independent of radiation to other structures, gas, or pool surface</a:t>
            </a:r>
          </a:p>
          <a:p>
            <a:pPr lvl="1"/>
            <a:r>
              <a:rPr lang="en-US" sz="155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Areas above swollen liquid level</a:t>
            </a:r>
          </a:p>
          <a:p>
            <a:pPr lvl="1"/>
            <a:r>
              <a:rPr lang="en-US" sz="155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Zero radiation heat transfer if: </a:t>
            </a:r>
          </a:p>
          <a:p>
            <a:pPr lvl="2"/>
            <a:r>
              <a:rPr lang="en-US" sz="14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Pool submerges either surface</a:t>
            </a:r>
          </a:p>
          <a:p>
            <a:pPr lvl="2"/>
            <a:r>
              <a:rPr lang="en-US" sz="14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Either surface emissivity goes to zero </a:t>
            </a:r>
          </a:p>
          <a:p>
            <a:pPr lvl="2"/>
            <a:r>
              <a:rPr lang="en-US" sz="14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View factor is zero </a:t>
            </a:r>
            <a:endParaRPr lang="en-US" sz="1600" dirty="0"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16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Structure-to-pool radiation model (HS_RD2) </a:t>
            </a:r>
          </a:p>
          <a:p>
            <a:pPr lvl="1"/>
            <a:r>
              <a:rPr lang="en-US" sz="14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Pool area and temperature instead of surface 2</a:t>
            </a:r>
          </a:p>
          <a:p>
            <a:pPr lvl="1"/>
            <a:r>
              <a:rPr lang="en-US" sz="14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Emissivity of pool surface by user input</a:t>
            </a:r>
          </a:p>
          <a:p>
            <a:pPr lvl="1"/>
            <a:endParaRPr lang="en-US" sz="1400" dirty="0"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sz="1600" dirty="0"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sz="16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sz="1600" dirty="0"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sz="16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sz="16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D753E995-1A36-E6D2-760E-8ED7B7C8A7A9}"/>
              </a:ext>
            </a:extLst>
          </p:cNvPr>
          <p:cNvSpPr/>
          <p:nvPr/>
        </p:nvSpPr>
        <p:spPr>
          <a:xfrm>
            <a:off x="7032812" y="1358153"/>
            <a:ext cx="295835" cy="1089212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7D106A80-54E2-1556-AF7B-4F2F0987EB9B}"/>
              </a:ext>
            </a:extLst>
          </p:cNvPr>
          <p:cNvSpPr/>
          <p:nvPr/>
        </p:nvSpPr>
        <p:spPr>
          <a:xfrm>
            <a:off x="8225118" y="1358153"/>
            <a:ext cx="295835" cy="1089212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9CA24672-4A5C-CC28-D649-41DF8B265AAA}"/>
              </a:ext>
            </a:extLst>
          </p:cNvPr>
          <p:cNvCxnSpPr>
            <a:cxnSpLocks/>
            <a:stCxn id="4" idx="3"/>
            <a:endCxn id="6" idx="1"/>
          </p:cNvCxnSpPr>
          <p:nvPr/>
        </p:nvCxnSpPr>
        <p:spPr>
          <a:xfrm>
            <a:off x="7328647" y="1902759"/>
            <a:ext cx="896471" cy="0"/>
          </a:xfrm>
          <a:prstGeom prst="straightConnector1">
            <a:avLst/>
          </a:prstGeom>
          <a:ln w="12700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1164153C-D388-B954-3CCB-ED6B73E0A941}"/>
              </a:ext>
            </a:extLst>
          </p:cNvPr>
          <p:cNvSpPr txBox="1"/>
          <p:nvPr/>
        </p:nvSpPr>
        <p:spPr>
          <a:xfrm rot="-5400000">
            <a:off x="6913669" y="1717294"/>
            <a:ext cx="53412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HS1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933077BE-2E96-3F1D-CB63-A78640939C8F}"/>
              </a:ext>
            </a:extLst>
          </p:cNvPr>
          <p:cNvSpPr txBox="1"/>
          <p:nvPr/>
        </p:nvSpPr>
        <p:spPr>
          <a:xfrm rot="-5400000">
            <a:off x="8105975" y="1717293"/>
            <a:ext cx="53412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</a:rPr>
              <a:t>HS2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8E8F89A5-86A9-79D2-0F7A-6D8903846F9B}"/>
              </a:ext>
            </a:extLst>
          </p:cNvPr>
          <p:cNvSpPr txBox="1"/>
          <p:nvPr/>
        </p:nvSpPr>
        <p:spPr>
          <a:xfrm>
            <a:off x="7556751" y="1984353"/>
            <a:ext cx="42832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q</a:t>
            </a:r>
            <a:r>
              <a:rPr lang="en-US" sz="1400" baseline="-25000" dirty="0"/>
              <a:t>12</a:t>
            </a:r>
            <a:endParaRPr lang="en-US" sz="1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8BA5B5D1-1772-E312-7634-73FF41A048BF}"/>
                  </a:ext>
                </a:extLst>
              </p:cNvPr>
              <p:cNvSpPr txBox="1"/>
              <p:nvPr/>
            </p:nvSpPr>
            <p:spPr>
              <a:xfrm>
                <a:off x="4873807" y="2718127"/>
                <a:ext cx="2344616" cy="65370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𝑞</m:t>
                          </m:r>
                        </m:e>
                        <m:sub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12</m:t>
                          </m:r>
                        </m:sub>
                      </m:sSub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sty m:val="p"/>
                            </m:rPr>
                            <a:rPr lang="el-GR" sz="1400" b="0" i="1" smtClean="0">
                              <a:latin typeface="Cambria Math" panose="02040503050406030204" pitchFamily="18" charset="0"/>
                            </a:rPr>
                            <m:t>σ</m:t>
                          </m:r>
                          <m:d>
                            <m:dPr>
                              <m:ctrlPr>
                                <a:rPr lang="el-GR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Sup>
                                <m:sSubSupPr>
                                  <m:ctrlPr>
                                    <a:rPr lang="el-GR" sz="1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sz="1400" b="0" i="1" smtClean="0">
                                      <a:latin typeface="Cambria Math" panose="02040503050406030204" pitchFamily="18" charset="0"/>
                                    </a:rPr>
                                    <m:t>𝑇</m:t>
                                  </m:r>
                                </m:e>
                                <m:sub>
                                  <m:r>
                                    <a:rPr lang="en-US" sz="1400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  <m:sup>
                                  <m:r>
                                    <a:rPr lang="en-US" sz="1400" b="0" i="1" smtClean="0">
                                      <a:latin typeface="Cambria Math" panose="02040503050406030204" pitchFamily="18" charset="0"/>
                                    </a:rPr>
                                    <m:t>4</m:t>
                                  </m:r>
                                </m:sup>
                              </m:sSubSup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sSubSup>
                                <m:sSubSupPr>
                                  <m:ctrlPr>
                                    <a:rPr lang="en-US" sz="1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sz="1400" b="0" i="1" smtClean="0">
                                      <a:latin typeface="Cambria Math" panose="02040503050406030204" pitchFamily="18" charset="0"/>
                                    </a:rPr>
                                    <m:t>𝑇</m:t>
                                  </m:r>
                                </m:e>
                                <m:sub>
                                  <m:r>
                                    <a:rPr lang="en-US" sz="14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  <m:sup>
                                  <m:r>
                                    <a:rPr lang="en-US" sz="1400" b="0" i="1" smtClean="0">
                                      <a:latin typeface="Cambria Math" panose="02040503050406030204" pitchFamily="18" charset="0"/>
                                    </a:rPr>
                                    <m:t>4</m:t>
                                  </m:r>
                                </m:sup>
                              </m:sSubSup>
                            </m:e>
                          </m:d>
                        </m:num>
                        <m:den>
                          <m:f>
                            <m:fPr>
                              <m:ctrlP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1−</m:t>
                              </m:r>
                              <m:sSub>
                                <m:sSubPr>
                                  <m:ctrlPr>
                                    <a:rPr lang="en-US" sz="1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sty m:val="p"/>
                                    </m:rPr>
                                    <a:rPr lang="el-GR" sz="1400" b="0" i="1" smtClean="0">
                                      <a:latin typeface="Cambria Math" panose="02040503050406030204" pitchFamily="18" charset="0"/>
                                    </a:rPr>
                                    <m:t>ε</m:t>
                                  </m:r>
                                </m:e>
                                <m:sub>
                                  <m:r>
                                    <a:rPr lang="en-US" sz="1400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</m:num>
                            <m:den>
                              <m:sSub>
                                <m:sSubPr>
                                  <m:ctrlPr>
                                    <a:rPr lang="en-US" sz="1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sty m:val="p"/>
                                    </m:rPr>
                                    <a:rPr lang="el-GR" sz="1400" b="0" i="1" smtClean="0">
                                      <a:latin typeface="Cambria Math" panose="02040503050406030204" pitchFamily="18" charset="0"/>
                                    </a:rPr>
                                    <m:t>ε</m:t>
                                  </m:r>
                                </m:e>
                                <m:sub>
                                  <m:r>
                                    <a:rPr lang="en-US" sz="1400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  <m:sSub>
                                <m:sSubPr>
                                  <m:ctrlPr>
                                    <a:rPr lang="en-US" sz="1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400" b="0" i="1" smtClean="0">
                                      <a:latin typeface="Cambria Math" panose="02040503050406030204" pitchFamily="18" charset="0"/>
                                    </a:rPr>
                                    <m:t>𝐴</m:t>
                                  </m:r>
                                </m:e>
                                <m:sub>
                                  <m:r>
                                    <a:rPr lang="en-US" sz="1400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</m:den>
                          </m:f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f>
                            <m:fPr>
                              <m:ctrlP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sSub>
                                <m:sSubPr>
                                  <m:ctrlPr>
                                    <a:rPr lang="en-US" sz="1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400" b="0" i="1" smtClean="0">
                                      <a:latin typeface="Cambria Math" panose="02040503050406030204" pitchFamily="18" charset="0"/>
                                    </a:rPr>
                                    <m:t>𝐴</m:t>
                                  </m:r>
                                </m:e>
                                <m:sub>
                                  <m:r>
                                    <a:rPr lang="en-US" sz="1400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  <m:sSub>
                                <m:sSubPr>
                                  <m:ctrlPr>
                                    <a:rPr lang="en-US" sz="1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400" b="0" i="1" smtClean="0">
                                      <a:latin typeface="Cambria Math" panose="02040503050406030204" pitchFamily="18" charset="0"/>
                                    </a:rPr>
                                    <m:t>𝐹</m:t>
                                  </m:r>
                                </m:e>
                                <m:sub>
                                  <m:r>
                                    <a:rPr lang="en-US" sz="1400" b="0" i="1" smtClean="0">
                                      <a:latin typeface="Cambria Math" panose="02040503050406030204" pitchFamily="18" charset="0"/>
                                    </a:rPr>
                                    <m:t>12</m:t>
                                  </m:r>
                                </m:sub>
                              </m:sSub>
                            </m:den>
                          </m:f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f>
                            <m:fPr>
                              <m:ctrlP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1−</m:t>
                              </m:r>
                              <m:sSub>
                                <m:sSubPr>
                                  <m:ctrlPr>
                                    <a:rPr lang="en-US" sz="1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sty m:val="p"/>
                                    </m:rPr>
                                    <a:rPr lang="el-GR" sz="1400" b="0" i="1" smtClean="0">
                                      <a:latin typeface="Cambria Math" panose="02040503050406030204" pitchFamily="18" charset="0"/>
                                    </a:rPr>
                                    <m:t>ε</m:t>
                                  </m:r>
                                </m:e>
                                <m:sub>
                                  <m:r>
                                    <a:rPr lang="en-US" sz="14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</m:num>
                            <m:den>
                              <m:sSub>
                                <m:sSubPr>
                                  <m:ctrlPr>
                                    <a:rPr lang="en-US" sz="1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sty m:val="p"/>
                                    </m:rPr>
                                    <a:rPr lang="el-GR" sz="1400" b="0" i="1" smtClean="0">
                                      <a:latin typeface="Cambria Math" panose="02040503050406030204" pitchFamily="18" charset="0"/>
                                    </a:rPr>
                                    <m:t>ε</m:t>
                                  </m:r>
                                </m:e>
                                <m:sub>
                                  <m:r>
                                    <a:rPr lang="en-US" sz="14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  <m:sSub>
                                <m:sSubPr>
                                  <m:ctrlPr>
                                    <a:rPr lang="en-US" sz="1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400" b="0" i="1" smtClean="0">
                                      <a:latin typeface="Cambria Math" panose="02040503050406030204" pitchFamily="18" charset="0"/>
                                    </a:rPr>
                                    <m:t>𝐴</m:t>
                                  </m:r>
                                </m:e>
                                <m:sub>
                                  <m:r>
                                    <a:rPr lang="en-US" sz="14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</m:den>
                          </m:f>
                        </m:den>
                      </m:f>
                    </m:oMath>
                  </m:oMathPara>
                </a14:m>
                <a:endParaRPr lang="en-US" sz="1400" b="0" i="1" dirty="0"/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8BA5B5D1-1772-E312-7634-73FF41A048B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73807" y="2718127"/>
                <a:ext cx="2344616" cy="653705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7" name="Picture 16">
            <a:extLst>
              <a:ext uri="{FF2B5EF4-FFF2-40B4-BE49-F238E27FC236}">
                <a16:creationId xmlns:a16="http://schemas.microsoft.com/office/drawing/2014/main" id="{3027F461-5779-0805-04B3-B73922B9409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73807" y="3491848"/>
            <a:ext cx="4134208" cy="1371719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222424E6-9550-585E-89CF-9E3850D777E8}"/>
                  </a:ext>
                </a:extLst>
              </p:cNvPr>
              <p:cNvSpPr txBox="1"/>
              <p:nvPr/>
            </p:nvSpPr>
            <p:spPr>
              <a:xfrm>
                <a:off x="4816000" y="4974462"/>
                <a:ext cx="3104503" cy="40748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l-GR" sz="1400" b="0" i="1" smtClean="0">
                              <a:latin typeface="Cambria Math" panose="02040503050406030204" pitchFamily="18" charset="0"/>
                            </a:rPr>
                            <m:t>ε</m:t>
                          </m:r>
                        </m:e>
                        <m:sub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𝑤𝑎𝑙𝑙</m:t>
                          </m:r>
                        </m:sub>
                      </m:sSub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=1−</m:t>
                      </m:r>
                      <m:sSub>
                        <m:sSub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l-GR" sz="1400" b="0" i="1" smtClean="0">
                              <a:latin typeface="Cambria Math" panose="02040503050406030204" pitchFamily="18" charset="0"/>
                            </a:rPr>
                            <m:t>ρ</m:t>
                          </m:r>
                        </m:e>
                        <m:sub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</m:sub>
                      </m:sSub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type m:val="skw"/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1400" b="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l-GR" sz="1400" b="0" i="1" smtClean="0">
                                  <a:latin typeface="Cambria Math" panose="02040503050406030204" pitchFamily="18" charset="0"/>
                                </a:rPr>
                                <m:t>ρ</m:t>
                              </m:r>
                            </m:e>
                            <m:sub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𝑤𝑎𝑙𝑙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sz="1400" b="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l-GR" sz="1400" b="0" i="1" smtClean="0">
                                  <a:latin typeface="Cambria Math" panose="02040503050406030204" pitchFamily="18" charset="0"/>
                                </a:rPr>
                                <m:t>τ</m:t>
                              </m:r>
                            </m:e>
                            <m:sub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</m:sub>
                          </m:sSub>
                        </m:num>
                        <m:den>
                          <m:d>
                            <m:dPr>
                              <m:ctrlP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1−</m:t>
                              </m:r>
                              <m:sSub>
                                <m:sSubPr>
                                  <m:ctrlPr>
                                    <a:rPr lang="en-US" sz="1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sty m:val="p"/>
                                    </m:rPr>
                                    <a:rPr lang="el-GR" sz="1400" b="0" i="1" smtClean="0">
                                      <a:latin typeface="Cambria Math" panose="02040503050406030204" pitchFamily="18" charset="0"/>
                                    </a:rPr>
                                    <m:t>ρ</m:t>
                                  </m:r>
                                </m:e>
                                <m:sub>
                                  <m:r>
                                    <a:rPr lang="en-US" sz="1400" b="0" i="1" smtClean="0">
                                      <a:latin typeface="Cambria Math" panose="02040503050406030204" pitchFamily="18" charset="0"/>
                                    </a:rPr>
                                    <m:t>𝑓</m:t>
                                  </m:r>
                                </m:sub>
                              </m:sSub>
                              <m:sSub>
                                <m:sSubPr>
                                  <m:ctrlPr>
                                    <a:rPr lang="en-US" sz="1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sty m:val="p"/>
                                    </m:rPr>
                                    <a:rPr lang="el-GR" sz="1400" b="0" i="1" smtClean="0">
                                      <a:latin typeface="Cambria Math" panose="02040503050406030204" pitchFamily="18" charset="0"/>
                                    </a:rPr>
                                    <m:t>ρ</m:t>
                                  </m:r>
                                </m:e>
                                <m:sub>
                                  <m:r>
                                    <a:rPr lang="en-US" sz="1400" b="0" i="1" smtClean="0">
                                      <a:latin typeface="Cambria Math" panose="02040503050406030204" pitchFamily="18" charset="0"/>
                                    </a:rPr>
                                    <m:t>𝑤𝑎𝑙𝑙</m:t>
                                  </m:r>
                                </m:sub>
                              </m:sSub>
                            </m:e>
                          </m:d>
                        </m:den>
                      </m:f>
                    </m:oMath>
                  </m:oMathPara>
                </a14:m>
                <a:endParaRPr lang="en-US" sz="1400" b="0" i="1" dirty="0"/>
              </a:p>
            </p:txBody>
          </p:sp>
        </mc:Choice>
        <mc:Fallback xmlns="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222424E6-9550-585E-89CF-9E3850D777E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16000" y="4974462"/>
                <a:ext cx="3104503" cy="407484"/>
              </a:xfrm>
              <a:prstGeom prst="rect">
                <a:avLst/>
              </a:prstGeom>
              <a:blipFill>
                <a:blip r:embed="rId5"/>
                <a:stretch>
                  <a:fillRect t="-192537" r="-786" b="-28358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6" name="Picture 25">
            <a:extLst>
              <a:ext uri="{FF2B5EF4-FFF2-40B4-BE49-F238E27FC236}">
                <a16:creationId xmlns:a16="http://schemas.microsoft.com/office/drawing/2014/main" id="{12E55345-E53D-434E-A868-9A8EE8F3262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873807" y="5423256"/>
            <a:ext cx="3760796" cy="1360288"/>
          </a:xfrm>
          <a:prstGeom prst="rect">
            <a:avLst/>
          </a:prstGeom>
        </p:spPr>
      </p:pic>
      <p:sp>
        <p:nvSpPr>
          <p:cNvPr id="27" name="Rectangle 26">
            <a:extLst>
              <a:ext uri="{FF2B5EF4-FFF2-40B4-BE49-F238E27FC236}">
                <a16:creationId xmlns:a16="http://schemas.microsoft.com/office/drawing/2014/main" id="{2155CADE-C629-0EDE-EFF2-119FDD781A9E}"/>
              </a:ext>
            </a:extLst>
          </p:cNvPr>
          <p:cNvSpPr/>
          <p:nvPr/>
        </p:nvSpPr>
        <p:spPr>
          <a:xfrm>
            <a:off x="1386000" y="4917992"/>
            <a:ext cx="295835" cy="1089212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82CC8C62-CE9D-95EB-3A3B-CBF8C8733339}"/>
              </a:ext>
            </a:extLst>
          </p:cNvPr>
          <p:cNvSpPr/>
          <p:nvPr/>
        </p:nvSpPr>
        <p:spPr>
          <a:xfrm rot="5400000">
            <a:off x="2404615" y="5542161"/>
            <a:ext cx="295835" cy="1741395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9" name="Straight Arrow Connector 28">
            <a:extLst>
              <a:ext uri="{FF2B5EF4-FFF2-40B4-BE49-F238E27FC236}">
                <a16:creationId xmlns:a16="http://schemas.microsoft.com/office/drawing/2014/main" id="{5DFC3FDF-A06A-3DAE-E877-592C1C2F9C54}"/>
              </a:ext>
            </a:extLst>
          </p:cNvPr>
          <p:cNvCxnSpPr>
            <a:cxnSpLocks/>
            <a:stCxn id="27" idx="3"/>
            <a:endCxn id="28" idx="1"/>
          </p:cNvCxnSpPr>
          <p:nvPr/>
        </p:nvCxnSpPr>
        <p:spPr>
          <a:xfrm>
            <a:off x="1681835" y="5462598"/>
            <a:ext cx="870697" cy="802343"/>
          </a:xfrm>
          <a:prstGeom prst="straightConnector1">
            <a:avLst/>
          </a:prstGeom>
          <a:ln w="12700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TextBox 29">
            <a:extLst>
              <a:ext uri="{FF2B5EF4-FFF2-40B4-BE49-F238E27FC236}">
                <a16:creationId xmlns:a16="http://schemas.microsoft.com/office/drawing/2014/main" id="{0D648D96-5F02-1B59-7193-5C3F6D454B24}"/>
              </a:ext>
            </a:extLst>
          </p:cNvPr>
          <p:cNvSpPr txBox="1"/>
          <p:nvPr/>
        </p:nvSpPr>
        <p:spPr>
          <a:xfrm rot="-5400000">
            <a:off x="1266857" y="5277133"/>
            <a:ext cx="53412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HS1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2D9BC890-4954-E856-2F69-DCBA0533E14A}"/>
              </a:ext>
            </a:extLst>
          </p:cNvPr>
          <p:cNvSpPr txBox="1"/>
          <p:nvPr/>
        </p:nvSpPr>
        <p:spPr>
          <a:xfrm>
            <a:off x="2075598" y="5530973"/>
            <a:ext cx="48962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q</a:t>
            </a:r>
            <a:r>
              <a:rPr lang="en-US" sz="1400" baseline="-25000" dirty="0"/>
              <a:t>w,p</a:t>
            </a:r>
            <a:endParaRPr lang="en-US" sz="1400" dirty="0"/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19285B65-84F9-90D5-E3CE-EFF624A2EE13}"/>
              </a:ext>
            </a:extLst>
          </p:cNvPr>
          <p:cNvSpPr txBox="1"/>
          <p:nvPr/>
        </p:nvSpPr>
        <p:spPr>
          <a:xfrm>
            <a:off x="1681835" y="6258970"/>
            <a:ext cx="174139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chemeClr val="bg1"/>
                </a:solidFill>
              </a:rPr>
              <a:t>POOL</a:t>
            </a:r>
          </a:p>
        </p:txBody>
      </p:sp>
    </p:spTree>
    <p:extLst>
      <p:ext uri="{BB962C8B-B14F-4D97-AF65-F5344CB8AC3E}">
        <p14:creationId xmlns:p14="http://schemas.microsoft.com/office/powerpoint/2010/main" val="266569296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223283" y="287082"/>
            <a:ext cx="7799697" cy="680595"/>
          </a:xfrm>
        </p:spPr>
        <p:txBody>
          <a:bodyPr>
            <a:normAutofit/>
          </a:bodyPr>
          <a:lstStyle/>
          <a:p>
            <a:r>
              <a:rPr lang="en-US" altLang="en-US" sz="3600" dirty="0"/>
              <a:t>Radiation on HS Boundary</a:t>
            </a:r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id="{A35F4E52-74D7-A6D4-9D0E-799D18A533B8}"/>
              </a:ext>
            </a:extLst>
          </p:cNvPr>
          <p:cNvSpPr>
            <a:spLocks noGrp="1" noChangeArrowheads="1"/>
          </p:cNvSpPr>
          <p:nvPr>
            <p:ph sz="half" idx="2"/>
          </p:nvPr>
        </p:nvSpPr>
        <p:spPr>
          <a:xfrm>
            <a:off x="231258" y="1127052"/>
            <a:ext cx="8912742" cy="561813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16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Structure-to-gas radiation model (HS_[L|R]BF) </a:t>
            </a:r>
          </a:p>
          <a:p>
            <a:pPr lvl="1"/>
            <a:r>
              <a:rPr lang="en-US" sz="14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Computed independently for each structure </a:t>
            </a:r>
          </a:p>
          <a:p>
            <a:pPr lvl="1"/>
            <a:r>
              <a:rPr lang="en-US" sz="14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No accounting for gas transmissivity</a:t>
            </a:r>
          </a:p>
          <a:p>
            <a:pPr lvl="1"/>
            <a:r>
              <a:rPr lang="en-US" sz="14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No accounting for reflection among surfaces</a:t>
            </a:r>
          </a:p>
          <a:p>
            <a:pPr lvl="1"/>
            <a:r>
              <a:rPr lang="en-US" sz="14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Choose model (equivalent band or gray gas) </a:t>
            </a:r>
          </a:p>
          <a:p>
            <a:pPr lvl="1"/>
            <a:r>
              <a:rPr lang="en-US" sz="14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Only H</a:t>
            </a:r>
            <a:r>
              <a:rPr lang="en-US" sz="1400" baseline="-250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14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O, CO, and CO</a:t>
            </a:r>
            <a:r>
              <a:rPr lang="en-US" sz="1400" baseline="-250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en-US" sz="1400" dirty="0"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/>
            <a:r>
              <a:rPr lang="en-US" sz="14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No accounting for any aerosols in gas</a:t>
            </a:r>
          </a:p>
          <a:p>
            <a:pPr lvl="1"/>
            <a:r>
              <a:rPr lang="en-US" sz="14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Modified surface emissivity if film present</a:t>
            </a:r>
            <a:endParaRPr lang="en-US" sz="1600" dirty="0"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16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Equivalent band model:</a:t>
            </a:r>
          </a:p>
          <a:p>
            <a:pPr marL="0" indent="0">
              <a:buNone/>
            </a:pPr>
            <a:endParaRPr lang="en-US" sz="16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sz="800" dirty="0"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16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Gray gas model: </a:t>
            </a:r>
            <a:endParaRPr lang="en-US" sz="16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sz="1600" dirty="0"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sz="1600" dirty="0"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16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Gas emissivity </a:t>
            </a:r>
          </a:p>
          <a:p>
            <a:pPr lvl="1"/>
            <a:r>
              <a:rPr lang="en-US" sz="14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Dependence on gas composition, pressure, temperature, and average optical depth (beam length) </a:t>
            </a:r>
          </a:p>
          <a:p>
            <a:pPr lvl="1"/>
            <a:r>
              <a:rPr lang="en-US" sz="14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CONTAIN models for gas mixture emissivity </a:t>
            </a:r>
          </a:p>
          <a:p>
            <a:pPr lvl="1"/>
            <a:r>
              <a:rPr lang="en-US" sz="14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Back-up slides </a:t>
            </a:r>
          </a:p>
          <a:p>
            <a:pPr marL="0" indent="0">
              <a:buNone/>
            </a:pPr>
            <a:endParaRPr lang="en-US" sz="1600" dirty="0"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16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Wall emissivity can be modified for presence of film as previously illustrated </a:t>
            </a:r>
          </a:p>
          <a:p>
            <a:pPr marL="0" indent="0">
              <a:buNone/>
            </a:pPr>
            <a:endParaRPr lang="en-US" sz="16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sz="16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E8E1800D-1256-7E81-6655-17ECCFD4A715}"/>
              </a:ext>
            </a:extLst>
          </p:cNvPr>
          <p:cNvSpPr/>
          <p:nvPr/>
        </p:nvSpPr>
        <p:spPr>
          <a:xfrm>
            <a:off x="6798568" y="1353670"/>
            <a:ext cx="295835" cy="1089212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4155D80A-EA03-4EA1-632C-07D3B2AA4F70}"/>
              </a:ext>
            </a:extLst>
          </p:cNvPr>
          <p:cNvCxnSpPr>
            <a:cxnSpLocks/>
            <a:stCxn id="2" idx="3"/>
          </p:cNvCxnSpPr>
          <p:nvPr/>
        </p:nvCxnSpPr>
        <p:spPr>
          <a:xfrm>
            <a:off x="7094403" y="1898276"/>
            <a:ext cx="896471" cy="0"/>
          </a:xfrm>
          <a:prstGeom prst="straightConnector1">
            <a:avLst/>
          </a:prstGeom>
          <a:ln w="12700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>
            <a:extLst>
              <a:ext uri="{FF2B5EF4-FFF2-40B4-BE49-F238E27FC236}">
                <a16:creationId xmlns:a16="http://schemas.microsoft.com/office/drawing/2014/main" id="{A5E3BCA8-A54F-BAB4-3772-0793C73802AD}"/>
              </a:ext>
            </a:extLst>
          </p:cNvPr>
          <p:cNvSpPr txBox="1"/>
          <p:nvPr/>
        </p:nvSpPr>
        <p:spPr>
          <a:xfrm rot="-5400000">
            <a:off x="6679425" y="1712811"/>
            <a:ext cx="53412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HS1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F39B574-41BE-CE3A-A4CD-431CC7708E99}"/>
              </a:ext>
            </a:extLst>
          </p:cNvPr>
          <p:cNvSpPr txBox="1"/>
          <p:nvPr/>
        </p:nvSpPr>
        <p:spPr>
          <a:xfrm>
            <a:off x="7322507" y="1979870"/>
            <a:ext cx="48962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q</a:t>
            </a:r>
            <a:r>
              <a:rPr lang="en-US" sz="1400" baseline="-25000" dirty="0"/>
              <a:t>w,g</a:t>
            </a:r>
            <a:endParaRPr lang="en-US" sz="1400" dirty="0"/>
          </a:p>
        </p:txBody>
      </p:sp>
      <p:sp>
        <p:nvSpPr>
          <p:cNvPr id="10" name="Explosion: 14 Points 9">
            <a:extLst>
              <a:ext uri="{FF2B5EF4-FFF2-40B4-BE49-F238E27FC236}">
                <a16:creationId xmlns:a16="http://schemas.microsoft.com/office/drawing/2014/main" id="{D11D9FC2-2A8D-8D76-61AA-42983A03977A}"/>
              </a:ext>
            </a:extLst>
          </p:cNvPr>
          <p:cNvSpPr/>
          <p:nvPr/>
        </p:nvSpPr>
        <p:spPr>
          <a:xfrm>
            <a:off x="7998342" y="1409499"/>
            <a:ext cx="914400" cy="914400"/>
          </a:xfrm>
          <a:prstGeom prst="irregularSeal2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7154511D-D0F5-368C-A16B-143EF8C41450}"/>
              </a:ext>
            </a:extLst>
          </p:cNvPr>
          <p:cNvSpPr txBox="1"/>
          <p:nvPr/>
        </p:nvSpPr>
        <p:spPr>
          <a:xfrm>
            <a:off x="8122442" y="1712810"/>
            <a:ext cx="57419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</a:rPr>
              <a:t>GAS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19FBE188-CD7B-14BB-E65B-51AAA07D688A}"/>
                  </a:ext>
                </a:extLst>
              </p:cNvPr>
              <p:cNvSpPr txBox="1"/>
              <p:nvPr/>
            </p:nvSpPr>
            <p:spPr>
              <a:xfrm>
                <a:off x="1760189" y="4378448"/>
                <a:ext cx="1506246" cy="68441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𝑞</m:t>
                          </m:r>
                        </m:e>
                        <m:sub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𝑤</m:t>
                          </m:r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𝑔</m:t>
                          </m:r>
                        </m:sub>
                      </m:sSub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sty m:val="p"/>
                            </m:rPr>
                            <a:rPr lang="el-GR" sz="1400" b="0" i="1" smtClean="0">
                              <a:latin typeface="Cambria Math" panose="02040503050406030204" pitchFamily="18" charset="0"/>
                            </a:rPr>
                            <m:t>σ</m:t>
                          </m:r>
                          <m:d>
                            <m:dPr>
                              <m:ctrlPr>
                                <a:rPr lang="el-GR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Sup>
                                <m:sSubSupPr>
                                  <m:ctrlPr>
                                    <a:rPr lang="el-GR" sz="1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sz="1400" b="0" i="1" smtClean="0">
                                      <a:latin typeface="Cambria Math" panose="02040503050406030204" pitchFamily="18" charset="0"/>
                                    </a:rPr>
                                    <m:t>𝑇</m:t>
                                  </m:r>
                                </m:e>
                                <m:sub>
                                  <m:r>
                                    <a:rPr lang="en-US" sz="1400" b="0" i="1" smtClean="0">
                                      <a:latin typeface="Cambria Math" panose="02040503050406030204" pitchFamily="18" charset="0"/>
                                    </a:rPr>
                                    <m:t>𝑔</m:t>
                                  </m:r>
                                </m:sub>
                                <m:sup>
                                  <m:r>
                                    <a:rPr lang="en-US" sz="1400" b="0" i="1" smtClean="0">
                                      <a:latin typeface="Cambria Math" panose="02040503050406030204" pitchFamily="18" charset="0"/>
                                    </a:rPr>
                                    <m:t>4</m:t>
                                  </m:r>
                                </m:sup>
                              </m:sSubSup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sSubSup>
                                <m:sSubSupPr>
                                  <m:ctrlPr>
                                    <a:rPr lang="en-US" sz="1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sz="1400" b="0" i="1" smtClean="0">
                                      <a:latin typeface="Cambria Math" panose="02040503050406030204" pitchFamily="18" charset="0"/>
                                    </a:rPr>
                                    <m:t>𝑇</m:t>
                                  </m:r>
                                </m:e>
                                <m:sub>
                                  <m:r>
                                    <a:rPr lang="en-US" sz="1400" b="0" i="1" smtClean="0">
                                      <a:latin typeface="Cambria Math" panose="02040503050406030204" pitchFamily="18" charset="0"/>
                                    </a:rPr>
                                    <m:t>𝑤</m:t>
                                  </m:r>
                                </m:sub>
                                <m:sup>
                                  <m:r>
                                    <a:rPr lang="en-US" sz="1400" b="0" i="1" smtClean="0">
                                      <a:latin typeface="Cambria Math" panose="02040503050406030204" pitchFamily="18" charset="0"/>
                                    </a:rPr>
                                    <m:t>4</m:t>
                                  </m:r>
                                </m:sup>
                              </m:sSubSup>
                            </m:e>
                          </m:d>
                        </m:num>
                        <m:den>
                          <m:f>
                            <m:fPr>
                              <m:ctrlP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sSub>
                                <m:sSubPr>
                                  <m:ctrlPr>
                                    <a:rPr lang="en-US" sz="1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sty m:val="p"/>
                                    </m:rPr>
                                    <a:rPr lang="el-GR" sz="1400" b="0" i="1" smtClean="0">
                                      <a:latin typeface="Cambria Math" panose="02040503050406030204" pitchFamily="18" charset="0"/>
                                    </a:rPr>
                                    <m:t>ε</m:t>
                                  </m:r>
                                </m:e>
                                <m:sub>
                                  <m:r>
                                    <a:rPr lang="en-US" sz="1400" b="0" i="1" smtClean="0">
                                      <a:latin typeface="Cambria Math" panose="02040503050406030204" pitchFamily="18" charset="0"/>
                                    </a:rPr>
                                    <m:t>𝑔</m:t>
                                  </m:r>
                                </m:sub>
                              </m:sSub>
                            </m:den>
                          </m:f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f>
                            <m:fPr>
                              <m:ctrlP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sSub>
                                <m:sSubPr>
                                  <m:ctrlPr>
                                    <a:rPr lang="en-US" sz="1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sty m:val="p"/>
                                    </m:rPr>
                                    <a:rPr lang="el-GR" sz="1400" b="0" i="1" smtClean="0">
                                      <a:latin typeface="Cambria Math" panose="02040503050406030204" pitchFamily="18" charset="0"/>
                                    </a:rPr>
                                    <m:t>ε</m:t>
                                  </m:r>
                                </m:e>
                                <m:sub>
                                  <m:r>
                                    <a:rPr lang="en-US" sz="1400" b="0" i="1" smtClean="0">
                                      <a:latin typeface="Cambria Math" panose="02040503050406030204" pitchFamily="18" charset="0"/>
                                    </a:rPr>
                                    <m:t>𝑤</m:t>
                                  </m:r>
                                </m:sub>
                              </m:sSub>
                            </m:den>
                          </m:f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−1</m:t>
                          </m:r>
                        </m:den>
                      </m:f>
                    </m:oMath>
                  </m:oMathPara>
                </a14:m>
                <a:endParaRPr lang="en-US" sz="1400" b="0" i="1" dirty="0"/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19FBE188-CD7B-14BB-E65B-51AAA07D688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60189" y="4378448"/>
                <a:ext cx="1506246" cy="684418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45505D5C-B28F-4598-E6C9-72E0D18793F8}"/>
                  </a:ext>
                </a:extLst>
              </p:cNvPr>
              <p:cNvSpPr txBox="1"/>
              <p:nvPr/>
            </p:nvSpPr>
            <p:spPr>
              <a:xfrm>
                <a:off x="1760189" y="3484040"/>
                <a:ext cx="2697982" cy="5595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𝑞</m:t>
                          </m:r>
                        </m:e>
                        <m:sub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𝑤</m:t>
                          </m:r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𝑔</m:t>
                          </m:r>
                        </m:sub>
                      </m:sSub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{"/>
                          <m:endChr m:val=""/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r>
                                <m:rPr>
                                  <m:sty m:val="p"/>
                                </m:rPr>
                                <a:rPr lang="el-GR" sz="1400" b="0" i="1">
                                  <a:latin typeface="Cambria Math" panose="02040503050406030204" pitchFamily="18" charset="0"/>
                                </a:rPr>
                                <m:t>σ</m:t>
                              </m:r>
                              <m:d>
                                <m:dPr>
                                  <m:ctrlPr>
                                    <a:rPr lang="el-GR" sz="1400" b="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Sup>
                                    <m:sSubSupPr>
                                      <m:ctrlPr>
                                        <a:rPr lang="el-GR" sz="1400" b="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SupPr>
                                    <m:e>
                                      <m:sSub>
                                        <m:sSubPr>
                                          <m:ctrlPr>
                                            <a:rPr lang="el-GR" sz="1400" b="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sz="1400" b="0" i="1" smtClean="0">
                                              <a:latin typeface="Cambria Math" panose="02040503050406030204" pitchFamily="18" charset="0"/>
                                            </a:rPr>
                                            <m:t>𝐹</m:t>
                                          </m:r>
                                        </m:e>
                                        <m:sub>
                                          <m:r>
                                            <a:rPr lang="en-US" sz="1400" b="0" i="1" smtClean="0">
                                              <a:latin typeface="Cambria Math" panose="02040503050406030204" pitchFamily="18" charset="0"/>
                                            </a:rPr>
                                            <m:t>𝑔</m:t>
                                          </m:r>
                                        </m:sub>
                                      </m:sSub>
                                      <m:r>
                                        <a:rPr lang="en-US" sz="1400" b="0" i="1">
                                          <a:latin typeface="Cambria Math" panose="02040503050406030204" pitchFamily="18" charset="0"/>
                                        </a:rPr>
                                        <m:t>𝑇</m:t>
                                      </m:r>
                                    </m:e>
                                    <m:sub>
                                      <m:r>
                                        <a:rPr lang="en-US" sz="1400" b="0" i="1">
                                          <a:latin typeface="Cambria Math" panose="02040503050406030204" pitchFamily="18" charset="0"/>
                                        </a:rPr>
                                        <m:t>𝑔</m:t>
                                      </m:r>
                                    </m:sub>
                                    <m:sup>
                                      <m:r>
                                        <a:rPr lang="en-US" sz="1400" b="0" i="1">
                                          <a:latin typeface="Cambria Math" panose="02040503050406030204" pitchFamily="18" charset="0"/>
                                        </a:rPr>
                                        <m:t>4</m:t>
                                      </m:r>
                                    </m:sup>
                                  </m:sSubSup>
                                  <m:r>
                                    <a:rPr lang="en-US" sz="1400" b="0" i="1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sSub>
                                    <m:sSubPr>
                                      <m:ctrlPr>
                                        <a:rPr lang="en-US" sz="14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1400" b="0" i="1" smtClean="0">
                                          <a:latin typeface="Cambria Math" panose="02040503050406030204" pitchFamily="18" charset="0"/>
                                        </a:rPr>
                                        <m:t>𝐹</m:t>
                                      </m:r>
                                    </m:e>
                                    <m:sub>
                                      <m:r>
                                        <a:rPr lang="en-US" sz="1400" b="0" i="1" smtClean="0">
                                          <a:latin typeface="Cambria Math" panose="02040503050406030204" pitchFamily="18" charset="0"/>
                                        </a:rPr>
                                        <m:t>𝑔</m:t>
                                      </m:r>
                                      <m:r>
                                        <a:rPr lang="en-US" sz="1400" b="0" i="1" smtClean="0">
                                          <a:latin typeface="Cambria Math" panose="02040503050406030204" pitchFamily="18" charset="0"/>
                                        </a:rPr>
                                        <m:t>,</m:t>
                                      </m:r>
                                      <m:r>
                                        <a:rPr lang="en-US" sz="1400" b="0" i="1" smtClean="0">
                                          <a:latin typeface="Cambria Math" panose="02040503050406030204" pitchFamily="18" charset="0"/>
                                        </a:rPr>
                                        <m:t>𝑤</m:t>
                                      </m:r>
                                    </m:sub>
                                  </m:sSub>
                                  <m:sSubSup>
                                    <m:sSubSupPr>
                                      <m:ctrlPr>
                                        <a:rPr lang="en-US" sz="1400" b="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SupPr>
                                    <m:e>
                                      <m:r>
                                        <a:rPr lang="en-US" sz="1400" b="0" i="1">
                                          <a:latin typeface="Cambria Math" panose="02040503050406030204" pitchFamily="18" charset="0"/>
                                        </a:rPr>
                                        <m:t>𝑇</m:t>
                                      </m:r>
                                    </m:e>
                                    <m:sub>
                                      <m:r>
                                        <a:rPr lang="en-US" sz="1400" b="0" i="1">
                                          <a:latin typeface="Cambria Math" panose="02040503050406030204" pitchFamily="18" charset="0"/>
                                        </a:rPr>
                                        <m:t>𝑤</m:t>
                                      </m:r>
                                    </m:sub>
                                    <m:sup>
                                      <m:r>
                                        <a:rPr lang="en-US" sz="1400" b="0" i="1">
                                          <a:latin typeface="Cambria Math" panose="02040503050406030204" pitchFamily="18" charset="0"/>
                                        </a:rPr>
                                        <m:t>4</m:t>
                                      </m:r>
                                    </m:sup>
                                  </m:sSubSup>
                                </m:e>
                              </m:d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, </m:t>
                              </m:r>
                              <m:sSub>
                                <m:sSubPr>
                                  <m:ctrlPr>
                                    <a:rPr lang="en-US" sz="1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400" b="0" i="1" smtClean="0">
                                      <a:latin typeface="Cambria Math" panose="02040503050406030204" pitchFamily="18" charset="0"/>
                                    </a:rPr>
                                    <m:t>𝑇</m:t>
                                  </m:r>
                                </m:e>
                                <m:sub>
                                  <m:r>
                                    <a:rPr lang="en-US" sz="1400" b="0" i="1" smtClean="0">
                                      <a:latin typeface="Cambria Math" panose="02040503050406030204" pitchFamily="18" charset="0"/>
                                    </a:rPr>
                                    <m:t>𝑔</m:t>
                                  </m:r>
                                </m:sub>
                              </m:sSub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≠</m:t>
                              </m:r>
                              <m:sSub>
                                <m:sSubPr>
                                  <m:ctrlPr>
                                    <a:rPr lang="en-US" sz="1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400" b="0" i="1" smtClean="0">
                                      <a:latin typeface="Cambria Math" panose="02040503050406030204" pitchFamily="18" charset="0"/>
                                    </a:rPr>
                                    <m:t>𝑇</m:t>
                                  </m:r>
                                </m:e>
                                <m:sub>
                                  <m:r>
                                    <a:rPr lang="en-US" sz="1400" b="0" i="1" smtClean="0">
                                      <a:latin typeface="Cambria Math" panose="02040503050406030204" pitchFamily="18" charset="0"/>
                                    </a:rPr>
                                    <m:t>𝑤</m:t>
                                  </m:r>
                                </m:sub>
                              </m:sSub>
                            </m:e>
                            <m:e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0 , </m:t>
                              </m:r>
                              <m:sSub>
                                <m:sSubPr>
                                  <m:ctrlPr>
                                    <a:rPr lang="en-US" sz="1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400" b="0" i="1" smtClean="0">
                                      <a:latin typeface="Cambria Math" panose="02040503050406030204" pitchFamily="18" charset="0"/>
                                    </a:rPr>
                                    <m:t>𝑇</m:t>
                                  </m:r>
                                </m:e>
                                <m:sub>
                                  <m:r>
                                    <a:rPr lang="en-US" sz="1400" b="0" i="1" smtClean="0">
                                      <a:latin typeface="Cambria Math" panose="02040503050406030204" pitchFamily="18" charset="0"/>
                                    </a:rPr>
                                    <m:t>𝑔</m:t>
                                  </m:r>
                                </m:sub>
                              </m:sSub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sSub>
                                <m:sSubPr>
                                  <m:ctrlPr>
                                    <a:rPr lang="en-US" sz="1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400" b="0" i="1" smtClean="0">
                                      <a:latin typeface="Cambria Math" panose="02040503050406030204" pitchFamily="18" charset="0"/>
                                    </a:rPr>
                                    <m:t>𝑇</m:t>
                                  </m:r>
                                </m:e>
                                <m:sub>
                                  <m:r>
                                    <a:rPr lang="en-US" sz="1400" b="0" i="1" smtClean="0">
                                      <a:latin typeface="Cambria Math" panose="02040503050406030204" pitchFamily="18" charset="0"/>
                                    </a:rPr>
                                    <m:t>𝑤</m:t>
                                  </m:r>
                                </m:sub>
                              </m:sSub>
                            </m:e>
                          </m:eqArr>
                        </m:e>
                      </m:d>
                    </m:oMath>
                  </m:oMathPara>
                </a14:m>
                <a:endParaRPr lang="en-US" sz="1400" b="0" i="1" dirty="0"/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45505D5C-B28F-4598-E6C9-72E0D18793F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60189" y="3484040"/>
                <a:ext cx="2697982" cy="559577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5" name="Picture 14">
            <a:extLst>
              <a:ext uri="{FF2B5EF4-FFF2-40B4-BE49-F238E27FC236}">
                <a16:creationId xmlns:a16="http://schemas.microsoft.com/office/drawing/2014/main" id="{8EEC3E09-EC99-EFDA-DA7E-6468A9B8600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37346" y="3484040"/>
            <a:ext cx="4127479" cy="13909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8979752"/>
      </p:ext>
    </p:extLst>
  </p:cSld>
  <p:clrMapOvr>
    <a:masterClrMapping/>
  </p:clrMapOvr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SNL2006">
  <a:themeElements>
    <a:clrScheme name="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SNL2006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bg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1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-111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bg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1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-111" charset="0"/>
          </a:defRPr>
        </a:defPPr>
      </a:lstStyle>
    </a:lnDef>
  </a:objectDefaults>
  <a:extraClrSchemeLst>
    <a:extraClrScheme>
      <a:clrScheme name="SNL2006 1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NL2006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33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NL2006 3">
        <a:dk1>
          <a:srgbClr val="000000"/>
        </a:dk1>
        <a:lt1>
          <a:srgbClr val="FFFFCC"/>
        </a:lt1>
        <a:dk2>
          <a:srgbClr val="999933"/>
        </a:dk2>
        <a:lt2>
          <a:srgbClr val="808000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NL2006 4">
        <a:dk1>
          <a:srgbClr val="000000"/>
        </a:dk1>
        <a:lt1>
          <a:srgbClr val="FFFFFF"/>
        </a:lt1>
        <a:dk2>
          <a:srgbClr val="000000"/>
        </a:dk2>
        <a:lt2>
          <a:srgbClr val="393939"/>
        </a:lt2>
        <a:accent1>
          <a:srgbClr val="CBCBCB"/>
        </a:accent1>
        <a:accent2>
          <a:srgbClr val="86868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797979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NL2006 5">
        <a:dk1>
          <a:srgbClr val="000000"/>
        </a:dk1>
        <a:lt1>
          <a:srgbClr val="FFFFFF"/>
        </a:lt1>
        <a:dk2>
          <a:srgbClr val="000000"/>
        </a:dk2>
        <a:lt2>
          <a:srgbClr val="9F9F9F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NL2006 6">
        <a:dk1>
          <a:srgbClr val="000000"/>
        </a:dk1>
        <a:lt1>
          <a:srgbClr val="FFFFFF"/>
        </a:lt1>
        <a:dk2>
          <a:srgbClr val="000000"/>
        </a:dk2>
        <a:lt2>
          <a:srgbClr val="868686"/>
        </a:lt2>
        <a:accent1>
          <a:srgbClr val="CBCBCB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005CE7"/>
        </a:accent6>
        <a:hlink>
          <a:srgbClr val="FF0033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NL2006 7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d50414f6-37ad-4088-828c-17732dfcb590">
      <Terms xmlns="http://schemas.microsoft.com/office/infopath/2007/PartnerControls"/>
    </lcf76f155ced4ddcb4097134ff3c332f>
    <TaxCatchAll xmlns="b6537b32-d7a3-445d-a13e-f5ee99b6d44a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C28686FBD4338489595DD7413329EE0" ma:contentTypeVersion="16" ma:contentTypeDescription="Create a new document." ma:contentTypeScope="" ma:versionID="484248f41a875d09b94f269f3dc419a4">
  <xsd:schema xmlns:xsd="http://www.w3.org/2001/XMLSchema" xmlns:xs="http://www.w3.org/2001/XMLSchema" xmlns:p="http://schemas.microsoft.com/office/2006/metadata/properties" xmlns:ns2="d50414f6-37ad-4088-828c-17732dfcb590" xmlns:ns3="b6537b32-d7a3-445d-a13e-f5ee99b6d44a" targetNamespace="http://schemas.microsoft.com/office/2006/metadata/properties" ma:root="true" ma:fieldsID="1dfae7ca8d63a4d3bd46bfc157066cf6" ns2:_="" ns3:_="">
    <xsd:import namespace="d50414f6-37ad-4088-828c-17732dfcb590"/>
    <xsd:import namespace="b6537b32-d7a3-445d-a13e-f5ee99b6d44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MediaServiceDateTaken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ObjectDetectorVersions" minOccurs="0"/>
                <xsd:element ref="ns2:MediaServiceSearchProperties" minOccurs="0"/>
                <xsd:element ref="ns2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50414f6-37ad-4088-828c-17732dfcb5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3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5" nillable="true" ma:taxonomy="true" ma:internalName="lcf76f155ced4ddcb4097134ff3c332f" ma:taxonomyFieldName="MediaServiceImageTags" ma:displayName="Image Tags" ma:readOnly="false" ma:fieldId="{5cf76f15-5ced-4ddc-b409-7134ff3c332f}" ma:taxonomyMulti="true" ma:sspId="ae9a0c85-7947-4de8-8007-231928f82877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8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9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bjectDetectorVersions" ma:index="2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1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Location" ma:index="22" nillable="true" ma:displayName="Location" ma:indexed="true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6537b32-d7a3-445d-a13e-f5ee99b6d44a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16" nillable="true" ma:displayName="Taxonomy Catch All Column" ma:hidden="true" ma:list="{414e8550-3f13-43f8-9625-03a6d8b6bbf5}" ma:internalName="TaxCatchAll" ma:showField="CatchAllData" ma:web="b6537b32-d7a3-445d-a13e-f5ee99b6d44a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15917D43-85B9-4F4E-B18A-146638BF81DB}">
  <ds:schemaRefs>
    <ds:schemaRef ds:uri="http://schemas.microsoft.com/office/2006/metadata/properties"/>
    <ds:schemaRef ds:uri="http://schemas.microsoft.com/office/infopath/2007/PartnerControls"/>
    <ds:schemaRef ds:uri="d50414f6-37ad-4088-828c-17732dfcb590"/>
    <ds:schemaRef ds:uri="b6537b32-d7a3-445d-a13e-f5ee99b6d44a"/>
  </ds:schemaRefs>
</ds:datastoreItem>
</file>

<file path=customXml/itemProps2.xml><?xml version="1.0" encoding="utf-8"?>
<ds:datastoreItem xmlns:ds="http://schemas.openxmlformats.org/officeDocument/2006/customXml" ds:itemID="{62F953E6-B9F8-4AAF-ACA1-135358973D24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543F8E13-6A2E-4490-9959-20766996D444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d50414f6-37ad-4088-828c-17732dfcb590"/>
    <ds:schemaRef ds:uri="b6537b32-d7a3-445d-a13e-f5ee99b6d44a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54455</TotalTime>
  <Pages>1</Pages>
  <Words>2259</Words>
  <Application>Microsoft Macintosh PowerPoint</Application>
  <PresentationFormat>Letter Paper (8.5x11 in)</PresentationFormat>
  <Paragraphs>538</Paragraphs>
  <Slides>21</Slides>
  <Notes>21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21</vt:i4>
      </vt:variant>
    </vt:vector>
  </HeadingPairs>
  <TitlesOfParts>
    <vt:vector size="34" baseType="lpstr">
      <vt:lpstr>1Stone Serif</vt:lpstr>
      <vt:lpstr>Aptos</vt:lpstr>
      <vt:lpstr>Arial</vt:lpstr>
      <vt:lpstr>Calibri</vt:lpstr>
      <vt:lpstr>Calibri Light</vt:lpstr>
      <vt:lpstr>Cambria Math</vt:lpstr>
      <vt:lpstr>Exo 2</vt:lpstr>
      <vt:lpstr>Exo 2 SemiBold</vt:lpstr>
      <vt:lpstr>Open Sans</vt:lpstr>
      <vt:lpstr>Times New Roman</vt:lpstr>
      <vt:lpstr>Wingdings</vt:lpstr>
      <vt:lpstr>1_Office Theme</vt:lpstr>
      <vt:lpstr>SNL2006</vt:lpstr>
      <vt:lpstr>PowerPoint Presentation</vt:lpstr>
      <vt:lpstr>Overview</vt:lpstr>
      <vt:lpstr>HS Boundary Surfaces</vt:lpstr>
      <vt:lpstr>HS Boundary Surfaces</vt:lpstr>
      <vt:lpstr>HS Boundary Surfaces</vt:lpstr>
      <vt:lpstr>Convection on HS Boundary</vt:lpstr>
      <vt:lpstr>Convection on HS Boundary</vt:lpstr>
      <vt:lpstr>Radiation on HS Boundary</vt:lpstr>
      <vt:lpstr>Radiation on HS Boundary</vt:lpstr>
      <vt:lpstr>Radiation on HS Boundary</vt:lpstr>
      <vt:lpstr>Radiation on HS Boundary</vt:lpstr>
      <vt:lpstr>Radiation Example</vt:lpstr>
      <vt:lpstr>Mass Transfer on HS Boundary</vt:lpstr>
      <vt:lpstr>Mass Transfer on HS Boundary</vt:lpstr>
      <vt:lpstr>Film Tracking on HS Boundary </vt:lpstr>
      <vt:lpstr>Film Tracking on HS Boundary </vt:lpstr>
      <vt:lpstr>Condensation/Films Example</vt:lpstr>
      <vt:lpstr>Summary</vt:lpstr>
      <vt:lpstr>Back-Up Slides</vt:lpstr>
      <vt:lpstr>Gas ε and α Calculations</vt:lpstr>
      <vt:lpstr>Aerosol &amp; Mixture ε and α Calculations</vt:lpstr>
    </vt:vector>
  </TitlesOfParts>
  <Company>Sandia National Laboratories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MELCOR Workshop, Containment Models and Exercise 3</dc:title>
  <dc:creator>Randall K. Cole, Jr.</dc:creator>
  <cp:lastModifiedBy>LOFT</cp:lastModifiedBy>
  <cp:revision>772</cp:revision>
  <cp:lastPrinted>2001-05-03T23:42:58Z</cp:lastPrinted>
  <dcterms:created xsi:type="dcterms:W3CDTF">1998-04-17T15:26:36Z</dcterms:created>
  <dcterms:modified xsi:type="dcterms:W3CDTF">2025-04-09T10:42:35Z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0x010100AC28686FBD4338489595DD7413329EE0</vt:lpwstr>
  </property>
</Properties>
</file>