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bookmarkIdSeed="5">
  <p:sldMasterIdLst>
    <p:sldMasterId id="2147483648" r:id="rId1"/>
  </p:sldMasterIdLst>
  <p:notesMasterIdLst>
    <p:notesMasterId r:id="rId30"/>
  </p:notesMasterIdLst>
  <p:handoutMasterIdLst>
    <p:handoutMasterId r:id="rId31"/>
  </p:handoutMasterIdLst>
  <p:sldIdLst>
    <p:sldId id="263" r:id="rId2"/>
    <p:sldId id="578" r:id="rId3"/>
    <p:sldId id="557" r:id="rId4"/>
    <p:sldId id="580" r:id="rId5"/>
    <p:sldId id="581" r:id="rId6"/>
    <p:sldId id="579" r:id="rId7"/>
    <p:sldId id="582" r:id="rId8"/>
    <p:sldId id="583" r:id="rId9"/>
    <p:sldId id="584" r:id="rId10"/>
    <p:sldId id="585" r:id="rId11"/>
    <p:sldId id="586" r:id="rId12"/>
    <p:sldId id="600" r:id="rId13"/>
    <p:sldId id="599" r:id="rId14"/>
    <p:sldId id="601" r:id="rId15"/>
    <p:sldId id="602" r:id="rId16"/>
    <p:sldId id="587" r:id="rId17"/>
    <p:sldId id="588" r:id="rId18"/>
    <p:sldId id="589" r:id="rId19"/>
    <p:sldId id="590" r:id="rId20"/>
    <p:sldId id="591" r:id="rId21"/>
    <p:sldId id="592" r:id="rId22"/>
    <p:sldId id="593" r:id="rId23"/>
    <p:sldId id="594" r:id="rId24"/>
    <p:sldId id="595" r:id="rId25"/>
    <p:sldId id="541" r:id="rId26"/>
    <p:sldId id="542" r:id="rId27"/>
    <p:sldId id="598" r:id="rId28"/>
    <p:sldId id="495" r:id="rId29"/>
  </p:sldIdLst>
  <p:sldSz cx="12192000" cy="6858000"/>
  <p:notesSz cx="6858000" cy="9144000"/>
  <p:defaultTextStyle>
    <a:defPPr>
      <a:defRPr lang="it-IT"/>
    </a:defPPr>
    <a:lvl1pPr algn="l" rtl="0" eaLnBrk="0" fontAlgn="base" hangingPunct="0">
      <a:spcBef>
        <a:spcPct val="0"/>
      </a:spcBef>
      <a:spcAft>
        <a:spcPct val="0"/>
      </a:spcAft>
      <a:defRPr sz="900"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900"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900"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900"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900" kern="1200">
        <a:solidFill>
          <a:schemeClr val="bg1"/>
        </a:solidFill>
        <a:latin typeface="Arial" charset="0"/>
        <a:ea typeface="ＭＳ Ｐゴシック" pitchFamily="34" charset="-128"/>
        <a:cs typeface="+mn-cs"/>
      </a:defRPr>
    </a:lvl5pPr>
    <a:lvl6pPr marL="2286000" algn="l" defTabSz="914400" rtl="0" eaLnBrk="1" latinLnBrk="0" hangingPunct="1">
      <a:defRPr sz="900" kern="1200">
        <a:solidFill>
          <a:schemeClr val="bg1"/>
        </a:solidFill>
        <a:latin typeface="Arial" charset="0"/>
        <a:ea typeface="ＭＳ Ｐゴシック" pitchFamily="34" charset="-128"/>
        <a:cs typeface="+mn-cs"/>
      </a:defRPr>
    </a:lvl6pPr>
    <a:lvl7pPr marL="2743200" algn="l" defTabSz="914400" rtl="0" eaLnBrk="1" latinLnBrk="0" hangingPunct="1">
      <a:defRPr sz="900" kern="1200">
        <a:solidFill>
          <a:schemeClr val="bg1"/>
        </a:solidFill>
        <a:latin typeface="Arial" charset="0"/>
        <a:ea typeface="ＭＳ Ｐゴシック" pitchFamily="34" charset="-128"/>
        <a:cs typeface="+mn-cs"/>
      </a:defRPr>
    </a:lvl7pPr>
    <a:lvl8pPr marL="3200400" algn="l" defTabSz="914400" rtl="0" eaLnBrk="1" latinLnBrk="0" hangingPunct="1">
      <a:defRPr sz="900" kern="1200">
        <a:solidFill>
          <a:schemeClr val="bg1"/>
        </a:solidFill>
        <a:latin typeface="Arial" charset="0"/>
        <a:ea typeface="ＭＳ Ｐゴシック" pitchFamily="34" charset="-128"/>
        <a:cs typeface="+mn-cs"/>
      </a:defRPr>
    </a:lvl8pPr>
    <a:lvl9pPr marL="3657600" algn="l" defTabSz="914400" rtl="0" eaLnBrk="1" latinLnBrk="0" hangingPunct="1">
      <a:defRPr sz="900" kern="1200">
        <a:solidFill>
          <a:schemeClr val="bg1"/>
        </a:solidFill>
        <a:latin typeface="Arial" charset="0"/>
        <a:ea typeface="ＭＳ Ｐゴシック" pitchFamily="34" charset="-128"/>
        <a:cs typeface="+mn-cs"/>
      </a:defRPr>
    </a:lvl9pPr>
  </p:defaultTextStyle>
  <p:extLst>
    <p:ext uri="{521415D9-36F7-43E2-AB2F-B90AF26B5E84}">
      <p14:sectionLst xmlns:p14="http://schemas.microsoft.com/office/powerpoint/2010/main">
        <p14:section name="Sezione predefinita" id="{DC5E4710-C43A-4075-828C-7CD4ED7DEC42}">
          <p14:sldIdLst>
            <p14:sldId id="263"/>
            <p14:sldId id="578"/>
            <p14:sldId id="557"/>
            <p14:sldId id="580"/>
            <p14:sldId id="581"/>
            <p14:sldId id="579"/>
            <p14:sldId id="582"/>
            <p14:sldId id="583"/>
            <p14:sldId id="584"/>
            <p14:sldId id="585"/>
            <p14:sldId id="586"/>
            <p14:sldId id="600"/>
            <p14:sldId id="599"/>
            <p14:sldId id="601"/>
            <p14:sldId id="602"/>
            <p14:sldId id="587"/>
            <p14:sldId id="588"/>
            <p14:sldId id="589"/>
            <p14:sldId id="590"/>
            <p14:sldId id="591"/>
            <p14:sldId id="592"/>
            <p14:sldId id="593"/>
            <p14:sldId id="594"/>
            <p14:sldId id="595"/>
            <p14:sldId id="541"/>
            <p14:sldId id="542"/>
            <p14:sldId id="598"/>
            <p14:sldId id="49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lcoli" initials="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22433"/>
    <a:srgbClr val="006778"/>
    <a:srgbClr val="0909D3"/>
    <a:srgbClr val="D25D70"/>
    <a:srgbClr val="9D2C12"/>
    <a:srgbClr val="3B9E38"/>
    <a:srgbClr val="6E1D2A"/>
    <a:srgbClr val="830022"/>
    <a:srgbClr val="0202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Stile chiaro 2 - Colore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Stile chi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Stile con tema 1 - Color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EB344D84-9AFB-497E-A393-DC336BA19D2E}" styleName="Stile medio 3 - Colore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BC89EF96-8CEA-46FF-86C4-4CE0E7609802}" styleName="Stile chiaro 3 - Colore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16DA210-FB5B-4158-B5E0-FEB733F419BA}" styleName="Stile chi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37" autoAdjust="0"/>
    <p:restoredTop sz="85427" autoAdjust="0"/>
  </p:normalViewPr>
  <p:slideViewPr>
    <p:cSldViewPr>
      <p:cViewPr varScale="1">
        <p:scale>
          <a:sx n="94" d="100"/>
          <a:sy n="94" d="100"/>
        </p:scale>
        <p:origin x="1452" y="66"/>
      </p:cViewPr>
      <p:guideLst>
        <p:guide orient="horz" pos="2160"/>
        <p:guide pos="3840"/>
      </p:guideLst>
    </p:cSldViewPr>
  </p:slideViewPr>
  <p:outlineViewPr>
    <p:cViewPr>
      <p:scale>
        <a:sx n="66" d="100"/>
        <a:sy n="66"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7" d="100"/>
          <a:sy n="87" d="100"/>
        </p:scale>
        <p:origin x="3840"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solidFill>
                  <a:schemeClr val="tx1"/>
                </a:solidFill>
                <a:latin typeface="Arial" charset="0"/>
                <a:ea typeface="ＭＳ Ｐゴシック" pitchFamily="1" charset="-128"/>
              </a:defRPr>
            </a:lvl1pPr>
          </a:lstStyle>
          <a:p>
            <a:pPr>
              <a:defRPr/>
            </a:pPr>
            <a:endParaRPr lang="it-IT" altLang="it-IT"/>
          </a:p>
        </p:txBody>
      </p:sp>
      <p:sp>
        <p:nvSpPr>
          <p:cNvPr id="3075" name="Rectangle 3"/>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ea typeface="ＭＳ Ｐゴシック" pitchFamily="1" charset="-128"/>
              </a:defRPr>
            </a:lvl1pPr>
          </a:lstStyle>
          <a:p>
            <a:pPr>
              <a:defRPr/>
            </a:pPr>
            <a:endParaRPr lang="it-IT" altLang="it-IT"/>
          </a:p>
        </p:txBody>
      </p:sp>
      <p:sp>
        <p:nvSpPr>
          <p:cNvPr id="3076" name="Rectangle 4"/>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solidFill>
                  <a:schemeClr val="tx1"/>
                </a:solidFill>
                <a:latin typeface="Arial" charset="0"/>
                <a:ea typeface="ＭＳ Ｐゴシック" pitchFamily="1" charset="-128"/>
              </a:defRPr>
            </a:lvl1pPr>
          </a:lstStyle>
          <a:p>
            <a:pPr>
              <a:defRPr/>
            </a:pPr>
            <a:endParaRPr lang="it-IT" altLang="it-IT"/>
          </a:p>
        </p:txBody>
      </p:sp>
      <p:sp>
        <p:nvSpPr>
          <p:cNvPr id="3077" name="Rectangle 5"/>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ea typeface="ＭＳ Ｐゴシック" pitchFamily="1" charset="-128"/>
              </a:defRPr>
            </a:lvl1pPr>
          </a:lstStyle>
          <a:p>
            <a:pPr>
              <a:defRPr/>
            </a:pPr>
            <a:fld id="{1D17FB23-BF54-4A97-98C8-FEACA798DF75}" type="slidenum">
              <a:rPr lang="it-IT" altLang="it-IT"/>
              <a:pPr>
                <a:defRPr/>
              </a:pPr>
              <a:t>‹N›</a:t>
            </a:fld>
            <a:endParaRPr lang="it-IT" altLang="it-IT"/>
          </a:p>
        </p:txBody>
      </p:sp>
    </p:spTree>
    <p:extLst>
      <p:ext uri="{BB962C8B-B14F-4D97-AF65-F5344CB8AC3E}">
        <p14:creationId xmlns:p14="http://schemas.microsoft.com/office/powerpoint/2010/main" val="37827983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solidFill>
                  <a:schemeClr val="tx1"/>
                </a:solidFill>
                <a:latin typeface="Arial" charset="0"/>
                <a:ea typeface="ＭＳ Ｐゴシック" pitchFamily="1" charset="-128"/>
              </a:defRPr>
            </a:lvl1pPr>
          </a:lstStyle>
          <a:p>
            <a:pPr>
              <a:defRPr/>
            </a:pPr>
            <a:endParaRPr lang="it-IT" altLang="it-IT"/>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ea typeface="ＭＳ Ｐゴシック" pitchFamily="1" charset="-128"/>
              </a:defRPr>
            </a:lvl1pPr>
          </a:lstStyle>
          <a:p>
            <a:pPr>
              <a:defRPr/>
            </a:pPr>
            <a:endParaRPr lang="it-IT" altLang="it-IT"/>
          </a:p>
        </p:txBody>
      </p:sp>
      <p:sp>
        <p:nvSpPr>
          <p:cNvPr id="2253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noProof="0"/>
              <a:t>Fare clic per modificare gli stili del testo dello schema</a:t>
            </a:r>
          </a:p>
          <a:p>
            <a:pPr lvl="1"/>
            <a:r>
              <a:rPr lang="it-IT" altLang="it-IT" noProof="0"/>
              <a:t>Secondo livello</a:t>
            </a:r>
          </a:p>
          <a:p>
            <a:pPr lvl="2"/>
            <a:r>
              <a:rPr lang="it-IT" altLang="it-IT" noProof="0"/>
              <a:t>Terzo livello</a:t>
            </a:r>
          </a:p>
          <a:p>
            <a:pPr lvl="3"/>
            <a:r>
              <a:rPr lang="it-IT" altLang="it-IT" noProof="0"/>
              <a:t>Quarto livello</a:t>
            </a:r>
          </a:p>
          <a:p>
            <a:pPr lvl="4"/>
            <a:r>
              <a:rPr lang="it-IT" altLang="it-IT" noProof="0"/>
              <a:t>Quinto livello</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solidFill>
                  <a:schemeClr val="tx1"/>
                </a:solidFill>
                <a:latin typeface="Arial" charset="0"/>
                <a:ea typeface="ＭＳ Ｐゴシック" pitchFamily="1" charset="-128"/>
              </a:defRPr>
            </a:lvl1pPr>
          </a:lstStyle>
          <a:p>
            <a:pPr>
              <a:defRPr/>
            </a:pPr>
            <a:endParaRPr lang="it-IT" altLang="it-IT"/>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ea typeface="ＭＳ Ｐゴシック" pitchFamily="1" charset="-128"/>
              </a:defRPr>
            </a:lvl1pPr>
          </a:lstStyle>
          <a:p>
            <a:pPr>
              <a:defRPr/>
            </a:pPr>
            <a:fld id="{4CA3D5BC-35B8-4A3D-8945-B9EE87AA71D4}" type="slidenum">
              <a:rPr lang="it-IT" altLang="it-IT"/>
              <a:pPr>
                <a:defRPr/>
              </a:pPr>
              <a:t>‹N›</a:t>
            </a:fld>
            <a:endParaRPr lang="it-IT" altLang="it-IT"/>
          </a:p>
        </p:txBody>
      </p:sp>
    </p:spTree>
    <p:extLst>
      <p:ext uri="{BB962C8B-B14F-4D97-AF65-F5344CB8AC3E}">
        <p14:creationId xmlns:p14="http://schemas.microsoft.com/office/powerpoint/2010/main" val="1966052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defRPr sz="900">
                <a:solidFill>
                  <a:schemeClr val="bg1"/>
                </a:solidFill>
                <a:latin typeface="Arial" charset="0"/>
                <a:ea typeface="ＭＳ Ｐゴシック" pitchFamily="34" charset="-128"/>
              </a:defRPr>
            </a:lvl1pPr>
            <a:lvl2pPr marL="742950" indent="-285750">
              <a:defRPr sz="900">
                <a:solidFill>
                  <a:schemeClr val="bg1"/>
                </a:solidFill>
                <a:latin typeface="Arial" charset="0"/>
                <a:ea typeface="ＭＳ Ｐゴシック" pitchFamily="34" charset="-128"/>
              </a:defRPr>
            </a:lvl2pPr>
            <a:lvl3pPr marL="1143000" indent="-228600">
              <a:defRPr sz="900">
                <a:solidFill>
                  <a:schemeClr val="bg1"/>
                </a:solidFill>
                <a:latin typeface="Arial" charset="0"/>
                <a:ea typeface="ＭＳ Ｐゴシック" pitchFamily="34" charset="-128"/>
              </a:defRPr>
            </a:lvl3pPr>
            <a:lvl4pPr marL="1600200" indent="-228600">
              <a:defRPr sz="900">
                <a:solidFill>
                  <a:schemeClr val="bg1"/>
                </a:solidFill>
                <a:latin typeface="Arial" charset="0"/>
                <a:ea typeface="ＭＳ Ｐゴシック" pitchFamily="34" charset="-128"/>
              </a:defRPr>
            </a:lvl4pPr>
            <a:lvl5pPr marL="2057400" indent="-228600">
              <a:defRPr sz="900">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900">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900">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900">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900">
                <a:solidFill>
                  <a:schemeClr val="bg1"/>
                </a:solidFill>
                <a:latin typeface="Arial" charset="0"/>
                <a:ea typeface="ＭＳ Ｐゴシック" pitchFamily="34" charset="-128"/>
              </a:defRPr>
            </a:lvl9pPr>
          </a:lstStyle>
          <a:p>
            <a:fld id="{FE7CDD52-C1AA-4576-9ED1-08491F86614C}" type="slidenum">
              <a:rPr lang="it-IT" altLang="it-IT" sz="1200" smtClean="0">
                <a:solidFill>
                  <a:schemeClr val="tx1"/>
                </a:solidFill>
              </a:rPr>
              <a:pPr/>
              <a:t>1</a:t>
            </a:fld>
            <a:endParaRPr lang="it-IT" altLang="it-IT" sz="1200" dirty="0">
              <a:solidFill>
                <a:schemeClr val="tx1"/>
              </a:solidFill>
            </a:endParaRPr>
          </a:p>
        </p:txBody>
      </p:sp>
      <p:sp>
        <p:nvSpPr>
          <p:cNvPr id="23555" name="Rectangle 2"/>
          <p:cNvSpPr>
            <a:spLocks noGrp="1" noRot="1" noChangeAspect="1" noChangeArrowheads="1" noTextEdit="1"/>
          </p:cNvSpPr>
          <p:nvPr>
            <p:ph type="sldImg"/>
          </p:nvPr>
        </p:nvSpPr>
        <p:spPr>
          <a:xfrm>
            <a:off x="381000" y="685800"/>
            <a:ext cx="6096000" cy="3429000"/>
          </a:xfrm>
          <a:ln/>
        </p:spPr>
      </p:sp>
      <p:sp>
        <p:nvSpPr>
          <p:cNvPr id="23556" name="Rectangle 3"/>
          <p:cNvSpPr>
            <a:spLocks noGrp="1" noChangeArrowheads="1"/>
          </p:cNvSpPr>
          <p:nvPr>
            <p:ph type="body" idx="1"/>
          </p:nvPr>
        </p:nvSpPr>
        <p:spPr>
          <a:noFill/>
        </p:spPr>
        <p:txBody>
          <a:bodyPr/>
          <a:lstStyle/>
          <a:p>
            <a:pPr eaLnBrk="1" hangingPunct="1"/>
            <a:endParaRPr lang="it-IT" altLang="it-IT" dirty="0">
              <a:ea typeface="ＭＳ Ｐゴシック" pitchFamily="34" charset="-128"/>
            </a:endParaRPr>
          </a:p>
        </p:txBody>
      </p:sp>
    </p:spTree>
    <p:extLst>
      <p:ext uri="{BB962C8B-B14F-4D97-AF65-F5344CB8AC3E}">
        <p14:creationId xmlns:p14="http://schemas.microsoft.com/office/powerpoint/2010/main" val="2612768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Concerning ex-vessel studies, we should consider that up to now the design of the tokamak building has been developed neglecting safety aspects. But they should consider this at some point. In fact for a simple ex-vessel LOCA from the FW-</a:t>
            </a:r>
            <a:r>
              <a:rPr lang="en-US" dirty="0" err="1"/>
              <a:t>phts</a:t>
            </a:r>
            <a:r>
              <a:rPr lang="en-US" dirty="0"/>
              <a:t> into the UPC a pressure of 4.5 bar is reached in the building. And this value is quite higher if compare with the limit of 2 bars imposed by safety. In order to support design activities, exploratory sensitivity analysis on relief panels have been performed. Of course, an higher flow discharge towards the PHTS and Dome area causes an increase of unfiltered releases. </a:t>
            </a:r>
          </a:p>
          <a:p>
            <a:r>
              <a:rPr lang="en-US" dirty="0"/>
              <a:t>Moreover, two additional possible solutions to minimize building pressurization and release have been studied. A system of spray in the UPC and a steam suppression pool connected with LPC.</a:t>
            </a:r>
          </a:p>
          <a:p>
            <a:r>
              <a:rPr lang="en-US" dirty="0"/>
              <a:t>A combination of different systems (e.g., Spray and flaps) will be taken into account in the future for a final design of the tokamak building.</a:t>
            </a:r>
          </a:p>
          <a:p>
            <a:endParaRPr lang="en-GB" dirty="0"/>
          </a:p>
          <a:p>
            <a:endParaRPr lang="en-GB" dirty="0"/>
          </a:p>
        </p:txBody>
      </p:sp>
      <p:sp>
        <p:nvSpPr>
          <p:cNvPr id="4" name="Segnaposto numero diapositiva 3"/>
          <p:cNvSpPr>
            <a:spLocks noGrp="1"/>
          </p:cNvSpPr>
          <p:nvPr>
            <p:ph type="sldNum" sz="quarter" idx="5"/>
          </p:nvPr>
        </p:nvSpPr>
        <p:spPr/>
        <p:txBody>
          <a:bodyPr/>
          <a:lstStyle/>
          <a:p>
            <a:pPr>
              <a:defRPr/>
            </a:pPr>
            <a:fld id="{4CA3D5BC-35B8-4A3D-8945-B9EE87AA71D4}" type="slidenum">
              <a:rPr lang="it-IT" altLang="it-IT" smtClean="0"/>
              <a:pPr>
                <a:defRPr/>
              </a:pPr>
              <a:t>10</a:t>
            </a:fld>
            <a:endParaRPr lang="it-IT" altLang="it-IT"/>
          </a:p>
        </p:txBody>
      </p:sp>
    </p:spTree>
    <p:extLst>
      <p:ext uri="{BB962C8B-B14F-4D97-AF65-F5344CB8AC3E}">
        <p14:creationId xmlns:p14="http://schemas.microsoft.com/office/powerpoint/2010/main" val="1161962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lgn="just">
              <a:buFont typeface="Wingdings" panose="05000000000000000000" pitchFamily="2" charset="2"/>
              <a:buNone/>
            </a:pPr>
            <a:r>
              <a:rPr lang="en-US" sz="1200" dirty="0">
                <a:solidFill>
                  <a:schemeClr val="tx1"/>
                </a:solidFill>
                <a:latin typeface="Times New Roman" panose="02020603050405020304" pitchFamily="18" charset="0"/>
              </a:rPr>
              <a:t>Just to conclude this part on accident analyses for DEMO. I want to show you this activity that is made in collaboration with CVR research center of check </a:t>
            </a:r>
            <a:r>
              <a:rPr lang="en-US" sz="1200" dirty="0" err="1">
                <a:solidFill>
                  <a:schemeClr val="tx1"/>
                </a:solidFill>
                <a:latin typeface="Times New Roman" panose="02020603050405020304" pitchFamily="18" charset="0"/>
              </a:rPr>
              <a:t>replubic</a:t>
            </a:r>
            <a:r>
              <a:rPr lang="en-US" sz="1200" dirty="0">
                <a:solidFill>
                  <a:schemeClr val="tx1"/>
                </a:solidFill>
                <a:latin typeface="Times New Roman" panose="02020603050405020304" pitchFamily="18" charset="0"/>
              </a:rPr>
              <a:t>. We have to design a system for hydrogen recombination and for the mitigation of hydrogen explosion risk. As highlighted from THAI experiment the mass of hydrogen recombined by PAR depends on pressure. And this is quite important since the VVPSS is operated at pressure well below atmospheric one. MELCOR does not has a recombination model that depends on the pressure. And for this reason it has been developed by me </a:t>
            </a:r>
            <a:r>
              <a:rPr lang="en-US" sz="500" dirty="0">
                <a:solidFill>
                  <a:schemeClr val="tx1"/>
                </a:solidFill>
                <a:latin typeface="Times New Roman" panose="02020603050405020304" pitchFamily="18" charset="0"/>
              </a:rPr>
              <a:t>using CF.</a:t>
            </a:r>
          </a:p>
          <a:p>
            <a:pPr marL="171450" indent="-171450" algn="just">
              <a:buFont typeface="Arial" panose="020B0604020202020204" pitchFamily="34" charset="0"/>
              <a:buChar char="•"/>
            </a:pPr>
            <a:r>
              <a:rPr lang="en-US" sz="500" dirty="0">
                <a:solidFill>
                  <a:schemeClr val="tx1"/>
                </a:solidFill>
                <a:latin typeface="Times New Roman" panose="02020603050405020304" pitchFamily="18" charset="0"/>
              </a:rPr>
              <a:t>One of the first solution </a:t>
            </a:r>
            <a:r>
              <a:rPr lang="en-US" sz="500" dirty="0" err="1">
                <a:solidFill>
                  <a:schemeClr val="tx1"/>
                </a:solidFill>
                <a:latin typeface="Times New Roman" panose="02020603050405020304" pitchFamily="18" charset="0"/>
              </a:rPr>
              <a:t>analysed</a:t>
            </a:r>
            <a:r>
              <a:rPr lang="en-US" sz="500" dirty="0">
                <a:solidFill>
                  <a:schemeClr val="tx1"/>
                </a:solidFill>
                <a:latin typeface="Times New Roman" panose="02020603050405020304" pitchFamily="18" charset="0"/>
              </a:rPr>
              <a:t> was to install PARs into each suppression tank. We obtained good results in terms of hydrogen recombination. However, the problem is due to the risk of an hydrogen explosion, due to the reaching of flammability limits. </a:t>
            </a:r>
          </a:p>
          <a:p>
            <a:pPr marL="171450" indent="-171450" algn="just">
              <a:buFont typeface="Arial" panose="020B0604020202020204" pitchFamily="34" charset="0"/>
              <a:buChar char="•"/>
            </a:pPr>
            <a:r>
              <a:rPr lang="en-US" sz="500" dirty="0">
                <a:solidFill>
                  <a:schemeClr val="tx1"/>
                </a:solidFill>
                <a:latin typeface="Times New Roman" panose="02020603050405020304" pitchFamily="18" charset="0"/>
              </a:rPr>
              <a:t>So, to overcome this problem, a new system has been proposed, adding two ETs and installing pars into these tanks. Results highlighted that this proposed solution, </a:t>
            </a:r>
            <a:r>
              <a:rPr lang="en-US" sz="1200" dirty="0">
                <a:solidFill>
                  <a:schemeClr val="tx1"/>
                </a:solidFill>
                <a:latin typeface="Times New Roman" panose="02020603050405020304" pitchFamily="18" charset="0"/>
              </a:rPr>
              <a:t>is more effective </a:t>
            </a:r>
            <a:r>
              <a:rPr lang="en-US" sz="500" dirty="0">
                <a:solidFill>
                  <a:schemeClr val="tx1"/>
                </a:solidFill>
                <a:latin typeface="Times New Roman" panose="02020603050405020304" pitchFamily="18" charset="0"/>
              </a:rPr>
              <a:t>in terms of </a:t>
            </a:r>
            <a:r>
              <a:rPr lang="en-US" sz="1200" dirty="0">
                <a:solidFill>
                  <a:schemeClr val="tx1"/>
                </a:solidFill>
                <a:latin typeface="Times New Roman" panose="02020603050405020304" pitchFamily="18" charset="0"/>
              </a:rPr>
              <a:t>hydrogen explosion risk mitigation.</a:t>
            </a:r>
            <a:endParaRPr lang="en-GB" dirty="0"/>
          </a:p>
          <a:p>
            <a:endParaRPr lang="en-GB" dirty="0"/>
          </a:p>
        </p:txBody>
      </p:sp>
      <p:sp>
        <p:nvSpPr>
          <p:cNvPr id="4" name="Segnaposto numero diapositiva 3"/>
          <p:cNvSpPr>
            <a:spLocks noGrp="1"/>
          </p:cNvSpPr>
          <p:nvPr>
            <p:ph type="sldNum" sz="quarter" idx="5"/>
          </p:nvPr>
        </p:nvSpPr>
        <p:spPr/>
        <p:txBody>
          <a:bodyPr/>
          <a:lstStyle/>
          <a:p>
            <a:pPr>
              <a:defRPr/>
            </a:pPr>
            <a:fld id="{4CA3D5BC-35B8-4A3D-8945-B9EE87AA71D4}" type="slidenum">
              <a:rPr lang="it-IT" altLang="it-IT" smtClean="0"/>
              <a:pPr>
                <a:defRPr/>
              </a:pPr>
              <a:t>11</a:t>
            </a:fld>
            <a:endParaRPr lang="it-IT" altLang="it-IT"/>
          </a:p>
        </p:txBody>
      </p:sp>
    </p:spTree>
    <p:extLst>
      <p:ext uri="{BB962C8B-B14F-4D97-AF65-F5344CB8AC3E}">
        <p14:creationId xmlns:p14="http://schemas.microsoft.com/office/powerpoint/2010/main" val="3437201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These hotspots range from 773.15 K to 1773.15 K with an area division based on 7 sections, according to the input data request.</a:t>
            </a:r>
          </a:p>
          <a:p>
            <a:endParaRPr lang="en-US" dirty="0"/>
          </a:p>
        </p:txBody>
      </p:sp>
      <p:sp>
        <p:nvSpPr>
          <p:cNvPr id="4" name="Segnaposto numero diapositiva 3"/>
          <p:cNvSpPr>
            <a:spLocks noGrp="1"/>
          </p:cNvSpPr>
          <p:nvPr>
            <p:ph type="sldNum" sz="quarter" idx="5"/>
          </p:nvPr>
        </p:nvSpPr>
        <p:spPr/>
        <p:txBody>
          <a:bodyPr/>
          <a:lstStyle/>
          <a:p>
            <a:pPr>
              <a:defRPr/>
            </a:pPr>
            <a:fld id="{4CA3D5BC-35B8-4A3D-8945-B9EE87AA71D4}" type="slidenum">
              <a:rPr lang="it-IT" altLang="it-IT" smtClean="0"/>
              <a:pPr>
                <a:defRPr/>
              </a:pPr>
              <a:t>13</a:t>
            </a:fld>
            <a:endParaRPr lang="it-IT" altLang="it-IT"/>
          </a:p>
        </p:txBody>
      </p:sp>
    </p:spTree>
    <p:extLst>
      <p:ext uri="{BB962C8B-B14F-4D97-AF65-F5344CB8AC3E}">
        <p14:creationId xmlns:p14="http://schemas.microsoft.com/office/powerpoint/2010/main" val="3158225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These preliminary safety studies, performed in collaboration with ENEA and F4E agency,  have been done to support the design and the integration of the WCLL TBSs into ITER.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effectLst/>
                <a:latin typeface="Gotham"/>
              </a:rPr>
              <a:t>This layout shows the deployment of the WCLL-TBS sub-systems in the different areas of Tokamak Complex.</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Among all the main physical and engineering goals that should be achieved during the activity of the ITER machine one deals with testing and validating different design concepts of tritium breeding blankets (which will be used in fusion power producing reactors). The TBMs which will be installed in the ITER Equatorial Port #16. </a:t>
            </a:r>
            <a:r>
              <a:rPr lang="en-US" sz="1200" dirty="0">
                <a:effectLst/>
                <a:latin typeface="Times New Roman" panose="02020603050405020304" pitchFamily="18" charset="0"/>
                <a:ea typeface="Calibri" panose="020F0502020204030204" pitchFamily="34" charset="0"/>
              </a:rPr>
              <a:t>Where, are inserted in pairs, within a water-cooled stainless-steel frame which acts as an interface with the VV and the port structure. This frame together with two TBM-Sets forms the so called TBM Port Plug (TBM-PP).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Calibri" panose="020F0502020204030204" pitchFamily="34" charset="0"/>
              </a:rPr>
              <a:t>The European Water-Cooled Lithium Lead Test Blanket Module (WCLL TBM) is one of the blanket concepts to be tested in ITER as a possible candidate for a future application in the EU-DEMO reactor. </a:t>
            </a:r>
            <a:endParaRPr lang="en-US" dirty="0"/>
          </a:p>
          <a:p>
            <a:endParaRPr lang="en-GB" dirty="0"/>
          </a:p>
          <a:p>
            <a:endParaRPr lang="en-GB" dirty="0"/>
          </a:p>
        </p:txBody>
      </p:sp>
      <p:sp>
        <p:nvSpPr>
          <p:cNvPr id="4" name="Segnaposto numero diapositiva 3"/>
          <p:cNvSpPr>
            <a:spLocks noGrp="1"/>
          </p:cNvSpPr>
          <p:nvPr>
            <p:ph type="sldNum" sz="quarter" idx="5"/>
          </p:nvPr>
        </p:nvSpPr>
        <p:spPr/>
        <p:txBody>
          <a:bodyPr/>
          <a:lstStyle/>
          <a:p>
            <a:pPr>
              <a:defRPr/>
            </a:pPr>
            <a:fld id="{4CA3D5BC-35B8-4A3D-8945-B9EE87AA71D4}" type="slidenum">
              <a:rPr lang="it-IT" altLang="it-IT" smtClean="0"/>
              <a:pPr>
                <a:defRPr/>
              </a:pPr>
              <a:t>16</a:t>
            </a:fld>
            <a:endParaRPr lang="it-IT" altLang="it-IT"/>
          </a:p>
        </p:txBody>
      </p:sp>
    </p:spTree>
    <p:extLst>
      <p:ext uri="{BB962C8B-B14F-4D97-AF65-F5344CB8AC3E}">
        <p14:creationId xmlns:p14="http://schemas.microsoft.com/office/powerpoint/2010/main" val="2301823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just" defTabSz="914400" rtl="0" eaLnBrk="0" fontAlgn="base" latinLnBrk="0" hangingPunct="0">
              <a:lnSpc>
                <a:spcPct val="107000"/>
              </a:lnSpc>
              <a:spcBef>
                <a:spcPct val="30000"/>
              </a:spcBef>
              <a:spcAft>
                <a:spcPts val="800"/>
              </a:spcAft>
              <a:buClrTx/>
              <a:buSzTx/>
              <a:buFontTx/>
              <a:buNone/>
              <a:tabLst/>
              <a:defRPr/>
            </a:pPr>
            <a:r>
              <a:rPr lang="en-US" sz="1200" dirty="0" err="1">
                <a:effectLst/>
                <a:latin typeface="Times New Roman" panose="02020603050405020304" pitchFamily="18" charset="0"/>
                <a:ea typeface="Calibri" panose="020F0502020204030204" pitchFamily="34" charset="0"/>
              </a:rPr>
              <a:t>Nodalization</a:t>
            </a:r>
            <a:r>
              <a:rPr lang="en-US" sz="1200" dirty="0">
                <a:effectLst/>
                <a:latin typeface="Times New Roman" panose="02020603050405020304" pitchFamily="18" charset="0"/>
                <a:ea typeface="Calibri" panose="020F0502020204030204" pitchFamily="34" charset="0"/>
              </a:rPr>
              <a:t> scheme for modelling the WCS pipe volume and components.</a:t>
            </a:r>
          </a:p>
          <a:p>
            <a:pPr marL="0" marR="0" lvl="0" indent="0" algn="just" defTabSz="914400" rtl="0" eaLnBrk="0" fontAlgn="base" latinLnBrk="0" hangingPunct="0">
              <a:lnSpc>
                <a:spcPct val="107000"/>
              </a:lnSpc>
              <a:spcBef>
                <a:spcPct val="30000"/>
              </a:spcBef>
              <a:spcAft>
                <a:spcPts val="800"/>
              </a:spcAft>
              <a:buClrTx/>
              <a:buSzTx/>
              <a:buFontTx/>
              <a:buNone/>
              <a:tabLst/>
              <a:defRPr/>
            </a:pPr>
            <a:endParaRPr lang="en-US" sz="1200" dirty="0">
              <a:effectLst/>
              <a:latin typeface="Times New Roman" panose="02020603050405020304" pitchFamily="18" charset="0"/>
              <a:ea typeface="Calibri" panose="020F0502020204030204" pitchFamily="34" charset="0"/>
            </a:endParaRPr>
          </a:p>
          <a:p>
            <a:pPr marL="0" marR="0" lvl="0" indent="0" algn="just" defTabSz="914400" rtl="0" eaLnBrk="0" fontAlgn="base" latinLnBrk="0" hangingPunct="0">
              <a:lnSpc>
                <a:spcPct val="107000"/>
              </a:lnSpc>
              <a:spcBef>
                <a:spcPct val="30000"/>
              </a:spcBef>
              <a:spcAft>
                <a:spcPts val="800"/>
              </a:spcAft>
              <a:buClrTx/>
              <a:buSzTx/>
              <a:buFontTx/>
              <a:buNone/>
              <a:tabLst/>
              <a:defRPr/>
            </a:pPr>
            <a:r>
              <a:rPr lang="en-US" sz="1200" dirty="0">
                <a:effectLst/>
                <a:latin typeface="Times New Roman" panose="02020603050405020304" pitchFamily="18" charset="0"/>
                <a:ea typeface="Calibri" panose="020F0502020204030204" pitchFamily="34" charset="0"/>
              </a:rPr>
              <a:t>A total number of 143 1-D CVs have been modeled to correctly simulate the WCS pipe volume and components. A heat structure is assigned to each pipework CVH node. As a conservative assumption, an adiabatic boundary condition is imposed on the external side of each HSs to neglect heat transfer with environment.</a:t>
            </a:r>
          </a:p>
          <a:p>
            <a:pPr algn="just">
              <a:lnSpc>
                <a:spcPct val="107000"/>
              </a:lnSpc>
              <a:spcAft>
                <a:spcPts val="800"/>
              </a:spcAft>
            </a:pPr>
            <a:endParaRPr lang="en-US" sz="1200" dirty="0">
              <a:effectLst/>
              <a:latin typeface="Times New Roman" panose="02020603050405020304" pitchFamily="18" charset="0"/>
              <a:ea typeface="Times New Roman" panose="02020603050405020304" pitchFamily="18" charset="0"/>
            </a:endParaRPr>
          </a:p>
          <a:p>
            <a:pPr algn="just">
              <a:lnSpc>
                <a:spcPct val="107000"/>
              </a:lnSpc>
              <a:spcAft>
                <a:spcPts val="800"/>
              </a:spcAft>
            </a:pPr>
            <a:r>
              <a:rPr lang="en-US" sz="1200" dirty="0">
                <a:effectLst/>
                <a:latin typeface="Times New Roman" panose="02020603050405020304" pitchFamily="18" charset="0"/>
                <a:ea typeface="Times New Roman" panose="02020603050405020304" pitchFamily="18" charset="0"/>
              </a:rPr>
              <a:t>The main function of the WCS is to extract the power produced in the TBM, this is </a:t>
            </a:r>
            <a:r>
              <a:rPr lang="en-US" sz="1200" dirty="0" err="1">
                <a:effectLst/>
                <a:latin typeface="Times New Roman" panose="02020603050405020304" pitchFamily="18" charset="0"/>
                <a:ea typeface="Times New Roman" panose="02020603050405020304" pitchFamily="18" charset="0"/>
              </a:rPr>
              <a:t>accomplisched</a:t>
            </a:r>
            <a:r>
              <a:rPr lang="en-US" sz="1200" dirty="0">
                <a:effectLst/>
                <a:latin typeface="Times New Roman" panose="02020603050405020304" pitchFamily="18" charset="0"/>
                <a:ea typeface="Times New Roman" panose="02020603050405020304" pitchFamily="18" charset="0"/>
              </a:rPr>
              <a:t> by two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separate heat exchangers: an economizer (HX-01 in Figure 4) placed at the center of the loop and a heat exchanger between primary loop and secondary loop (HX-02 in Figure 4). </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1200" dirty="0">
              <a:effectLst/>
              <a:latin typeface="Times New Roman" panose="02020603050405020304" pitchFamily="18" charset="0"/>
              <a:ea typeface="Calibri" panose="020F0502020204030204" pitchFamily="34" charset="0"/>
            </a:endParaRPr>
          </a:p>
          <a:p>
            <a:pPr marL="0" marR="0" lvl="0" indent="0" algn="just" defTabSz="914400" rtl="0" eaLnBrk="0" fontAlgn="base" latinLnBrk="0" hangingPunct="0">
              <a:lnSpc>
                <a:spcPct val="107000"/>
              </a:lnSpc>
              <a:spcBef>
                <a:spcPct val="30000"/>
              </a:spcBef>
              <a:spcAft>
                <a:spcPts val="800"/>
              </a:spcAft>
              <a:buClrTx/>
              <a:buSzTx/>
              <a:buFontTx/>
              <a:buNone/>
              <a:tabLst/>
              <a:defRPr/>
            </a:pPr>
            <a:r>
              <a:rPr lang="en-US" sz="1200" dirty="0">
                <a:effectLst/>
                <a:latin typeface="Times New Roman" panose="02020603050405020304" pitchFamily="18" charset="0"/>
                <a:ea typeface="Calibri" panose="020F0502020204030204" pitchFamily="34" charset="0"/>
              </a:rPr>
              <a:t>The ITER Port Plug has been included in the model to account for heat exchange by thermal radiation TBM depending on relative mutual temperature differences.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Radiative heat transfer between the PP and TBM structure is modelled using a series of FUN1 functions, as well as for conduction between different PP frame HSs.</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endParaRPr lang="en-GB" dirty="0"/>
          </a:p>
        </p:txBody>
      </p:sp>
      <p:sp>
        <p:nvSpPr>
          <p:cNvPr id="4" name="Segnaposto numero diapositiva 3"/>
          <p:cNvSpPr>
            <a:spLocks noGrp="1"/>
          </p:cNvSpPr>
          <p:nvPr>
            <p:ph type="sldNum" sz="quarter" idx="5"/>
          </p:nvPr>
        </p:nvSpPr>
        <p:spPr/>
        <p:txBody>
          <a:bodyPr/>
          <a:lstStyle/>
          <a:p>
            <a:pPr>
              <a:defRPr/>
            </a:pPr>
            <a:fld id="{4CA3D5BC-35B8-4A3D-8945-B9EE87AA71D4}" type="slidenum">
              <a:rPr lang="it-IT" altLang="it-IT" smtClean="0"/>
              <a:pPr>
                <a:defRPr/>
              </a:pPr>
              <a:t>17</a:t>
            </a:fld>
            <a:endParaRPr lang="it-IT" altLang="it-IT"/>
          </a:p>
        </p:txBody>
      </p:sp>
    </p:spTree>
    <p:extLst>
      <p:ext uri="{BB962C8B-B14F-4D97-AF65-F5344CB8AC3E}">
        <p14:creationId xmlns:p14="http://schemas.microsoft.com/office/powerpoint/2010/main" val="1101385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sz="1200" dirty="0">
              <a:effectLst/>
              <a:latin typeface="Times New Roman" panose="02020603050405020304" pitchFamily="18" charset="0"/>
              <a:ea typeface="Calibri" panose="020F0502020204030204" pitchFamily="34" charset="0"/>
            </a:endParaRPr>
          </a:p>
          <a:p>
            <a:r>
              <a:rPr lang="en-US" sz="1200" dirty="0">
                <a:effectLst/>
                <a:latin typeface="Times New Roman" panose="02020603050405020304" pitchFamily="18" charset="0"/>
                <a:ea typeface="Calibri" panose="020F0502020204030204" pitchFamily="34" charset="0"/>
              </a:rPr>
              <a:t>The Water-Cooled Lithium Lead Breeding Blanket is one of the most promising concepts to be used as key component in fusion power devices, as it provides tritium breeding and nuclear power conversion and extraction. </a:t>
            </a:r>
            <a:r>
              <a:rPr lang="en-US" sz="1200" b="1" dirty="0">
                <a:effectLst/>
                <a:latin typeface="Times New Roman" panose="02020603050405020304" pitchFamily="18" charset="0"/>
                <a:ea typeface="Calibri" panose="020F0502020204030204" pitchFamily="34" charset="0"/>
              </a:rPr>
              <a:t>It is characterized by the use of EUROFER-97 steel as structural material, the eutectic </a:t>
            </a:r>
            <a:r>
              <a:rPr lang="en-US" sz="1200" b="1" dirty="0" err="1">
                <a:effectLst/>
                <a:latin typeface="Times New Roman" panose="02020603050405020304" pitchFamily="18" charset="0"/>
                <a:ea typeface="Calibri" panose="020F0502020204030204" pitchFamily="34" charset="0"/>
              </a:rPr>
              <a:t>LiPb</a:t>
            </a:r>
            <a:r>
              <a:rPr lang="en-US" sz="1200" b="1" dirty="0">
                <a:effectLst/>
                <a:latin typeface="Times New Roman" panose="02020603050405020304" pitchFamily="18" charset="0"/>
                <a:ea typeface="Calibri" panose="020F0502020204030204" pitchFamily="34" charset="0"/>
              </a:rPr>
              <a:t> as tritium breeder and neutron multiplier.</a:t>
            </a:r>
          </a:p>
          <a:p>
            <a:r>
              <a:rPr lang="en-US" sz="1200" b="1" dirty="0">
                <a:effectLst/>
                <a:latin typeface="Times New Roman" panose="02020603050405020304" pitchFamily="18" charset="0"/>
                <a:ea typeface="Calibri" panose="020F0502020204030204" pitchFamily="34" charset="0"/>
              </a:rPr>
              <a:t>The thermal power produced within the WCLL-TBM is removed by means of pressurized water circulating in cooling channels embedded in the FW </a:t>
            </a:r>
            <a:r>
              <a:rPr lang="en-US" sz="1200" b="1" dirty="0" err="1">
                <a:effectLst/>
                <a:latin typeface="Times New Roman" panose="02020603050405020304" pitchFamily="18" charset="0"/>
                <a:ea typeface="Calibri" panose="020F0502020204030204" pitchFamily="34" charset="0"/>
              </a:rPr>
              <a:t>stucture</a:t>
            </a:r>
            <a:r>
              <a:rPr lang="en-US" sz="1200" b="1" dirty="0">
                <a:effectLst/>
                <a:latin typeface="Times New Roman" panose="02020603050405020304" pitchFamily="18" charset="0"/>
                <a:ea typeface="Calibri" panose="020F0502020204030204" pitchFamily="34" charset="0"/>
              </a:rPr>
              <a:t> facing the plasma, as well as in the BZ DWT immersed in the liquid breeder. In nominal conditions the circuit is operated at 15.5 MPa. </a:t>
            </a:r>
          </a:p>
          <a:p>
            <a:r>
              <a:rPr lang="en-US" sz="1200" b="1" dirty="0">
                <a:effectLst/>
                <a:latin typeface="Times New Roman" panose="02020603050405020304" pitchFamily="18" charset="0"/>
                <a:ea typeface="Calibri" panose="020F0502020204030204" pitchFamily="34" charset="0"/>
              </a:rPr>
              <a:t>The current conceptual design phase foresees a TBM box formed by a C-shaped first wall (FW) covering the upper, lower and frontal parts of the TBM. The two sides are closed by means of two non-cooled side caps (SC), while the rear part is closed by four steel plates delimiting manifolds for the distribution and collection of the water coolant inside the breeder blanket and inside the first wall.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Times New Roman" panose="02020603050405020304" pitchFamily="18" charset="0"/>
                <a:ea typeface="Calibri" panose="020F0502020204030204" pitchFamily="34" charset="0"/>
              </a:rPr>
              <a:t>Vertical and horizontal stiffening plates are provided to withstand the internal pressurization in case of accident. The resulting stiffening grid divides the box interior into 16 separate channels called Breeder Units (BUs) in which lithium-lead circulates for allowing extraction of the tritium in the port cell area. In each cell up to four radial-toroidal Double Wall Tubes (DWTs),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are inserted and welded to a common back plate.</a:t>
            </a:r>
            <a:endParaRPr lang="it-IT" sz="12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endParaRPr lang="en-GB" dirty="0"/>
          </a:p>
        </p:txBody>
      </p:sp>
      <p:sp>
        <p:nvSpPr>
          <p:cNvPr id="4" name="Segnaposto numero diapositiva 3"/>
          <p:cNvSpPr>
            <a:spLocks noGrp="1"/>
          </p:cNvSpPr>
          <p:nvPr>
            <p:ph type="sldNum" sz="quarter" idx="5"/>
          </p:nvPr>
        </p:nvSpPr>
        <p:spPr/>
        <p:txBody>
          <a:bodyPr/>
          <a:lstStyle/>
          <a:p>
            <a:pPr>
              <a:defRPr/>
            </a:pPr>
            <a:fld id="{4CA3D5BC-35B8-4A3D-8945-B9EE87AA71D4}" type="slidenum">
              <a:rPr lang="it-IT" altLang="it-IT" smtClean="0"/>
              <a:pPr>
                <a:defRPr/>
              </a:pPr>
              <a:t>18</a:t>
            </a:fld>
            <a:endParaRPr lang="it-IT" altLang="it-IT"/>
          </a:p>
        </p:txBody>
      </p:sp>
    </p:spTree>
    <p:extLst>
      <p:ext uri="{BB962C8B-B14F-4D97-AF65-F5344CB8AC3E}">
        <p14:creationId xmlns:p14="http://schemas.microsoft.com/office/powerpoint/2010/main" val="4089890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dirty="0">
                <a:effectLst/>
                <a:latin typeface="Times New Roman" panose="02020603050405020304" pitchFamily="18" charset="0"/>
                <a:ea typeface="Calibri" panose="020F0502020204030204" pitchFamily="34" charset="0"/>
              </a:rPr>
              <a:t>An overview of the </a:t>
            </a:r>
            <a:r>
              <a:rPr lang="en-US" sz="1200" dirty="0" err="1">
                <a:effectLst/>
                <a:latin typeface="Times New Roman" panose="02020603050405020304" pitchFamily="18" charset="0"/>
                <a:ea typeface="Calibri" panose="020F0502020204030204" pitchFamily="34" charset="0"/>
              </a:rPr>
              <a:t>nodalisation</a:t>
            </a:r>
            <a:r>
              <a:rPr lang="en-US" sz="1200" dirty="0">
                <a:effectLst/>
                <a:latin typeface="Times New Roman" panose="02020603050405020304" pitchFamily="18" charset="0"/>
                <a:ea typeface="Calibri" panose="020F0502020204030204" pitchFamily="34" charset="0"/>
              </a:rPr>
              <a:t> of the WCLL-TBM is provided. Left figure is poloidal section view of the TBM </a:t>
            </a:r>
            <a:r>
              <a:rPr lang="en-US" sz="1200" dirty="0" err="1">
                <a:effectLst/>
                <a:latin typeface="Times New Roman" panose="02020603050405020304" pitchFamily="18" charset="0"/>
                <a:ea typeface="Calibri" panose="020F0502020204030204" pitchFamily="34" charset="0"/>
              </a:rPr>
              <a:t>nodalisation</a:t>
            </a:r>
            <a:r>
              <a:rPr lang="en-US" sz="1200" dirty="0">
                <a:effectLst/>
                <a:latin typeface="Times New Roman" panose="02020603050405020304" pitchFamily="18" charset="0"/>
                <a:ea typeface="Calibri" panose="020F0502020204030204" pitchFamily="34" charset="0"/>
              </a:rPr>
              <a:t>, showing breeding heat structure (BZ) and stiffening plates (SP) for each breeding unit level, but also FW, SW and manifold models.</a:t>
            </a:r>
          </a:p>
          <a:p>
            <a:r>
              <a:rPr lang="en-US" sz="1200" dirty="0">
                <a:effectLst/>
                <a:latin typeface="Times New Roman" panose="02020603050405020304" pitchFamily="18" charset="0"/>
                <a:ea typeface="Calibri" panose="020F0502020204030204" pitchFamily="34" charset="0"/>
              </a:rPr>
              <a:t>Figure in the bottom right is a toroidal section of a single breeding unit mainly focused on showing DWTs CVs and the thermal coupling between Side Caps (SC) and breeding structures. </a:t>
            </a:r>
          </a:p>
          <a:p>
            <a:r>
              <a:rPr lang="en-US" sz="1200" dirty="0">
                <a:effectLst/>
                <a:latin typeface="Times New Roman" panose="02020603050405020304" pitchFamily="18" charset="0"/>
                <a:ea typeface="Calibri" panose="020F0502020204030204" pitchFamily="34" charset="0"/>
              </a:rPr>
              <a:t>To limit the size of the model, the two parallel columns of breeding units divided by the vertical Stiffening Grid (SG), have been collapsed into a single column of BU modelling equivalent CVs, FLs and HSs. </a:t>
            </a:r>
          </a:p>
          <a:p>
            <a:r>
              <a:rPr lang="en-US" sz="1200" dirty="0">
                <a:effectLst/>
                <a:latin typeface="Times New Roman" panose="02020603050405020304" pitchFamily="18" charset="0"/>
                <a:ea typeface="Calibri" panose="020F0502020204030204" pitchFamily="34" charset="0"/>
              </a:rPr>
              <a:t>FW/SW heat structure have been divided into two separated structures; conduction and thermal radiation heat transfer between the heat structures is modelled using MELCOR user-defined control functions ('FUN1’). </a:t>
            </a:r>
          </a:p>
          <a:p>
            <a:endParaRPr lang="en-US" sz="1200" dirty="0">
              <a:effectLst/>
              <a:latin typeface="Times New Roman" panose="02020603050405020304" pitchFamily="18" charset="0"/>
            </a:endParaRPr>
          </a:p>
          <a:p>
            <a:r>
              <a:rPr lang="en-US" sz="1200" dirty="0">
                <a:effectLst/>
                <a:latin typeface="Times New Roman" panose="02020603050405020304" pitchFamily="18" charset="0"/>
                <a:ea typeface="Calibri" panose="020F0502020204030204" pitchFamily="34" charset="0"/>
              </a:rPr>
              <a:t>Manifold containing </a:t>
            </a:r>
            <a:r>
              <a:rPr lang="en-US" sz="1200" dirty="0" err="1">
                <a:effectLst/>
                <a:latin typeface="Times New Roman" panose="02020603050405020304" pitchFamily="18" charset="0"/>
                <a:ea typeface="Calibri" panose="020F0502020204030204" pitchFamily="34" charset="0"/>
              </a:rPr>
              <a:t>LiPb</a:t>
            </a:r>
            <a:r>
              <a:rPr lang="en-US" sz="1200" dirty="0">
                <a:effectLst/>
                <a:latin typeface="Times New Roman" panose="02020603050405020304" pitchFamily="18" charset="0"/>
                <a:ea typeface="Calibri" panose="020F0502020204030204" pitchFamily="34" charset="0"/>
              </a:rPr>
              <a:t> is modelled with a single heat structure together with breeding unit back plate and BP1.</a:t>
            </a:r>
            <a:endParaRPr lang="en-GB" dirty="0"/>
          </a:p>
          <a:p>
            <a:endParaRPr lang="en-GB" dirty="0"/>
          </a:p>
          <a:p>
            <a:endParaRPr lang="en-GB" dirty="0"/>
          </a:p>
        </p:txBody>
      </p:sp>
      <p:sp>
        <p:nvSpPr>
          <p:cNvPr id="4" name="Segnaposto numero diapositiva 3"/>
          <p:cNvSpPr>
            <a:spLocks noGrp="1"/>
          </p:cNvSpPr>
          <p:nvPr>
            <p:ph type="sldNum" sz="quarter" idx="5"/>
          </p:nvPr>
        </p:nvSpPr>
        <p:spPr/>
        <p:txBody>
          <a:bodyPr/>
          <a:lstStyle/>
          <a:p>
            <a:pPr>
              <a:defRPr/>
            </a:pPr>
            <a:fld id="{4CA3D5BC-35B8-4A3D-8945-B9EE87AA71D4}" type="slidenum">
              <a:rPr lang="it-IT" altLang="it-IT" smtClean="0"/>
              <a:pPr>
                <a:defRPr/>
              </a:pPr>
              <a:t>19</a:t>
            </a:fld>
            <a:endParaRPr lang="it-IT" altLang="it-IT"/>
          </a:p>
        </p:txBody>
      </p:sp>
    </p:spTree>
    <p:extLst>
      <p:ext uri="{BB962C8B-B14F-4D97-AF65-F5344CB8AC3E}">
        <p14:creationId xmlns:p14="http://schemas.microsoft.com/office/powerpoint/2010/main" val="4261111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Times New Roman" panose="02020603050405020304" pitchFamily="18" charset="0"/>
                <a:ea typeface="Calibri" panose="020F0502020204030204" pitchFamily="34" charset="0"/>
              </a:rPr>
              <a:t>Concerning the ex-vessel loss of cooling accident, the postulated event is a Double-Ended Guillotine Break (DEGB) of the 3” TBM inlet WCS pipe during an ITER plasma burn phase, with resulting loss of water into the port cell.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Break location has been set on the inlet line of WCS from TBM set, upstream the SIC-1 safety isolation valves (on the PC door side) to maximize water inventory potentially released in Port Cell.</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Times New Roman" panose="02020603050405020304" pitchFamily="18" charset="0"/>
                <a:ea typeface="Calibri" panose="020F0502020204030204" pitchFamily="34" charset="0"/>
              </a:rPr>
              <a:t>Concerning the LOFA the initiating accident is a WCS pumps seizure.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Accident occurs during ITER normal operating state, when a pulsed plasma regime is foreseen. Plasma pulse pattern foresees the full plasma power to be reached within 60 s and, after 450 s of flat-top, the power is ramped down in 200 s. The dwell time between two consecutive plasma pulses is 1090s.</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Times New Roman" panose="02020603050405020304" pitchFamily="18" charset="0"/>
                <a:ea typeface="Calibri" panose="020F0502020204030204" pitchFamily="34" charset="0"/>
              </a:rPr>
              <a:t>Parametric studies have been performed to gain insight in the relative impact of safety logic implementation for both LOCA and LOFA.  In particular, some cases have been investigated by varying the time at which PIE occurs, the role of SIC safety isolation valves, the effects of plasma shut-down thermal loads. </a:t>
            </a:r>
            <a:endParaRPr lang="en-GB" sz="1200"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effectLst/>
              <a:latin typeface="Times New Roman" panose="02020603050405020304" pitchFamily="18" charset="0"/>
              <a:ea typeface="Calibri" panose="020F0502020204030204" pitchFamily="34" charset="0"/>
            </a:endParaRPr>
          </a:p>
          <a:p>
            <a:endParaRPr lang="en-GB" dirty="0"/>
          </a:p>
          <a:p>
            <a:endParaRPr lang="en-GB" dirty="0"/>
          </a:p>
        </p:txBody>
      </p:sp>
      <p:sp>
        <p:nvSpPr>
          <p:cNvPr id="4" name="Segnaposto numero diapositiva 3"/>
          <p:cNvSpPr>
            <a:spLocks noGrp="1"/>
          </p:cNvSpPr>
          <p:nvPr>
            <p:ph type="sldNum" sz="quarter" idx="5"/>
          </p:nvPr>
        </p:nvSpPr>
        <p:spPr/>
        <p:txBody>
          <a:bodyPr/>
          <a:lstStyle/>
          <a:p>
            <a:pPr>
              <a:defRPr/>
            </a:pPr>
            <a:fld id="{4CA3D5BC-35B8-4A3D-8945-B9EE87AA71D4}" type="slidenum">
              <a:rPr lang="it-IT" altLang="it-IT" smtClean="0"/>
              <a:pPr>
                <a:defRPr/>
              </a:pPr>
              <a:t>20</a:t>
            </a:fld>
            <a:endParaRPr lang="it-IT" altLang="it-IT"/>
          </a:p>
        </p:txBody>
      </p:sp>
    </p:spTree>
    <p:extLst>
      <p:ext uri="{BB962C8B-B14F-4D97-AF65-F5344CB8AC3E}">
        <p14:creationId xmlns:p14="http://schemas.microsoft.com/office/powerpoint/2010/main" val="1147825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dirty="0">
                <a:effectLst/>
                <a:latin typeface="Times New Roman" panose="02020603050405020304" pitchFamily="18" charset="0"/>
                <a:ea typeface="Calibri" panose="020F0502020204030204" pitchFamily="34" charset="0"/>
              </a:rPr>
              <a:t>In all the simulations the relief panel connecting the PC to vertical shafts volume (FL814) acts 0.4 s after the PIE, when the pressure in PC is 20 kPa higher than that in shafts</a:t>
            </a:r>
          </a:p>
          <a:p>
            <a:endParaRPr lang="en-US" sz="1200" dirty="0">
              <a:effectLst/>
              <a:latin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The impact of fast plasma termination system has also been preliminary investigated by modelling the effects of a plasma disruption on the TBM FW. The disruption causes an increase of around 200 K on the FW surface, comparable to the effect of around 100 s of full-power plasma. </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endParaRPr lang="en-GB" dirty="0"/>
          </a:p>
        </p:txBody>
      </p:sp>
      <p:sp>
        <p:nvSpPr>
          <p:cNvPr id="4" name="Segnaposto numero diapositiva 3"/>
          <p:cNvSpPr>
            <a:spLocks noGrp="1"/>
          </p:cNvSpPr>
          <p:nvPr>
            <p:ph type="sldNum" sz="quarter" idx="5"/>
          </p:nvPr>
        </p:nvSpPr>
        <p:spPr/>
        <p:txBody>
          <a:bodyPr/>
          <a:lstStyle/>
          <a:p>
            <a:pPr>
              <a:defRPr/>
            </a:pPr>
            <a:fld id="{4CA3D5BC-35B8-4A3D-8945-B9EE87AA71D4}" type="slidenum">
              <a:rPr lang="it-IT" altLang="it-IT" smtClean="0"/>
              <a:pPr>
                <a:defRPr/>
              </a:pPr>
              <a:t>21</a:t>
            </a:fld>
            <a:endParaRPr lang="it-IT" altLang="it-IT"/>
          </a:p>
        </p:txBody>
      </p:sp>
    </p:spTree>
    <p:extLst>
      <p:ext uri="{BB962C8B-B14F-4D97-AF65-F5344CB8AC3E}">
        <p14:creationId xmlns:p14="http://schemas.microsoft.com/office/powerpoint/2010/main" val="3030000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Times New Roman" panose="02020603050405020304" pitchFamily="18" charset="0"/>
                <a:ea typeface="Calibri" panose="020F0502020204030204" pitchFamily="34" charset="0"/>
              </a:rPr>
              <a:t>In Case1 pressure in WCS and TBM systems increases to 17.7 MPa (set-point for PORV opening) in around 60 s. Steam is discharged from pressurizer into a small suppression relief tank through the PORVs and, if necessary, through the Safety Relief Valve (SRV).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In Case 2 and Case 3, the maximum pressure inside the TBM is around 1.65 bar, and the intervention of PORV is never required. In Case 3, because of further reduced cooling capacity deriving from the spurious closure of the SIC-1, the FW structure experience a maximum temperature of around 1000 K. </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Parameters’ variation effect of LOFA transient on FW temperature appear less significant if compared with the LOCA ones, however SRVs and PORVs opening set point should be accurately chosen to reduce the mechanical stress on structure. </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endParaRPr lang="en-GB" dirty="0"/>
          </a:p>
        </p:txBody>
      </p:sp>
      <p:sp>
        <p:nvSpPr>
          <p:cNvPr id="4" name="Segnaposto numero diapositiva 3"/>
          <p:cNvSpPr>
            <a:spLocks noGrp="1"/>
          </p:cNvSpPr>
          <p:nvPr>
            <p:ph type="sldNum" sz="quarter" idx="5"/>
          </p:nvPr>
        </p:nvSpPr>
        <p:spPr/>
        <p:txBody>
          <a:bodyPr/>
          <a:lstStyle/>
          <a:p>
            <a:pPr>
              <a:defRPr/>
            </a:pPr>
            <a:fld id="{4CA3D5BC-35B8-4A3D-8945-B9EE87AA71D4}" type="slidenum">
              <a:rPr lang="it-IT" altLang="it-IT" smtClean="0"/>
              <a:pPr>
                <a:defRPr/>
              </a:pPr>
              <a:t>22</a:t>
            </a:fld>
            <a:endParaRPr lang="it-IT" altLang="it-IT"/>
          </a:p>
        </p:txBody>
      </p:sp>
    </p:spTree>
    <p:extLst>
      <p:ext uri="{BB962C8B-B14F-4D97-AF65-F5344CB8AC3E}">
        <p14:creationId xmlns:p14="http://schemas.microsoft.com/office/powerpoint/2010/main" val="2314174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I briefly introduce the EU-DEMO reactor and the TH </a:t>
            </a:r>
            <a:r>
              <a:rPr lang="en-GB" dirty="0" err="1"/>
              <a:t>nodalization</a:t>
            </a:r>
            <a:r>
              <a:rPr lang="en-GB" dirty="0"/>
              <a:t> developed to perform safety analysis. Thus, I will give an overview of these safety analysis made for the DEMO. As well as, I will shortly discuss also about some activities made for the ITER TBS. After that I move to the </a:t>
            </a:r>
            <a:r>
              <a:rPr lang="en-GB" dirty="0" err="1"/>
              <a:t>desription</a:t>
            </a:r>
            <a:r>
              <a:rPr lang="en-GB" dirty="0"/>
              <a:t> the MELCOR-RAVEN coupling activity, focusing on some applications related to UQ, </a:t>
            </a:r>
            <a:r>
              <a:rPr lang="en-GB" dirty="0" err="1"/>
              <a:t>Opt</a:t>
            </a:r>
            <a:r>
              <a:rPr lang="en-GB" dirty="0"/>
              <a:t> and DET. </a:t>
            </a:r>
          </a:p>
        </p:txBody>
      </p:sp>
      <p:sp>
        <p:nvSpPr>
          <p:cNvPr id="4" name="Segnaposto numero diapositiva 3"/>
          <p:cNvSpPr>
            <a:spLocks noGrp="1"/>
          </p:cNvSpPr>
          <p:nvPr>
            <p:ph type="sldNum" sz="quarter" idx="5"/>
          </p:nvPr>
        </p:nvSpPr>
        <p:spPr/>
        <p:txBody>
          <a:bodyPr/>
          <a:lstStyle/>
          <a:p>
            <a:pPr>
              <a:defRPr/>
            </a:pPr>
            <a:fld id="{4CA3D5BC-35B8-4A3D-8945-B9EE87AA71D4}" type="slidenum">
              <a:rPr lang="it-IT" altLang="it-IT" smtClean="0"/>
              <a:pPr>
                <a:defRPr/>
              </a:pPr>
              <a:t>2</a:t>
            </a:fld>
            <a:endParaRPr lang="it-IT" altLang="it-IT"/>
          </a:p>
        </p:txBody>
      </p:sp>
    </p:spTree>
    <p:extLst>
      <p:ext uri="{BB962C8B-B14F-4D97-AF65-F5344CB8AC3E}">
        <p14:creationId xmlns:p14="http://schemas.microsoft.com/office/powerpoint/2010/main" val="1233192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RAVEN is an open source tool. It </a:t>
            </a:r>
            <a:r>
              <a:rPr lang="en-US" altLang="it-IT" dirty="0"/>
              <a:t>was born as a PRA code </a:t>
            </a:r>
            <a:r>
              <a:rPr lang="en-US" dirty="0"/>
              <a:t>to perform parametric and probabilistic analysis based on the response of complex system codes</a:t>
            </a:r>
          </a:p>
          <a:p>
            <a:r>
              <a:rPr lang="en-US" dirty="0"/>
              <a:t>It is a modular or ‘plug-in’ tool that can be coupled with other computer code</a:t>
            </a:r>
            <a:endParaRPr lang="en-GB" dirty="0"/>
          </a:p>
          <a:p>
            <a:endParaRPr lang="en-GB" dirty="0"/>
          </a:p>
          <a:p>
            <a:endParaRPr lang="en-GB" dirty="0"/>
          </a:p>
        </p:txBody>
      </p:sp>
      <p:sp>
        <p:nvSpPr>
          <p:cNvPr id="4" name="Segnaposto numero diapositiva 3"/>
          <p:cNvSpPr>
            <a:spLocks noGrp="1"/>
          </p:cNvSpPr>
          <p:nvPr>
            <p:ph type="sldNum" sz="quarter" idx="5"/>
          </p:nvPr>
        </p:nvSpPr>
        <p:spPr/>
        <p:txBody>
          <a:bodyPr/>
          <a:lstStyle/>
          <a:p>
            <a:pPr>
              <a:defRPr/>
            </a:pPr>
            <a:fld id="{4CA3D5BC-35B8-4A3D-8945-B9EE87AA71D4}" type="slidenum">
              <a:rPr lang="it-IT" altLang="it-IT" smtClean="0"/>
              <a:pPr>
                <a:defRPr/>
              </a:pPr>
              <a:t>23</a:t>
            </a:fld>
            <a:endParaRPr lang="it-IT" altLang="it-IT"/>
          </a:p>
        </p:txBody>
      </p:sp>
    </p:spTree>
    <p:extLst>
      <p:ext uri="{BB962C8B-B14F-4D97-AF65-F5344CB8AC3E}">
        <p14:creationId xmlns:p14="http://schemas.microsoft.com/office/powerpoint/2010/main" val="3284087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One of the most difficult thing that I do for this activity is to develop the possibility to directly extract MELCOR information from the binary plot file. This has been successfully accomplished using the python struct module. Once the binary </a:t>
            </a:r>
            <a:r>
              <a:rPr lang="en-GB" sz="1200" dirty="0" err="1">
                <a:effectLst/>
                <a:latin typeface="Times New Roman" panose="02020603050405020304" pitchFamily="18" charset="0"/>
                <a:ea typeface="Calibri" panose="020F0502020204030204" pitchFamily="34" charset="0"/>
                <a:cs typeface="Times New Roman" panose="02020603050405020304" pitchFamily="18" charset="0"/>
              </a:rPr>
              <a:t>melcor</a:t>
            </a: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 plot file is converted in something readable by RAVEN (like a csv file or </a:t>
            </a:r>
            <a:r>
              <a:rPr lang="en-GB" sz="1200" dirty="0" err="1">
                <a:effectLst/>
                <a:latin typeface="Times New Roman" panose="02020603050405020304" pitchFamily="18" charset="0"/>
                <a:ea typeface="Calibri" panose="020F0502020204030204" pitchFamily="34" charset="0"/>
                <a:cs typeface="Times New Roman" panose="02020603050405020304" pitchFamily="18" charset="0"/>
              </a:rPr>
              <a:t>somelse</a:t>
            </a: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 python data structure like </a:t>
            </a:r>
            <a:r>
              <a:rPr lang="en-GB" sz="1200" dirty="0" err="1">
                <a:effectLst/>
                <a:latin typeface="Times New Roman" panose="02020603050405020304" pitchFamily="18" charset="0"/>
                <a:ea typeface="Calibri" panose="020F0502020204030204" pitchFamily="34" charset="0"/>
                <a:cs typeface="Times New Roman" panose="02020603050405020304" pitchFamily="18" charset="0"/>
              </a:rPr>
              <a:t>dataframe</a:t>
            </a: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 or dictionary) we can use RAVEN to enhance to outcomes of our safety studies. Her for example you can see the procedural framework adopted to perform un UQ analysis.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egnaposto numero diapositiva 3"/>
          <p:cNvSpPr>
            <a:spLocks noGrp="1"/>
          </p:cNvSpPr>
          <p:nvPr>
            <p:ph type="sldNum" sz="quarter" idx="5"/>
          </p:nvPr>
        </p:nvSpPr>
        <p:spPr/>
        <p:txBody>
          <a:bodyPr/>
          <a:lstStyle/>
          <a:p>
            <a:pPr>
              <a:defRPr/>
            </a:pPr>
            <a:fld id="{4CA3D5BC-35B8-4A3D-8945-B9EE87AA71D4}" type="slidenum">
              <a:rPr lang="it-IT" altLang="it-IT" smtClean="0"/>
              <a:pPr>
                <a:defRPr/>
              </a:pPr>
              <a:t>24</a:t>
            </a:fld>
            <a:endParaRPr lang="it-IT" altLang="it-IT"/>
          </a:p>
        </p:txBody>
      </p:sp>
    </p:spTree>
    <p:extLst>
      <p:ext uri="{BB962C8B-B14F-4D97-AF65-F5344CB8AC3E}">
        <p14:creationId xmlns:p14="http://schemas.microsoft.com/office/powerpoint/2010/main" val="2323567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Another activity that we did using MELCOR and RAVEN is related to the solution of optimization problems. We have implemented in RAVEN a gradient descent method to find the optimal value of a goal function. This </a:t>
            </a:r>
            <a:r>
              <a:rPr lang="en-GB" dirty="0" err="1"/>
              <a:t>alghorithms</a:t>
            </a:r>
            <a:r>
              <a:rPr lang="en-GB" dirty="0"/>
              <a:t> works by estimating locally the gradient of the objective function, and when the gradient is approaching to zero it, of course, means that we are reaching a maximum or a minimum. </a:t>
            </a:r>
          </a:p>
          <a:p>
            <a:endParaRPr lang="en-GB" dirty="0"/>
          </a:p>
        </p:txBody>
      </p:sp>
      <p:sp>
        <p:nvSpPr>
          <p:cNvPr id="4" name="Segnaposto numero diapositiva 3"/>
          <p:cNvSpPr>
            <a:spLocks noGrp="1"/>
          </p:cNvSpPr>
          <p:nvPr>
            <p:ph type="sldNum" sz="quarter" idx="5"/>
          </p:nvPr>
        </p:nvSpPr>
        <p:spPr/>
        <p:txBody>
          <a:bodyPr/>
          <a:lstStyle/>
          <a:p>
            <a:pPr>
              <a:defRPr/>
            </a:pPr>
            <a:fld id="{4CA3D5BC-35B8-4A3D-8945-B9EE87AA71D4}" type="slidenum">
              <a:rPr lang="it-IT" altLang="it-IT" smtClean="0"/>
              <a:pPr>
                <a:defRPr/>
              </a:pPr>
              <a:t>25</a:t>
            </a:fld>
            <a:endParaRPr lang="it-IT" altLang="it-IT"/>
          </a:p>
        </p:txBody>
      </p:sp>
    </p:spTree>
    <p:extLst>
      <p:ext uri="{BB962C8B-B14F-4D97-AF65-F5344CB8AC3E}">
        <p14:creationId xmlns:p14="http://schemas.microsoft.com/office/powerpoint/2010/main" val="2699172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We tried to apply this method to optimize the mass of hydrogen recombined by the system we proposed for the EU-DEMO reactor. Thus our goal function is the total mass of hydrogen recombined. And we have selected some design parameter that we want to change to reach our goal. Thus RAVEN automatically explores this space input and runs MELCOR simulations to find out the maximum value. Here you can see for example, the results for converged scenarios. And we have that there are two values for the ET volume that can be used for our goal. Instead the liquid level in the ST-A doesn’t change over the iterations so it seems to do not have an impact on our goal function. </a:t>
            </a:r>
          </a:p>
        </p:txBody>
      </p:sp>
      <p:sp>
        <p:nvSpPr>
          <p:cNvPr id="4" name="Segnaposto numero diapositiva 3"/>
          <p:cNvSpPr>
            <a:spLocks noGrp="1"/>
          </p:cNvSpPr>
          <p:nvPr>
            <p:ph type="sldNum" sz="quarter" idx="5"/>
          </p:nvPr>
        </p:nvSpPr>
        <p:spPr/>
        <p:txBody>
          <a:bodyPr/>
          <a:lstStyle/>
          <a:p>
            <a:pPr>
              <a:defRPr/>
            </a:pPr>
            <a:fld id="{4CA3D5BC-35B8-4A3D-8945-B9EE87AA71D4}" type="slidenum">
              <a:rPr lang="it-IT" altLang="it-IT" smtClean="0"/>
              <a:pPr>
                <a:defRPr/>
              </a:pPr>
              <a:t>26</a:t>
            </a:fld>
            <a:endParaRPr lang="it-IT" altLang="it-IT"/>
          </a:p>
        </p:txBody>
      </p:sp>
    </p:spTree>
    <p:extLst>
      <p:ext uri="{BB962C8B-B14F-4D97-AF65-F5344CB8AC3E}">
        <p14:creationId xmlns:p14="http://schemas.microsoft.com/office/powerpoint/2010/main" val="1686223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000000"/>
                </a:solidFill>
                <a:latin typeface="Times New Roman" panose="02020603050405020304" pitchFamily="18" charset="0"/>
                <a:cs typeface="Times New Roman" panose="02020603050405020304" pitchFamily="18" charset="0"/>
              </a:rPr>
              <a:t>The short-term goal of the ongoing fusion R&amp;D activities is to create and control a burning plasma.  For this purpose, there is the ITER project. Parallel to the ITER, a </a:t>
            </a:r>
            <a:r>
              <a:rPr lang="en-US" sz="1200" dirty="0" err="1">
                <a:solidFill>
                  <a:srgbClr val="000000"/>
                </a:solidFill>
                <a:latin typeface="Times New Roman" panose="02020603050405020304" pitchFamily="18" charset="0"/>
                <a:cs typeface="Times New Roman" panose="02020603050405020304" pitchFamily="18" charset="0"/>
              </a:rPr>
              <a:t>DEMOnstration</a:t>
            </a:r>
            <a:r>
              <a:rPr lang="en-US" sz="1200" dirty="0">
                <a:solidFill>
                  <a:srgbClr val="000000"/>
                </a:solidFill>
                <a:latin typeface="Times New Roman" panose="02020603050405020304" pitchFamily="18" charset="0"/>
                <a:cs typeface="Times New Roman" panose="02020603050405020304" pitchFamily="18" charset="0"/>
              </a:rPr>
              <a:t> power plant needs to be designed. The EU-DEMO must demonstrate the possibility to SAFELY generate electricity through nuclear fusion reactions.</a:t>
            </a:r>
            <a:endParaRPr lang="en-GB" sz="1200" dirty="0">
              <a:solidFill>
                <a:srgbClr val="000000"/>
              </a:solidFill>
              <a:latin typeface="Times New Roman" panose="02020603050405020304" pitchFamily="18" charset="0"/>
              <a:cs typeface="Times New Roman" panose="02020603050405020304" pitchFamily="18" charset="0"/>
            </a:endParaRPr>
          </a:p>
          <a:p>
            <a:endParaRPr lang="en-GB" dirty="0"/>
          </a:p>
        </p:txBody>
      </p:sp>
      <p:sp>
        <p:nvSpPr>
          <p:cNvPr id="4" name="Segnaposto numero diapositiva 3"/>
          <p:cNvSpPr>
            <a:spLocks noGrp="1"/>
          </p:cNvSpPr>
          <p:nvPr>
            <p:ph type="sldNum" sz="quarter" idx="5"/>
          </p:nvPr>
        </p:nvSpPr>
        <p:spPr/>
        <p:txBody>
          <a:bodyPr/>
          <a:lstStyle/>
          <a:p>
            <a:pPr>
              <a:defRPr/>
            </a:pPr>
            <a:fld id="{4CA3D5BC-35B8-4A3D-8945-B9EE87AA71D4}" type="slidenum">
              <a:rPr lang="it-IT" altLang="it-IT" smtClean="0"/>
              <a:pPr>
                <a:defRPr/>
              </a:pPr>
              <a:t>3</a:t>
            </a:fld>
            <a:endParaRPr lang="it-IT" altLang="it-IT"/>
          </a:p>
        </p:txBody>
      </p:sp>
    </p:spTree>
    <p:extLst>
      <p:ext uri="{BB962C8B-B14F-4D97-AF65-F5344CB8AC3E}">
        <p14:creationId xmlns:p14="http://schemas.microsoft.com/office/powerpoint/2010/main" val="944816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0000"/>
                </a:solidFill>
                <a:latin typeface="Times New Roman" panose="02020603050405020304" pitchFamily="18" charset="0"/>
                <a:cs typeface="Times New Roman" panose="02020603050405020304" pitchFamily="18" charset="0"/>
              </a:rPr>
              <a:t>The fusion power have some safety features that are attractive in spite of the its “nuclear” characteristic.  For example the intrinsic tendency of the plasma to shut-down without the human intervention. However, the lack of the risk of a chain reaction does not mean the absence of any nuclear risk.  In fact there is a source term into tokamaks that can be mobilized toward the </a:t>
            </a:r>
            <a:r>
              <a:rPr lang="en-US" sz="1200" b="0" dirty="0" err="1">
                <a:solidFill>
                  <a:srgbClr val="000000"/>
                </a:solidFill>
                <a:latin typeface="Times New Roman" panose="02020603050405020304" pitchFamily="18" charset="0"/>
                <a:cs typeface="Times New Roman" panose="02020603050405020304" pitchFamily="18" charset="0"/>
              </a:rPr>
              <a:t>enviorenment</a:t>
            </a:r>
            <a:r>
              <a:rPr lang="en-US" sz="1200" b="0" dirty="0">
                <a:solidFill>
                  <a:srgbClr val="000000"/>
                </a:solidFill>
                <a:latin typeface="Times New Roman" panose="02020603050405020304" pitchFamily="18" charset="0"/>
                <a:cs typeface="Times New Roman" panose="02020603050405020304" pitchFamily="18" charset="0"/>
              </a:rPr>
              <a:t> during an accident. The main source term are </a:t>
            </a:r>
            <a:r>
              <a:rPr lang="en-GB" sz="1200" b="1" dirty="0">
                <a:solidFill>
                  <a:srgbClr val="000000"/>
                </a:solidFill>
                <a:latin typeface="Times New Roman" panose="02020603050405020304" pitchFamily="18" charset="0"/>
                <a:cs typeface="Times New Roman" panose="02020603050405020304" pitchFamily="18" charset="0"/>
              </a:rPr>
              <a:t>Tritium</a:t>
            </a:r>
            <a:r>
              <a:rPr lang="en-GB" sz="1200" dirty="0">
                <a:solidFill>
                  <a:srgbClr val="000000"/>
                </a:solidFill>
                <a:latin typeface="Times New Roman" panose="02020603050405020304" pitchFamily="18" charset="0"/>
                <a:cs typeface="Times New Roman" panose="02020603050405020304" pitchFamily="18" charset="0"/>
              </a:rPr>
              <a:t>: b-emitter. </a:t>
            </a:r>
            <a:r>
              <a:rPr lang="it-IT" sz="1200" dirty="0">
                <a:solidFill>
                  <a:srgbClr val="000000"/>
                </a:solidFill>
                <a:latin typeface="Times New Roman" panose="02020603050405020304" pitchFamily="18" charset="0"/>
                <a:cs typeface="Times New Roman" panose="02020603050405020304" pitchFamily="18" charset="0"/>
              </a:rPr>
              <a:t>The </a:t>
            </a:r>
            <a:r>
              <a:rPr lang="it-IT" sz="1200" dirty="0" err="1">
                <a:solidFill>
                  <a:srgbClr val="000000"/>
                </a:solidFill>
                <a:latin typeface="Times New Roman" panose="02020603050405020304" pitchFamily="18" charset="0"/>
                <a:cs typeface="Times New Roman" panose="02020603050405020304" pitchFamily="18" charset="0"/>
              </a:rPr>
              <a:t>most</a:t>
            </a:r>
            <a:r>
              <a:rPr lang="it-IT" sz="1200" dirty="0">
                <a:solidFill>
                  <a:srgbClr val="000000"/>
                </a:solidFill>
                <a:latin typeface="Times New Roman" panose="02020603050405020304" pitchFamily="18" charset="0"/>
                <a:cs typeface="Times New Roman" panose="02020603050405020304" pitchFamily="18" charset="0"/>
              </a:rPr>
              <a:t> </a:t>
            </a:r>
            <a:r>
              <a:rPr lang="it-IT" sz="1200" dirty="0" err="1">
                <a:solidFill>
                  <a:srgbClr val="000000"/>
                </a:solidFill>
                <a:latin typeface="Times New Roman" panose="02020603050405020304" pitchFamily="18" charset="0"/>
                <a:cs typeface="Times New Roman" panose="02020603050405020304" pitchFamily="18" charset="0"/>
              </a:rPr>
              <a:t>dangerous</a:t>
            </a:r>
            <a:r>
              <a:rPr lang="it-IT" sz="1200" dirty="0">
                <a:solidFill>
                  <a:srgbClr val="000000"/>
                </a:solidFill>
                <a:latin typeface="Times New Roman" panose="02020603050405020304" pitchFamily="18" charset="0"/>
                <a:cs typeface="Times New Roman" panose="02020603050405020304" pitchFamily="18" charset="0"/>
              </a:rPr>
              <a:t> compound </a:t>
            </a:r>
            <a:r>
              <a:rPr lang="it-IT" sz="1200" dirty="0" err="1">
                <a:solidFill>
                  <a:srgbClr val="000000"/>
                </a:solidFill>
                <a:latin typeface="Times New Roman" panose="02020603050405020304" pitchFamily="18" charset="0"/>
                <a:cs typeface="Times New Roman" panose="02020603050405020304" pitchFamily="18" charset="0"/>
              </a:rPr>
              <a:t>that</a:t>
            </a:r>
            <a:r>
              <a:rPr lang="it-IT" sz="1200" dirty="0">
                <a:solidFill>
                  <a:srgbClr val="000000"/>
                </a:solidFill>
                <a:latin typeface="Times New Roman" panose="02020603050405020304" pitchFamily="18" charset="0"/>
                <a:cs typeface="Times New Roman" panose="02020603050405020304" pitchFamily="18" charset="0"/>
              </a:rPr>
              <a:t> </a:t>
            </a:r>
            <a:r>
              <a:rPr lang="it-IT" sz="1200" dirty="0" err="1">
                <a:solidFill>
                  <a:srgbClr val="000000"/>
                </a:solidFill>
                <a:latin typeface="Times New Roman" panose="02020603050405020304" pitchFamily="18" charset="0"/>
                <a:cs typeface="Times New Roman" panose="02020603050405020304" pitchFamily="18" charset="0"/>
              </a:rPr>
              <a:t>tritium</a:t>
            </a:r>
            <a:r>
              <a:rPr lang="it-IT" sz="1200" dirty="0">
                <a:solidFill>
                  <a:srgbClr val="000000"/>
                </a:solidFill>
                <a:latin typeface="Times New Roman" panose="02020603050405020304" pitchFamily="18" charset="0"/>
                <a:cs typeface="Times New Roman" panose="02020603050405020304" pitchFamily="18" charset="0"/>
              </a:rPr>
              <a:t> can </a:t>
            </a:r>
            <a:r>
              <a:rPr lang="it-IT" sz="1200" dirty="0" err="1">
                <a:solidFill>
                  <a:srgbClr val="000000"/>
                </a:solidFill>
                <a:latin typeface="Times New Roman" panose="02020603050405020304" pitchFamily="18" charset="0"/>
                <a:cs typeface="Times New Roman" panose="02020603050405020304" pitchFamily="18" charset="0"/>
              </a:rPr>
              <a:t>form</a:t>
            </a:r>
            <a:r>
              <a:rPr lang="it-IT" sz="1200" dirty="0">
                <a:solidFill>
                  <a:srgbClr val="000000"/>
                </a:solidFill>
                <a:latin typeface="Times New Roman" panose="02020603050405020304" pitchFamily="18" charset="0"/>
                <a:cs typeface="Times New Roman" panose="02020603050405020304" pitchFamily="18" charset="0"/>
              </a:rPr>
              <a:t> </a:t>
            </a:r>
            <a:r>
              <a:rPr lang="it-IT" sz="1200" dirty="0" err="1">
                <a:solidFill>
                  <a:srgbClr val="000000"/>
                </a:solidFill>
                <a:latin typeface="Times New Roman" panose="02020603050405020304" pitchFamily="18" charset="0"/>
                <a:cs typeface="Times New Roman" panose="02020603050405020304" pitchFamily="18" charset="0"/>
              </a:rPr>
              <a:t>is</a:t>
            </a:r>
            <a:r>
              <a:rPr lang="it-IT" sz="1200" dirty="0">
                <a:solidFill>
                  <a:srgbClr val="000000"/>
                </a:solidFill>
                <a:latin typeface="Times New Roman" panose="02020603050405020304" pitchFamily="18" charset="0"/>
                <a:cs typeface="Times New Roman" panose="02020603050405020304" pitchFamily="18" charset="0"/>
              </a:rPr>
              <a:t> the </a:t>
            </a:r>
            <a:r>
              <a:rPr lang="it-IT" sz="1200" dirty="0" err="1">
                <a:solidFill>
                  <a:srgbClr val="000000"/>
                </a:solidFill>
                <a:latin typeface="Times New Roman" panose="02020603050405020304" pitchFamily="18" charset="0"/>
                <a:cs typeface="Times New Roman" panose="02020603050405020304" pitchFamily="18" charset="0"/>
              </a:rPr>
              <a:t>tritiated</a:t>
            </a:r>
            <a:r>
              <a:rPr lang="it-IT" sz="1200" dirty="0">
                <a:solidFill>
                  <a:srgbClr val="000000"/>
                </a:solidFill>
                <a:latin typeface="Times New Roman" panose="02020603050405020304" pitchFamily="18" charset="0"/>
                <a:cs typeface="Times New Roman" panose="02020603050405020304" pitchFamily="18" charset="0"/>
              </a:rPr>
              <a:t> water, </a:t>
            </a:r>
            <a:r>
              <a:rPr lang="it-IT" sz="1200" dirty="0" err="1">
                <a:solidFill>
                  <a:srgbClr val="000000"/>
                </a:solidFill>
                <a:latin typeface="Times New Roman" panose="02020603050405020304" pitchFamily="18" charset="0"/>
                <a:cs typeface="Times New Roman" panose="02020603050405020304" pitchFamily="18" charset="0"/>
              </a:rPr>
              <a:t>because</a:t>
            </a:r>
            <a:r>
              <a:rPr lang="it-IT" sz="1200" dirty="0">
                <a:solidFill>
                  <a:srgbClr val="000000"/>
                </a:solidFill>
                <a:latin typeface="Times New Roman" panose="02020603050405020304" pitchFamily="18" charset="0"/>
                <a:cs typeface="Times New Roman" panose="02020603050405020304" pitchFamily="18" charset="0"/>
              </a:rPr>
              <a:t> of </a:t>
            </a:r>
            <a:r>
              <a:rPr lang="it-IT" sz="1200" dirty="0" err="1">
                <a:solidFill>
                  <a:srgbClr val="000000"/>
                </a:solidFill>
                <a:latin typeface="Times New Roman" panose="02020603050405020304" pitchFamily="18" charset="0"/>
                <a:cs typeface="Times New Roman" panose="02020603050405020304" pitchFamily="18" charset="0"/>
              </a:rPr>
              <a:t>its</a:t>
            </a:r>
            <a:r>
              <a:rPr lang="it-IT" sz="1200" dirty="0">
                <a:solidFill>
                  <a:srgbClr val="000000"/>
                </a:solidFill>
                <a:latin typeface="Times New Roman" panose="02020603050405020304" pitchFamily="18" charset="0"/>
                <a:cs typeface="Times New Roman" panose="02020603050405020304" pitchFamily="18" charset="0"/>
              </a:rPr>
              <a:t> high </a:t>
            </a:r>
            <a:r>
              <a:rPr lang="it-IT" sz="1200" dirty="0" err="1">
                <a:solidFill>
                  <a:srgbClr val="000000"/>
                </a:solidFill>
                <a:latin typeface="Times New Roman" panose="02020603050405020304" pitchFamily="18" charset="0"/>
                <a:cs typeface="Times New Roman" panose="02020603050405020304" pitchFamily="18" charset="0"/>
              </a:rPr>
              <a:t>solubility</a:t>
            </a:r>
            <a:r>
              <a:rPr lang="it-IT" sz="1200" dirty="0">
                <a:solidFill>
                  <a:srgbClr val="000000"/>
                </a:solidFill>
                <a:latin typeface="Times New Roman" panose="02020603050405020304" pitchFamily="18" charset="0"/>
                <a:cs typeface="Times New Roman" panose="02020603050405020304" pitchFamily="18" charset="0"/>
              </a:rPr>
              <a:t> </a:t>
            </a:r>
            <a:r>
              <a:rPr lang="it-IT" sz="1200" dirty="0" err="1">
                <a:solidFill>
                  <a:srgbClr val="000000"/>
                </a:solidFill>
                <a:latin typeface="Times New Roman" panose="02020603050405020304" pitchFamily="18" charset="0"/>
                <a:cs typeface="Times New Roman" panose="02020603050405020304" pitchFamily="18" charset="0"/>
              </a:rPr>
              <a:t>into</a:t>
            </a:r>
            <a:r>
              <a:rPr lang="it-IT" sz="1200" dirty="0">
                <a:solidFill>
                  <a:srgbClr val="000000"/>
                </a:solidFill>
                <a:latin typeface="Times New Roman" panose="02020603050405020304" pitchFamily="18" charset="0"/>
                <a:cs typeface="Times New Roman" panose="02020603050405020304" pitchFamily="18" charset="0"/>
              </a:rPr>
              <a:t> human body </a:t>
            </a:r>
            <a:r>
              <a:rPr lang="it-IT" sz="1200" dirty="0" err="1">
                <a:solidFill>
                  <a:srgbClr val="000000"/>
                </a:solidFill>
                <a:latin typeface="Times New Roman" panose="02020603050405020304" pitchFamily="18" charset="0"/>
                <a:cs typeface="Times New Roman" panose="02020603050405020304" pitchFamily="18" charset="0"/>
              </a:rPr>
              <a:t>fluids</a:t>
            </a:r>
            <a:r>
              <a:rPr lang="it-IT" sz="1200" dirty="0">
                <a:solidFill>
                  <a:srgbClr val="000000"/>
                </a:solidFill>
                <a:latin typeface="Times New Roman" panose="02020603050405020304" pitchFamily="18" charset="0"/>
                <a:cs typeface="Times New Roman" panose="02020603050405020304" pitchFamily="18" charset="0"/>
              </a:rPr>
              <a:t>.  </a:t>
            </a:r>
            <a:r>
              <a:rPr lang="en-GB" sz="1200" b="1" dirty="0">
                <a:solidFill>
                  <a:srgbClr val="000000"/>
                </a:solidFill>
                <a:latin typeface="Times New Roman" panose="02020603050405020304" pitchFamily="18" charset="0"/>
                <a:cs typeface="Times New Roman" panose="02020603050405020304" pitchFamily="18" charset="0"/>
              </a:rPr>
              <a:t>Materials activated </a:t>
            </a:r>
            <a:r>
              <a:rPr lang="en-GB" sz="1200" dirty="0">
                <a:solidFill>
                  <a:srgbClr val="000000"/>
                </a:solidFill>
                <a:latin typeface="Times New Roman" panose="02020603050405020304" pitchFamily="18" charset="0"/>
                <a:cs typeface="Times New Roman" panose="02020603050405020304" pitchFamily="18" charset="0"/>
              </a:rPr>
              <a:t>under nuclear loads, and in particular activate corrosion products. And activated dust. Tons of dust are in fact </a:t>
            </a:r>
            <a:r>
              <a:rPr lang="en-GB" sz="1200" dirty="0">
                <a:latin typeface="Times New Roman" panose="02020603050405020304" pitchFamily="18" charset="0"/>
                <a:cs typeface="Times New Roman" panose="02020603050405020304" pitchFamily="18" charset="0"/>
              </a:rPr>
              <a:t>produced inside Tokamak machine </a:t>
            </a:r>
            <a:r>
              <a:rPr lang="en-US" sz="1200" dirty="0">
                <a:solidFill>
                  <a:srgbClr val="000000"/>
                </a:solidFill>
                <a:latin typeface="Times New Roman" panose="02020603050405020304" pitchFamily="18" charset="0"/>
                <a:cs typeface="Times New Roman" panose="02020603050405020304" pitchFamily="18" charset="0"/>
              </a:rPr>
              <a:t>mainly by plasma erosion.</a:t>
            </a:r>
          </a:p>
          <a:p>
            <a:r>
              <a:rPr lang="en-US" sz="1200" dirty="0">
                <a:latin typeface="Times New Roman" panose="02020603050405020304" pitchFamily="18" charset="0"/>
                <a:cs typeface="Times New Roman" panose="02020603050405020304" pitchFamily="18" charset="0"/>
              </a:rPr>
              <a:t>Together with the source term there are also a lot of energy sources that can trigger an accident or that can mobilize the radioactive inventory. As you can see there is the energy from the plasma, the enthalpy energy in cooling loop, decay heat, and energy generated from exothermic chemical reactions. Moreover other safety issues.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 our goal is to perform safety studies to support the design of tokamak plants and to estimate accident consequences in terms of source term mobilization also in support a future licensing process.</a:t>
            </a:r>
          </a:p>
          <a:p>
            <a:endParaRPr lang="en-US" sz="1200" dirty="0">
              <a:latin typeface="Times New Roman" panose="02020603050405020304" pitchFamily="18" charset="0"/>
              <a:cs typeface="Times New Roman" panose="02020603050405020304" pitchFamily="18" charset="0"/>
            </a:endParaRPr>
          </a:p>
          <a:p>
            <a:endParaRPr lang="en-GB" dirty="0"/>
          </a:p>
          <a:p>
            <a:endParaRPr lang="en-GB" dirty="0"/>
          </a:p>
        </p:txBody>
      </p:sp>
      <p:sp>
        <p:nvSpPr>
          <p:cNvPr id="4" name="Segnaposto numero diapositiva 3"/>
          <p:cNvSpPr>
            <a:spLocks noGrp="1"/>
          </p:cNvSpPr>
          <p:nvPr>
            <p:ph type="sldNum" sz="quarter" idx="5"/>
          </p:nvPr>
        </p:nvSpPr>
        <p:spPr/>
        <p:txBody>
          <a:bodyPr/>
          <a:lstStyle/>
          <a:p>
            <a:pPr>
              <a:defRPr/>
            </a:pPr>
            <a:fld id="{4CA3D5BC-35B8-4A3D-8945-B9EE87AA71D4}" type="slidenum">
              <a:rPr lang="it-IT" altLang="it-IT" smtClean="0"/>
              <a:pPr>
                <a:defRPr/>
              </a:pPr>
              <a:t>4</a:t>
            </a:fld>
            <a:endParaRPr lang="it-IT" altLang="it-IT"/>
          </a:p>
        </p:txBody>
      </p:sp>
    </p:spTree>
    <p:extLst>
      <p:ext uri="{BB962C8B-B14F-4D97-AF65-F5344CB8AC3E}">
        <p14:creationId xmlns:p14="http://schemas.microsoft.com/office/powerpoint/2010/main" val="399173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dirty="0">
                <a:solidFill>
                  <a:srgbClr val="000000"/>
                </a:solidFill>
                <a:latin typeface="Times New Roman" panose="02020603050405020304" pitchFamily="18" charset="0"/>
                <a:cs typeface="Times New Roman" panose="02020603050405020304" pitchFamily="18" charset="0"/>
              </a:rPr>
              <a:t>The first component to be modeled is of course the primary heat transfer system. We here are referring to the Water-Cooled Lead Lithium blanket concept. The EU-DEMO design consists of 16 sectors in the toroidal direction. Each sector is composed by hundreds of breeding cells distributed along the poloidal direction. The breeding cells are cooled by two independent systems with water at typical PWR conditions. </a:t>
            </a:r>
          </a:p>
          <a:p>
            <a:r>
              <a:rPr lang="en-US" sz="1200" dirty="0">
                <a:solidFill>
                  <a:srgbClr val="000000"/>
                </a:solidFill>
                <a:latin typeface="Times New Roman" panose="02020603050405020304" pitchFamily="18" charset="0"/>
                <a:cs typeface="Times New Roman" panose="02020603050405020304" pitchFamily="18" charset="0"/>
              </a:rPr>
              <a:t>On the right side you can see the </a:t>
            </a:r>
            <a:r>
              <a:rPr lang="en-US" sz="1200" dirty="0" err="1">
                <a:solidFill>
                  <a:srgbClr val="000000"/>
                </a:solidFill>
                <a:latin typeface="Times New Roman" panose="02020603050405020304" pitchFamily="18" charset="0"/>
                <a:cs typeface="Times New Roman" panose="02020603050405020304" pitchFamily="18" charset="0"/>
              </a:rPr>
              <a:t>nodalization</a:t>
            </a:r>
            <a:r>
              <a:rPr lang="en-US" sz="1200" dirty="0">
                <a:solidFill>
                  <a:srgbClr val="000000"/>
                </a:solidFill>
                <a:latin typeface="Times New Roman" panose="02020603050405020304" pitchFamily="18" charset="0"/>
                <a:cs typeface="Times New Roman" panose="02020603050405020304" pitchFamily="18" charset="0"/>
              </a:rPr>
              <a:t> scheme. The whole EU-DEMO has been modeled with the division in three different regions simulating respectively 1 sector, a group of 7 sectors (from sector 2 to sector 8), and a group of 8 sectors (from sector 9 to sector 16). It includes the FW and BZ cooling loops, the blanket manifolds, the feeding pipes, the ex-vessel collector rings, the pressurizers, the heat exchangers system. </a:t>
            </a:r>
            <a:endParaRPr lang="en-GB" sz="1200" dirty="0">
              <a:solidFill>
                <a:srgbClr val="000000"/>
              </a:solidFill>
              <a:latin typeface="Times New Roman" panose="02020603050405020304" pitchFamily="18" charset="0"/>
              <a:cs typeface="Times New Roman" panose="02020603050405020304" pitchFamily="18" charset="0"/>
            </a:endParaRPr>
          </a:p>
          <a:p>
            <a:r>
              <a:rPr lang="en-US" sz="1200" dirty="0">
                <a:solidFill>
                  <a:srgbClr val="000000"/>
                </a:solidFill>
                <a:latin typeface="Times New Roman" panose="02020603050405020304" pitchFamily="18" charset="0"/>
                <a:cs typeface="Times New Roman" panose="02020603050405020304" pitchFamily="18" charset="0"/>
              </a:rPr>
              <a:t>The overall segments have been poloidally divided in seven different volumes (OB1 to OB7 and IB1 to IB7).  Each sector has been modeled to investigate both inboard and outboard segments behavior during the accident sequences. FW and BZ manifolds distribute water to the modules. </a:t>
            </a:r>
            <a:endParaRPr lang="en-GB" sz="1200" dirty="0">
              <a:solidFill>
                <a:srgbClr val="000000"/>
              </a:solidFill>
              <a:latin typeface="Times New Roman" panose="02020603050405020304" pitchFamily="18" charset="0"/>
              <a:cs typeface="Times New Roman" panose="02020603050405020304" pitchFamily="18" charset="0"/>
            </a:endParaRPr>
          </a:p>
          <a:p>
            <a:endParaRPr lang="en-GB" dirty="0"/>
          </a:p>
        </p:txBody>
      </p:sp>
      <p:sp>
        <p:nvSpPr>
          <p:cNvPr id="4" name="Segnaposto numero diapositiva 3"/>
          <p:cNvSpPr>
            <a:spLocks noGrp="1"/>
          </p:cNvSpPr>
          <p:nvPr>
            <p:ph type="sldNum" sz="quarter" idx="5"/>
          </p:nvPr>
        </p:nvSpPr>
        <p:spPr/>
        <p:txBody>
          <a:bodyPr/>
          <a:lstStyle/>
          <a:p>
            <a:pPr>
              <a:defRPr/>
            </a:pPr>
            <a:fld id="{4CA3D5BC-35B8-4A3D-8945-B9EE87AA71D4}" type="slidenum">
              <a:rPr lang="it-IT" altLang="it-IT" smtClean="0"/>
              <a:pPr>
                <a:defRPr/>
              </a:pPr>
              <a:t>5</a:t>
            </a:fld>
            <a:endParaRPr lang="it-IT" altLang="it-IT"/>
          </a:p>
        </p:txBody>
      </p:sp>
    </p:spTree>
    <p:extLst>
      <p:ext uri="{BB962C8B-B14F-4D97-AF65-F5344CB8AC3E}">
        <p14:creationId xmlns:p14="http://schemas.microsoft.com/office/powerpoint/2010/main" val="3940244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dirty="0">
                <a:solidFill>
                  <a:srgbClr val="000000"/>
                </a:solidFill>
                <a:latin typeface="Times New Roman" panose="02020603050405020304" pitchFamily="18" charset="0"/>
                <a:cs typeface="Times New Roman" panose="02020603050405020304" pitchFamily="18" charset="0"/>
              </a:rPr>
              <a:t>Other two important systems to be modeled are the VV and VVPSS, since they constitute the primary nuclear confinement barrier for the radioactive material.</a:t>
            </a:r>
          </a:p>
          <a:p>
            <a:r>
              <a:rPr lang="en-US" sz="1200" dirty="0">
                <a:solidFill>
                  <a:srgbClr val="000000"/>
                </a:solidFill>
                <a:latin typeface="Times New Roman" panose="02020603050405020304" pitchFamily="18" charset="0"/>
                <a:cs typeface="Times New Roman" panose="02020603050405020304" pitchFamily="18" charset="0"/>
              </a:rPr>
              <a:t>The VV is the volume in which nuclear fusion reactions occur, but it is also the first volume available for steam expansion in the case of an in-vessel LOCA. For this reason it has been simulated in detail by modeling also different connections between different VV areas. </a:t>
            </a:r>
          </a:p>
          <a:p>
            <a:r>
              <a:rPr lang="en-US" sz="1200" dirty="0">
                <a:solidFill>
                  <a:srgbClr val="000000"/>
                </a:solidFill>
                <a:latin typeface="Times New Roman" panose="02020603050405020304" pitchFamily="18" charset="0"/>
                <a:cs typeface="Times New Roman" panose="02020603050405020304" pitchFamily="18" charset="0"/>
              </a:rPr>
              <a:t>The VVPSS is one of the most important safety passive systems to be foreseen in the DEMO plant  since it limits the VV pressure in the event of in-vessel LOCA and also confines radioactive sources in the system. </a:t>
            </a:r>
            <a:r>
              <a:rPr lang="it-IT" sz="1200" dirty="0">
                <a:solidFill>
                  <a:srgbClr val="000000"/>
                </a:solidFill>
                <a:latin typeface="Times New Roman" panose="02020603050405020304" pitchFamily="18" charset="0"/>
                <a:cs typeface="Times New Roman" panose="02020603050405020304" pitchFamily="18" charset="0"/>
              </a:rPr>
              <a:t>Here </a:t>
            </a:r>
            <a:r>
              <a:rPr lang="it-IT" sz="1200" dirty="0" err="1">
                <a:solidFill>
                  <a:srgbClr val="000000"/>
                </a:solidFill>
                <a:latin typeface="Times New Roman" panose="02020603050405020304" pitchFamily="18" charset="0"/>
                <a:cs typeface="Times New Roman" panose="02020603050405020304" pitchFamily="18" charset="0"/>
              </a:rPr>
              <a:t>you</a:t>
            </a:r>
            <a:r>
              <a:rPr lang="it-IT" sz="1200" dirty="0">
                <a:solidFill>
                  <a:srgbClr val="000000"/>
                </a:solidFill>
                <a:latin typeface="Times New Roman" panose="02020603050405020304" pitchFamily="18" charset="0"/>
                <a:cs typeface="Times New Roman" panose="02020603050405020304" pitchFamily="18" charset="0"/>
              </a:rPr>
              <a:t> can </a:t>
            </a:r>
            <a:r>
              <a:rPr lang="it-IT" sz="1200" dirty="0" err="1">
                <a:solidFill>
                  <a:srgbClr val="000000"/>
                </a:solidFill>
                <a:latin typeface="Times New Roman" panose="02020603050405020304" pitchFamily="18" charset="0"/>
                <a:cs typeface="Times New Roman" panose="02020603050405020304" pitchFamily="18" charset="0"/>
              </a:rPr>
              <a:t>see</a:t>
            </a:r>
            <a:r>
              <a:rPr lang="it-IT" sz="1200" dirty="0">
                <a:solidFill>
                  <a:srgbClr val="000000"/>
                </a:solidFill>
                <a:latin typeface="Times New Roman" panose="02020603050405020304" pitchFamily="18" charset="0"/>
                <a:cs typeface="Times New Roman" panose="02020603050405020304" pitchFamily="18" charset="0"/>
              </a:rPr>
              <a:t> the </a:t>
            </a:r>
            <a:r>
              <a:rPr lang="it-IT" sz="1200" dirty="0" err="1">
                <a:solidFill>
                  <a:srgbClr val="000000"/>
                </a:solidFill>
                <a:latin typeface="Times New Roman" panose="02020603050405020304" pitchFamily="18" charset="0"/>
                <a:cs typeface="Times New Roman" panose="02020603050405020304" pitchFamily="18" charset="0"/>
              </a:rPr>
              <a:t>nodalization</a:t>
            </a:r>
            <a:r>
              <a:rPr lang="it-IT" sz="1200" dirty="0">
                <a:solidFill>
                  <a:srgbClr val="000000"/>
                </a:solidFill>
                <a:latin typeface="Times New Roman" panose="02020603050405020304" pitchFamily="18" charset="0"/>
                <a:cs typeface="Times New Roman" panose="02020603050405020304" pitchFamily="18" charset="0"/>
              </a:rPr>
              <a:t> with </a:t>
            </a:r>
            <a:r>
              <a:rPr lang="it-IT" sz="1200" dirty="0" err="1">
                <a:solidFill>
                  <a:srgbClr val="000000"/>
                </a:solidFill>
                <a:latin typeface="Times New Roman" panose="02020603050405020304" pitchFamily="18" charset="0"/>
                <a:cs typeface="Times New Roman" panose="02020603050405020304" pitchFamily="18" charset="0"/>
              </a:rPr>
              <a:t>all</a:t>
            </a:r>
            <a:r>
              <a:rPr lang="it-IT" sz="1200" dirty="0">
                <a:solidFill>
                  <a:srgbClr val="000000"/>
                </a:solidFill>
                <a:latin typeface="Times New Roman" panose="02020603050405020304" pitchFamily="18" charset="0"/>
                <a:cs typeface="Times New Roman" panose="02020603050405020304" pitchFamily="18" charset="0"/>
              </a:rPr>
              <a:t> the 6 </a:t>
            </a:r>
            <a:r>
              <a:rPr lang="it-IT" sz="1200" dirty="0" err="1">
                <a:solidFill>
                  <a:srgbClr val="000000"/>
                </a:solidFill>
                <a:latin typeface="Times New Roman" panose="02020603050405020304" pitchFamily="18" charset="0"/>
                <a:cs typeface="Times New Roman" panose="02020603050405020304" pitchFamily="18" charset="0"/>
              </a:rPr>
              <a:t>different</a:t>
            </a:r>
            <a:r>
              <a:rPr lang="it-IT" sz="1200" dirty="0">
                <a:solidFill>
                  <a:srgbClr val="000000"/>
                </a:solidFill>
                <a:latin typeface="Times New Roman" panose="02020603050405020304" pitchFamily="18" charset="0"/>
                <a:cs typeface="Times New Roman" panose="02020603050405020304" pitchFamily="18" charset="0"/>
              </a:rPr>
              <a:t> </a:t>
            </a:r>
            <a:r>
              <a:rPr lang="it-IT" sz="1200" dirty="0" err="1">
                <a:solidFill>
                  <a:srgbClr val="000000"/>
                </a:solidFill>
                <a:latin typeface="Times New Roman" panose="02020603050405020304" pitchFamily="18" charset="0"/>
                <a:cs typeface="Times New Roman" panose="02020603050405020304" pitchFamily="18" charset="0"/>
              </a:rPr>
              <a:t>suppression</a:t>
            </a:r>
            <a:r>
              <a:rPr lang="it-IT" sz="1200" dirty="0">
                <a:solidFill>
                  <a:srgbClr val="000000"/>
                </a:solidFill>
                <a:latin typeface="Times New Roman" panose="02020603050405020304" pitchFamily="18" charset="0"/>
                <a:cs typeface="Times New Roman" panose="02020603050405020304" pitchFamily="18" charset="0"/>
              </a:rPr>
              <a:t> tanks and </a:t>
            </a:r>
            <a:r>
              <a:rPr lang="it-IT" sz="1200" dirty="0" err="1">
                <a:solidFill>
                  <a:srgbClr val="000000"/>
                </a:solidFill>
                <a:latin typeface="Times New Roman" panose="02020603050405020304" pitchFamily="18" charset="0"/>
                <a:cs typeface="Times New Roman" panose="02020603050405020304" pitchFamily="18" charset="0"/>
              </a:rPr>
              <a:t>also</a:t>
            </a:r>
            <a:r>
              <a:rPr lang="it-IT" sz="1200" dirty="0">
                <a:solidFill>
                  <a:srgbClr val="000000"/>
                </a:solidFill>
                <a:latin typeface="Times New Roman" panose="02020603050405020304" pitchFamily="18" charset="0"/>
                <a:cs typeface="Times New Roman" panose="02020603050405020304" pitchFamily="18" charset="0"/>
              </a:rPr>
              <a:t> PAR </a:t>
            </a:r>
            <a:r>
              <a:rPr lang="it-IT" sz="1200" dirty="0" err="1">
                <a:solidFill>
                  <a:srgbClr val="000000"/>
                </a:solidFill>
                <a:latin typeface="Times New Roman" panose="02020603050405020304" pitchFamily="18" charset="0"/>
                <a:cs typeface="Times New Roman" panose="02020603050405020304" pitchFamily="18" charset="0"/>
              </a:rPr>
              <a:t>that</a:t>
            </a:r>
            <a:r>
              <a:rPr lang="it-IT" sz="1200" dirty="0">
                <a:solidFill>
                  <a:srgbClr val="000000"/>
                </a:solidFill>
                <a:latin typeface="Times New Roman" panose="02020603050405020304" pitchFamily="18" charset="0"/>
                <a:cs typeface="Times New Roman" panose="02020603050405020304" pitchFamily="18" charset="0"/>
              </a:rPr>
              <a:t> are </a:t>
            </a:r>
            <a:r>
              <a:rPr lang="it-IT" sz="1200" dirty="0" err="1">
                <a:solidFill>
                  <a:srgbClr val="000000"/>
                </a:solidFill>
                <a:latin typeface="Times New Roman" panose="02020603050405020304" pitchFamily="18" charset="0"/>
                <a:cs typeface="Times New Roman" panose="02020603050405020304" pitchFamily="18" charset="0"/>
              </a:rPr>
              <a:t>installed</a:t>
            </a:r>
            <a:r>
              <a:rPr lang="it-IT" sz="1200" dirty="0">
                <a:solidFill>
                  <a:srgbClr val="000000"/>
                </a:solidFill>
                <a:latin typeface="Times New Roman" panose="02020603050405020304" pitchFamily="18" charset="0"/>
                <a:cs typeface="Times New Roman" panose="02020603050405020304" pitchFamily="18" charset="0"/>
              </a:rPr>
              <a:t> to </a:t>
            </a:r>
            <a:r>
              <a:rPr lang="it-IT" sz="1200" dirty="0" err="1">
                <a:solidFill>
                  <a:srgbClr val="000000"/>
                </a:solidFill>
                <a:latin typeface="Times New Roman" panose="02020603050405020304" pitchFamily="18" charset="0"/>
                <a:cs typeface="Times New Roman" panose="02020603050405020304" pitchFamily="18" charset="0"/>
              </a:rPr>
              <a:t>recombine</a:t>
            </a:r>
            <a:r>
              <a:rPr lang="it-IT" sz="1200" dirty="0">
                <a:solidFill>
                  <a:srgbClr val="000000"/>
                </a:solidFill>
                <a:latin typeface="Times New Roman" panose="02020603050405020304" pitchFamily="18" charset="0"/>
                <a:cs typeface="Times New Roman" panose="02020603050405020304" pitchFamily="18" charset="0"/>
              </a:rPr>
              <a:t> </a:t>
            </a:r>
            <a:r>
              <a:rPr lang="it-IT" sz="1200" dirty="0" err="1">
                <a:solidFill>
                  <a:srgbClr val="000000"/>
                </a:solidFill>
                <a:latin typeface="Times New Roman" panose="02020603050405020304" pitchFamily="18" charset="0"/>
                <a:cs typeface="Times New Roman" panose="02020603050405020304" pitchFamily="18" charset="0"/>
              </a:rPr>
              <a:t>hydrogen</a:t>
            </a:r>
            <a:r>
              <a:rPr lang="it-IT" sz="1200" dirty="0">
                <a:solidFill>
                  <a:srgbClr val="000000"/>
                </a:solidFill>
                <a:latin typeface="Times New Roman" panose="02020603050405020304" pitchFamily="18" charset="0"/>
                <a:cs typeface="Times New Roman" panose="02020603050405020304" pitchFamily="18" charset="0"/>
              </a:rPr>
              <a:t>.</a:t>
            </a:r>
          </a:p>
          <a:p>
            <a:endParaRPr lang="en-GB" sz="1200" dirty="0">
              <a:solidFill>
                <a:srgbClr val="000000"/>
              </a:solidFill>
              <a:latin typeface="Times New Roman" panose="02020603050405020304" pitchFamily="18" charset="0"/>
              <a:cs typeface="Times New Roman" panose="02020603050405020304" pitchFamily="18" charset="0"/>
            </a:endParaRPr>
          </a:p>
          <a:p>
            <a:endParaRPr lang="en-GB" dirty="0"/>
          </a:p>
        </p:txBody>
      </p:sp>
      <p:sp>
        <p:nvSpPr>
          <p:cNvPr id="4" name="Segnaposto numero diapositiva 3"/>
          <p:cNvSpPr>
            <a:spLocks noGrp="1"/>
          </p:cNvSpPr>
          <p:nvPr>
            <p:ph type="sldNum" sz="quarter" idx="5"/>
          </p:nvPr>
        </p:nvSpPr>
        <p:spPr/>
        <p:txBody>
          <a:bodyPr/>
          <a:lstStyle/>
          <a:p>
            <a:pPr>
              <a:defRPr/>
            </a:pPr>
            <a:fld id="{4CA3D5BC-35B8-4A3D-8945-B9EE87AA71D4}" type="slidenum">
              <a:rPr lang="it-IT" altLang="it-IT" smtClean="0"/>
              <a:pPr>
                <a:defRPr/>
              </a:pPr>
              <a:t>6</a:t>
            </a:fld>
            <a:endParaRPr lang="it-IT" altLang="it-IT"/>
          </a:p>
        </p:txBody>
      </p:sp>
    </p:spTree>
    <p:extLst>
      <p:ext uri="{BB962C8B-B14F-4D97-AF65-F5344CB8AC3E}">
        <p14:creationId xmlns:p14="http://schemas.microsoft.com/office/powerpoint/2010/main" val="3460441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000000"/>
                </a:solidFill>
                <a:latin typeface="Times New Roman" panose="02020603050405020304" pitchFamily="18" charset="0"/>
                <a:cs typeface="Times New Roman" panose="02020603050405020304" pitchFamily="18" charset="0"/>
              </a:rPr>
              <a:t>The last fundamental system is the tokamak building which represents the secondary and ultimate nuclear confinement barrier for the radioactive material towards the environment and the public. So it must be modeled in performing safety analyses. The EU-DEMO building is very huge. Here you can see some numbers related to the free volume available for steam expansion. A detailed TH model of the EU-DEMO has been developed to evaluate the thermal hydraulic behavior of main tokamak compartments during ex-vessel LOCA scenarios. It is very important to study building phenomena, for this reason also the intervention of all active systems like the Heating, Ventilation and Air Conditioning but also the Normal and Stand By Venting Detritiation system has been modeled. This model required a lot of effort, in particular more that 500 CF to model all leaks and building paths.</a:t>
            </a:r>
            <a:endParaRPr lang="en-GB" sz="1200" dirty="0">
              <a:solidFill>
                <a:srgbClr val="000000"/>
              </a:solidFill>
              <a:latin typeface="Times New Roman" panose="02020603050405020304" pitchFamily="18" charset="0"/>
              <a:cs typeface="Times New Roman" panose="02020603050405020304" pitchFamily="18" charset="0"/>
            </a:endParaRPr>
          </a:p>
          <a:p>
            <a:endParaRPr lang="en-GB" dirty="0"/>
          </a:p>
        </p:txBody>
      </p:sp>
      <p:sp>
        <p:nvSpPr>
          <p:cNvPr id="4" name="Segnaposto numero diapositiva 3"/>
          <p:cNvSpPr>
            <a:spLocks noGrp="1"/>
          </p:cNvSpPr>
          <p:nvPr>
            <p:ph type="sldNum" sz="quarter" idx="5"/>
          </p:nvPr>
        </p:nvSpPr>
        <p:spPr/>
        <p:txBody>
          <a:bodyPr/>
          <a:lstStyle/>
          <a:p>
            <a:pPr>
              <a:defRPr/>
            </a:pPr>
            <a:fld id="{4CA3D5BC-35B8-4A3D-8945-B9EE87AA71D4}" type="slidenum">
              <a:rPr lang="it-IT" altLang="it-IT" smtClean="0"/>
              <a:pPr>
                <a:defRPr/>
              </a:pPr>
              <a:t>7</a:t>
            </a:fld>
            <a:endParaRPr lang="it-IT" altLang="it-IT"/>
          </a:p>
        </p:txBody>
      </p:sp>
    </p:spTree>
    <p:extLst>
      <p:ext uri="{BB962C8B-B14F-4D97-AF65-F5344CB8AC3E}">
        <p14:creationId xmlns:p14="http://schemas.microsoft.com/office/powerpoint/2010/main" val="3844491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dirty="0">
                <a:solidFill>
                  <a:srgbClr val="000000"/>
                </a:solidFill>
                <a:latin typeface="Times New Roman" panose="02020603050405020304" pitchFamily="18" charset="0"/>
                <a:cs typeface="Times New Roman" panose="02020603050405020304" pitchFamily="18" charset="0"/>
              </a:rPr>
              <a:t>The models </a:t>
            </a:r>
            <a:r>
              <a:rPr lang="it-IT" sz="1200" dirty="0" err="1">
                <a:solidFill>
                  <a:srgbClr val="000000"/>
                </a:solidFill>
                <a:latin typeface="Times New Roman" panose="02020603050405020304" pitchFamily="18" charset="0"/>
                <a:cs typeface="Times New Roman" panose="02020603050405020304" pitchFamily="18" charset="0"/>
              </a:rPr>
              <a:t>that</a:t>
            </a:r>
            <a:r>
              <a:rPr lang="it-IT" sz="1200" dirty="0">
                <a:solidFill>
                  <a:srgbClr val="000000"/>
                </a:solidFill>
                <a:latin typeface="Times New Roman" panose="02020603050405020304" pitchFamily="18" charset="0"/>
                <a:cs typeface="Times New Roman" panose="02020603050405020304" pitchFamily="18" charset="0"/>
              </a:rPr>
              <a:t> I </a:t>
            </a:r>
            <a:r>
              <a:rPr lang="it-IT" sz="1200" dirty="0" err="1">
                <a:solidFill>
                  <a:srgbClr val="000000"/>
                </a:solidFill>
                <a:latin typeface="Times New Roman" panose="02020603050405020304" pitchFamily="18" charset="0"/>
                <a:cs typeface="Times New Roman" panose="02020603050405020304" pitchFamily="18" charset="0"/>
              </a:rPr>
              <a:t>shown</a:t>
            </a:r>
            <a:r>
              <a:rPr lang="it-IT" sz="1200" dirty="0">
                <a:solidFill>
                  <a:srgbClr val="000000"/>
                </a:solidFill>
                <a:latin typeface="Times New Roman" panose="02020603050405020304" pitchFamily="18" charset="0"/>
                <a:cs typeface="Times New Roman" panose="02020603050405020304" pitchFamily="18" charset="0"/>
              </a:rPr>
              <a:t> </a:t>
            </a:r>
            <a:r>
              <a:rPr lang="it-IT" sz="1200" dirty="0" err="1">
                <a:solidFill>
                  <a:srgbClr val="000000"/>
                </a:solidFill>
                <a:latin typeface="Times New Roman" panose="02020603050405020304" pitchFamily="18" charset="0"/>
                <a:cs typeface="Times New Roman" panose="02020603050405020304" pitchFamily="18" charset="0"/>
              </a:rPr>
              <a:t>you</a:t>
            </a:r>
            <a:r>
              <a:rPr lang="it-IT" sz="1200" dirty="0">
                <a:solidFill>
                  <a:srgbClr val="000000"/>
                </a:solidFill>
                <a:latin typeface="Times New Roman" panose="02020603050405020304" pitchFamily="18" charset="0"/>
                <a:cs typeface="Times New Roman" panose="02020603050405020304" pitchFamily="18" charset="0"/>
              </a:rPr>
              <a:t>, I </a:t>
            </a:r>
            <a:r>
              <a:rPr lang="it-IT" sz="1200" dirty="0" err="1">
                <a:solidFill>
                  <a:srgbClr val="000000"/>
                </a:solidFill>
                <a:latin typeface="Times New Roman" panose="02020603050405020304" pitchFamily="18" charset="0"/>
                <a:cs typeface="Times New Roman" panose="02020603050405020304" pitchFamily="18" charset="0"/>
              </a:rPr>
              <a:t>have</a:t>
            </a:r>
            <a:r>
              <a:rPr lang="it-IT" sz="1200" dirty="0">
                <a:solidFill>
                  <a:srgbClr val="000000"/>
                </a:solidFill>
                <a:latin typeface="Times New Roman" panose="02020603050405020304" pitchFamily="18" charset="0"/>
                <a:cs typeface="Times New Roman" panose="02020603050405020304" pitchFamily="18" charset="0"/>
              </a:rPr>
              <a:t> to </a:t>
            </a:r>
            <a:r>
              <a:rPr lang="it-IT" sz="1200" dirty="0" err="1">
                <a:solidFill>
                  <a:srgbClr val="000000"/>
                </a:solidFill>
                <a:latin typeface="Times New Roman" panose="02020603050405020304" pitchFamily="18" charset="0"/>
                <a:cs typeface="Times New Roman" panose="02020603050405020304" pitchFamily="18" charset="0"/>
              </a:rPr>
              <a:t>say</a:t>
            </a:r>
            <a:r>
              <a:rPr lang="it-IT" sz="1200" dirty="0">
                <a:solidFill>
                  <a:srgbClr val="000000"/>
                </a:solidFill>
                <a:latin typeface="Times New Roman" panose="02020603050405020304" pitchFamily="18" charset="0"/>
                <a:cs typeface="Times New Roman" panose="02020603050405020304" pitchFamily="18" charset="0"/>
              </a:rPr>
              <a:t> </a:t>
            </a:r>
            <a:r>
              <a:rPr lang="it-IT" sz="1200" dirty="0" err="1">
                <a:solidFill>
                  <a:srgbClr val="000000"/>
                </a:solidFill>
                <a:latin typeface="Times New Roman" panose="02020603050405020304" pitchFamily="18" charset="0"/>
                <a:cs typeface="Times New Roman" panose="02020603050405020304" pitchFamily="18" charset="0"/>
              </a:rPr>
              <a:t>that</a:t>
            </a:r>
            <a:r>
              <a:rPr lang="it-IT" sz="1200" dirty="0">
                <a:solidFill>
                  <a:srgbClr val="000000"/>
                </a:solidFill>
                <a:latin typeface="Times New Roman" panose="02020603050405020304" pitchFamily="18" charset="0"/>
                <a:cs typeface="Times New Roman" panose="02020603050405020304" pitchFamily="18" charset="0"/>
              </a:rPr>
              <a:t> are </a:t>
            </a:r>
            <a:r>
              <a:rPr lang="it-IT" sz="1200" dirty="0" err="1">
                <a:solidFill>
                  <a:srgbClr val="000000"/>
                </a:solidFill>
                <a:latin typeface="Times New Roman" panose="02020603050405020304" pitchFamily="18" charset="0"/>
                <a:cs typeface="Times New Roman" panose="02020603050405020304" pitchFamily="18" charset="0"/>
              </a:rPr>
              <a:t>something</a:t>
            </a:r>
            <a:r>
              <a:rPr lang="it-IT" sz="1200" dirty="0">
                <a:solidFill>
                  <a:srgbClr val="000000"/>
                </a:solidFill>
                <a:latin typeface="Times New Roman" panose="02020603050405020304" pitchFamily="18" charset="0"/>
                <a:cs typeface="Times New Roman" panose="02020603050405020304" pitchFamily="18" charset="0"/>
              </a:rPr>
              <a:t> </a:t>
            </a:r>
            <a:r>
              <a:rPr lang="it-IT" sz="1200" dirty="0" err="1">
                <a:solidFill>
                  <a:srgbClr val="000000"/>
                </a:solidFill>
                <a:latin typeface="Times New Roman" panose="02020603050405020304" pitchFamily="18" charset="0"/>
                <a:cs typeface="Times New Roman" panose="02020603050405020304" pitchFamily="18" charset="0"/>
              </a:rPr>
              <a:t>very</a:t>
            </a:r>
            <a:r>
              <a:rPr lang="it-IT" sz="1200" dirty="0">
                <a:solidFill>
                  <a:srgbClr val="000000"/>
                </a:solidFill>
                <a:latin typeface="Times New Roman" panose="02020603050405020304" pitchFamily="18" charset="0"/>
                <a:cs typeface="Times New Roman" panose="02020603050405020304" pitchFamily="18" charset="0"/>
              </a:rPr>
              <a:t> </a:t>
            </a:r>
            <a:r>
              <a:rPr lang="it-IT" sz="1200" dirty="0" err="1">
                <a:solidFill>
                  <a:srgbClr val="000000"/>
                </a:solidFill>
                <a:latin typeface="Times New Roman" panose="02020603050405020304" pitchFamily="18" charset="0"/>
                <a:cs typeface="Times New Roman" panose="02020603050405020304" pitchFamily="18" charset="0"/>
              </a:rPr>
              <a:t>dynamic</a:t>
            </a:r>
            <a:r>
              <a:rPr lang="it-IT" sz="1200" dirty="0">
                <a:solidFill>
                  <a:srgbClr val="000000"/>
                </a:solidFill>
                <a:latin typeface="Times New Roman" panose="02020603050405020304" pitchFamily="18" charset="0"/>
                <a:cs typeface="Times New Roman" panose="02020603050405020304" pitchFamily="18" charset="0"/>
              </a:rPr>
              <a:t>. In </a:t>
            </a:r>
            <a:r>
              <a:rPr lang="it-IT" sz="1200" dirty="0" err="1">
                <a:solidFill>
                  <a:srgbClr val="000000"/>
                </a:solidFill>
                <a:latin typeface="Times New Roman" panose="02020603050405020304" pitchFamily="18" charset="0"/>
                <a:cs typeface="Times New Roman" panose="02020603050405020304" pitchFamily="18" charset="0"/>
              </a:rPr>
              <a:t>fact</a:t>
            </a:r>
            <a:r>
              <a:rPr lang="it-IT" sz="1200" dirty="0">
                <a:solidFill>
                  <a:srgbClr val="000000"/>
                </a:solidFill>
                <a:latin typeface="Times New Roman" panose="02020603050405020304" pitchFamily="18" charset="0"/>
                <a:cs typeface="Times New Roman" panose="02020603050405020304" pitchFamily="18" charset="0"/>
              </a:rPr>
              <a:t>, </a:t>
            </a:r>
            <a:r>
              <a:rPr lang="it-IT" sz="1200" dirty="0" err="1">
                <a:solidFill>
                  <a:srgbClr val="000000"/>
                </a:solidFill>
                <a:latin typeface="Times New Roman" panose="02020603050405020304" pitchFamily="18" charset="0"/>
                <a:cs typeface="Times New Roman" panose="02020603050405020304" pitchFamily="18" charset="0"/>
              </a:rPr>
              <a:t>around</a:t>
            </a:r>
            <a:r>
              <a:rPr lang="it-IT" sz="1200" dirty="0">
                <a:solidFill>
                  <a:srgbClr val="000000"/>
                </a:solidFill>
                <a:latin typeface="Times New Roman" panose="02020603050405020304" pitchFamily="18" charset="0"/>
                <a:cs typeface="Times New Roman" panose="02020603050405020304" pitchFamily="18" charset="0"/>
              </a:rPr>
              <a:t> </a:t>
            </a:r>
            <a:r>
              <a:rPr lang="it-IT" sz="1200" dirty="0" err="1">
                <a:solidFill>
                  <a:srgbClr val="000000"/>
                </a:solidFill>
                <a:latin typeface="Times New Roman" panose="02020603050405020304" pitchFamily="18" charset="0"/>
                <a:cs typeface="Times New Roman" panose="02020603050405020304" pitchFamily="18" charset="0"/>
              </a:rPr>
              <a:t>each</a:t>
            </a:r>
            <a:r>
              <a:rPr lang="it-IT" sz="1200" dirty="0">
                <a:solidFill>
                  <a:srgbClr val="000000"/>
                </a:solidFill>
                <a:latin typeface="Times New Roman" panose="02020603050405020304" pitchFamily="18" charset="0"/>
                <a:cs typeface="Times New Roman" panose="02020603050405020304" pitchFamily="18" charset="0"/>
              </a:rPr>
              <a:t> </a:t>
            </a:r>
            <a:r>
              <a:rPr lang="it-IT" sz="1200" dirty="0" err="1">
                <a:solidFill>
                  <a:srgbClr val="000000"/>
                </a:solidFill>
                <a:latin typeface="Times New Roman" panose="02020603050405020304" pitchFamily="18" charset="0"/>
                <a:cs typeface="Times New Roman" panose="02020603050405020304" pitchFamily="18" charset="0"/>
              </a:rPr>
              <a:t>year</a:t>
            </a:r>
            <a:r>
              <a:rPr lang="it-IT" sz="1200" dirty="0">
                <a:solidFill>
                  <a:srgbClr val="000000"/>
                </a:solidFill>
                <a:latin typeface="Times New Roman" panose="02020603050405020304" pitchFamily="18" charset="0"/>
                <a:cs typeface="Times New Roman" panose="02020603050405020304" pitchFamily="18" charset="0"/>
              </a:rPr>
              <a:t> </a:t>
            </a:r>
            <a:r>
              <a:rPr lang="it-IT" sz="1200" dirty="0" err="1">
                <a:solidFill>
                  <a:srgbClr val="000000"/>
                </a:solidFill>
                <a:latin typeface="Times New Roman" panose="02020603050405020304" pitchFamily="18" charset="0"/>
                <a:cs typeface="Times New Roman" panose="02020603050405020304" pitchFamily="18" charset="0"/>
              </a:rPr>
              <a:t>we</a:t>
            </a:r>
            <a:r>
              <a:rPr lang="it-IT" sz="1200" dirty="0">
                <a:solidFill>
                  <a:srgbClr val="000000"/>
                </a:solidFill>
                <a:latin typeface="Times New Roman" panose="02020603050405020304" pitchFamily="18" charset="0"/>
                <a:cs typeface="Times New Roman" panose="02020603050405020304" pitchFamily="18" charset="0"/>
              </a:rPr>
              <a:t> </a:t>
            </a:r>
            <a:r>
              <a:rPr lang="it-IT" sz="1200" dirty="0" err="1">
                <a:solidFill>
                  <a:srgbClr val="000000"/>
                </a:solidFill>
                <a:latin typeface="Times New Roman" panose="02020603050405020304" pitchFamily="18" charset="0"/>
                <a:cs typeface="Times New Roman" panose="02020603050405020304" pitchFamily="18" charset="0"/>
              </a:rPr>
              <a:t>have</a:t>
            </a:r>
            <a:r>
              <a:rPr lang="it-IT" sz="1200" dirty="0">
                <a:solidFill>
                  <a:srgbClr val="000000"/>
                </a:solidFill>
                <a:latin typeface="Times New Roman" panose="02020603050405020304" pitchFamily="18" charset="0"/>
                <a:cs typeface="Times New Roman" panose="02020603050405020304" pitchFamily="18" charset="0"/>
              </a:rPr>
              <a:t> to update </a:t>
            </a:r>
            <a:r>
              <a:rPr lang="it-IT" sz="1200" dirty="0" err="1">
                <a:solidFill>
                  <a:srgbClr val="000000"/>
                </a:solidFill>
                <a:latin typeface="Times New Roman" panose="02020603050405020304" pitchFamily="18" charset="0"/>
                <a:cs typeface="Times New Roman" panose="02020603050405020304" pitchFamily="18" charset="0"/>
              </a:rPr>
              <a:t>these</a:t>
            </a:r>
            <a:r>
              <a:rPr lang="it-IT" sz="1200" dirty="0">
                <a:solidFill>
                  <a:srgbClr val="000000"/>
                </a:solidFill>
                <a:latin typeface="Times New Roman" panose="02020603050405020304" pitchFamily="18" charset="0"/>
                <a:cs typeface="Times New Roman" panose="02020603050405020304" pitchFamily="18" charset="0"/>
              </a:rPr>
              <a:t> models to be </a:t>
            </a:r>
            <a:r>
              <a:rPr lang="it-IT" sz="1200" dirty="0" err="1">
                <a:solidFill>
                  <a:srgbClr val="000000"/>
                </a:solidFill>
                <a:latin typeface="Times New Roman" panose="02020603050405020304" pitchFamily="18" charset="0"/>
                <a:cs typeface="Times New Roman" panose="02020603050405020304" pitchFamily="18" charset="0"/>
              </a:rPr>
              <a:t>compliant</a:t>
            </a:r>
            <a:r>
              <a:rPr lang="it-IT" sz="1200" dirty="0">
                <a:solidFill>
                  <a:srgbClr val="000000"/>
                </a:solidFill>
                <a:latin typeface="Times New Roman" panose="02020603050405020304" pitchFamily="18" charset="0"/>
                <a:cs typeface="Times New Roman" panose="02020603050405020304" pitchFamily="18" charset="0"/>
              </a:rPr>
              <a:t> with the design </a:t>
            </a:r>
            <a:r>
              <a:rPr lang="it-IT" sz="1200" dirty="0" err="1">
                <a:solidFill>
                  <a:srgbClr val="000000"/>
                </a:solidFill>
                <a:latin typeface="Times New Roman" panose="02020603050405020304" pitchFamily="18" charset="0"/>
                <a:cs typeface="Times New Roman" panose="02020603050405020304" pitchFamily="18" charset="0"/>
              </a:rPr>
              <a:t>uptades</a:t>
            </a:r>
            <a:r>
              <a:rPr lang="it-IT" sz="1200" dirty="0">
                <a:solidFill>
                  <a:srgbClr val="000000"/>
                </a:solidFill>
                <a:latin typeface="Times New Roman" panose="02020603050405020304" pitchFamily="18" charset="0"/>
                <a:cs typeface="Times New Roman" panose="02020603050405020304" pitchFamily="18" charset="0"/>
              </a:rPr>
              <a:t>. So, </a:t>
            </a:r>
            <a:r>
              <a:rPr lang="it-IT" sz="1200" dirty="0" err="1">
                <a:solidFill>
                  <a:srgbClr val="000000"/>
                </a:solidFill>
                <a:latin typeface="Times New Roman" panose="02020603050405020304" pitchFamily="18" charset="0"/>
                <a:cs typeface="Times New Roman" panose="02020603050405020304" pitchFamily="18" charset="0"/>
              </a:rPr>
              <a:t>this</a:t>
            </a:r>
            <a:r>
              <a:rPr lang="it-IT" sz="1200" dirty="0">
                <a:solidFill>
                  <a:srgbClr val="000000"/>
                </a:solidFill>
                <a:latin typeface="Times New Roman" panose="02020603050405020304" pitchFamily="18" charset="0"/>
                <a:cs typeface="Times New Roman" panose="02020603050405020304" pitchFamily="18" charset="0"/>
              </a:rPr>
              <a:t> </a:t>
            </a:r>
            <a:r>
              <a:rPr lang="it-IT" sz="1200" dirty="0" err="1">
                <a:solidFill>
                  <a:srgbClr val="000000"/>
                </a:solidFill>
                <a:latin typeface="Times New Roman" panose="02020603050405020304" pitchFamily="18" charset="0"/>
                <a:cs typeface="Times New Roman" panose="02020603050405020304" pitchFamily="18" charset="0"/>
              </a:rPr>
              <a:t>is</a:t>
            </a:r>
            <a:r>
              <a:rPr lang="it-IT" sz="1200" dirty="0">
                <a:solidFill>
                  <a:srgbClr val="000000"/>
                </a:solidFill>
                <a:latin typeface="Times New Roman" panose="02020603050405020304" pitchFamily="18" charset="0"/>
                <a:cs typeface="Times New Roman" panose="02020603050405020304" pitchFamily="18" charset="0"/>
              </a:rPr>
              <a:t> the model </a:t>
            </a:r>
            <a:r>
              <a:rPr lang="it-IT" sz="1200" dirty="0" err="1">
                <a:solidFill>
                  <a:srgbClr val="000000"/>
                </a:solidFill>
                <a:latin typeface="Times New Roman" panose="02020603050405020304" pitchFamily="18" charset="0"/>
                <a:cs typeface="Times New Roman" panose="02020603050405020304" pitchFamily="18" charset="0"/>
              </a:rPr>
              <a:t>we</a:t>
            </a:r>
            <a:r>
              <a:rPr lang="it-IT" sz="1200" dirty="0">
                <a:solidFill>
                  <a:srgbClr val="000000"/>
                </a:solidFill>
                <a:latin typeface="Times New Roman" panose="02020603050405020304" pitchFamily="18" charset="0"/>
                <a:cs typeface="Times New Roman" panose="02020603050405020304" pitchFamily="18" charset="0"/>
              </a:rPr>
              <a:t> use to </a:t>
            </a:r>
            <a:r>
              <a:rPr lang="it-IT" sz="1200" dirty="0" err="1">
                <a:solidFill>
                  <a:srgbClr val="000000"/>
                </a:solidFill>
                <a:latin typeface="Times New Roman" panose="02020603050405020304" pitchFamily="18" charset="0"/>
                <a:cs typeface="Times New Roman" panose="02020603050405020304" pitchFamily="18" charset="0"/>
              </a:rPr>
              <a:t>perform</a:t>
            </a:r>
            <a:r>
              <a:rPr lang="it-IT" sz="1200" dirty="0">
                <a:solidFill>
                  <a:srgbClr val="000000"/>
                </a:solidFill>
                <a:latin typeface="Times New Roman" panose="02020603050405020304" pitchFamily="18" charset="0"/>
                <a:cs typeface="Times New Roman" panose="02020603050405020304" pitchFamily="18" charset="0"/>
              </a:rPr>
              <a:t> </a:t>
            </a:r>
            <a:r>
              <a:rPr lang="it-IT" sz="1200" dirty="0" err="1">
                <a:solidFill>
                  <a:srgbClr val="000000"/>
                </a:solidFill>
                <a:latin typeface="Times New Roman" panose="02020603050405020304" pitchFamily="18" charset="0"/>
                <a:cs typeface="Times New Roman" panose="02020603050405020304" pitchFamily="18" charset="0"/>
              </a:rPr>
              <a:t>safety</a:t>
            </a:r>
            <a:r>
              <a:rPr lang="it-IT" sz="1200" dirty="0">
                <a:solidFill>
                  <a:srgbClr val="000000"/>
                </a:solidFill>
                <a:latin typeface="Times New Roman" panose="02020603050405020304" pitchFamily="18" charset="0"/>
                <a:cs typeface="Times New Roman" panose="02020603050405020304" pitchFamily="18" charset="0"/>
              </a:rPr>
              <a:t> </a:t>
            </a:r>
            <a:r>
              <a:rPr lang="it-IT" sz="1200" dirty="0" err="1">
                <a:solidFill>
                  <a:srgbClr val="000000"/>
                </a:solidFill>
                <a:latin typeface="Times New Roman" panose="02020603050405020304" pitchFamily="18" charset="0"/>
                <a:cs typeface="Times New Roman" panose="02020603050405020304" pitchFamily="18" charset="0"/>
              </a:rPr>
              <a:t>analysis</a:t>
            </a:r>
            <a:r>
              <a:rPr lang="it-IT" sz="1200" dirty="0">
                <a:solidFill>
                  <a:srgbClr val="000000"/>
                </a:solidFill>
                <a:latin typeface="Times New Roman" panose="02020603050405020304" pitchFamily="18" charset="0"/>
                <a:cs typeface="Times New Roman" panose="02020603050405020304" pitchFamily="18" charset="0"/>
              </a:rPr>
              <a:t>, </a:t>
            </a:r>
            <a:r>
              <a:rPr lang="it-IT" sz="1200" dirty="0" err="1">
                <a:solidFill>
                  <a:srgbClr val="000000"/>
                </a:solidFill>
                <a:latin typeface="Times New Roman" panose="02020603050405020304" pitchFamily="18" charset="0"/>
                <a:cs typeface="Times New Roman" panose="02020603050405020304" pitchFamily="18" charset="0"/>
              </a:rPr>
              <a:t>now</a:t>
            </a:r>
            <a:r>
              <a:rPr lang="it-IT" sz="1200" dirty="0">
                <a:solidFill>
                  <a:srgbClr val="000000"/>
                </a:solidFill>
                <a:latin typeface="Times New Roman" panose="02020603050405020304" pitchFamily="18" charset="0"/>
                <a:cs typeface="Times New Roman" panose="02020603050405020304" pitchFamily="18" charset="0"/>
              </a:rPr>
              <a:t> I can </a:t>
            </a:r>
            <a:r>
              <a:rPr lang="it-IT" sz="1200" dirty="0" err="1">
                <a:solidFill>
                  <a:srgbClr val="000000"/>
                </a:solidFill>
                <a:latin typeface="Times New Roman" panose="02020603050405020304" pitchFamily="18" charset="0"/>
                <a:cs typeface="Times New Roman" panose="02020603050405020304" pitchFamily="18" charset="0"/>
              </a:rPr>
              <a:t>move</a:t>
            </a:r>
            <a:r>
              <a:rPr lang="it-IT" sz="1200" dirty="0">
                <a:solidFill>
                  <a:srgbClr val="000000"/>
                </a:solidFill>
                <a:latin typeface="Times New Roman" panose="02020603050405020304" pitchFamily="18" charset="0"/>
                <a:cs typeface="Times New Roman" panose="02020603050405020304" pitchFamily="18" charset="0"/>
              </a:rPr>
              <a:t> to show </a:t>
            </a:r>
            <a:r>
              <a:rPr lang="it-IT" sz="1200" dirty="0" err="1">
                <a:solidFill>
                  <a:srgbClr val="000000"/>
                </a:solidFill>
                <a:latin typeface="Times New Roman" panose="02020603050405020304" pitchFamily="18" charset="0"/>
                <a:cs typeface="Times New Roman" panose="02020603050405020304" pitchFamily="18" charset="0"/>
              </a:rPr>
              <a:t>you</a:t>
            </a:r>
            <a:r>
              <a:rPr lang="it-IT" sz="1200" dirty="0">
                <a:solidFill>
                  <a:srgbClr val="000000"/>
                </a:solidFill>
                <a:latin typeface="Times New Roman" panose="02020603050405020304" pitchFamily="18" charset="0"/>
                <a:cs typeface="Times New Roman" panose="02020603050405020304" pitchFamily="18" charset="0"/>
              </a:rPr>
              <a:t> some </a:t>
            </a:r>
            <a:r>
              <a:rPr lang="it-IT" sz="1200" dirty="0" err="1">
                <a:solidFill>
                  <a:srgbClr val="000000"/>
                </a:solidFill>
                <a:latin typeface="Times New Roman" panose="02020603050405020304" pitchFamily="18" charset="0"/>
                <a:cs typeface="Times New Roman" panose="02020603050405020304" pitchFamily="18" charset="0"/>
              </a:rPr>
              <a:t>analysis</a:t>
            </a:r>
            <a:r>
              <a:rPr lang="it-IT" sz="1200" dirty="0">
                <a:solidFill>
                  <a:srgbClr val="000000"/>
                </a:solidFill>
                <a:latin typeface="Times New Roman" panose="02020603050405020304" pitchFamily="18" charset="0"/>
                <a:cs typeface="Times New Roman" panose="02020603050405020304" pitchFamily="18" charset="0"/>
              </a:rPr>
              <a:t> </a:t>
            </a:r>
            <a:r>
              <a:rPr lang="it-IT" sz="1200" dirty="0" err="1">
                <a:solidFill>
                  <a:srgbClr val="000000"/>
                </a:solidFill>
                <a:latin typeface="Times New Roman" panose="02020603050405020304" pitchFamily="18" charset="0"/>
                <a:cs typeface="Times New Roman" panose="02020603050405020304" pitchFamily="18" charset="0"/>
              </a:rPr>
              <a:t>results</a:t>
            </a:r>
            <a:r>
              <a:rPr lang="it-IT" sz="1200" dirty="0">
                <a:solidFill>
                  <a:srgbClr val="000000"/>
                </a:solidFill>
                <a:latin typeface="Times New Roman" panose="02020603050405020304" pitchFamily="18" charset="0"/>
                <a:cs typeface="Times New Roman" panose="02020603050405020304" pitchFamily="18" charset="0"/>
              </a:rPr>
              <a:t>.</a:t>
            </a:r>
            <a:endParaRPr lang="en-GB" sz="1200" dirty="0">
              <a:solidFill>
                <a:srgbClr val="000000"/>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Here you can see a list of some of the main accident that have been investigated for the WCLL concept of EU-DEMO. Of course there is not enough time to discuss everything so I am going to focus the attention only to some specific analysis.</a:t>
            </a:r>
            <a:endParaRPr lang="en-US" sz="1200" dirty="0"/>
          </a:p>
          <a:p>
            <a:endParaRPr lang="en-GB" dirty="0"/>
          </a:p>
        </p:txBody>
      </p:sp>
      <p:sp>
        <p:nvSpPr>
          <p:cNvPr id="4" name="Segnaposto numero diapositiva 3"/>
          <p:cNvSpPr>
            <a:spLocks noGrp="1"/>
          </p:cNvSpPr>
          <p:nvPr>
            <p:ph type="sldNum" sz="quarter" idx="5"/>
          </p:nvPr>
        </p:nvSpPr>
        <p:spPr/>
        <p:txBody>
          <a:bodyPr/>
          <a:lstStyle/>
          <a:p>
            <a:pPr>
              <a:defRPr/>
            </a:pPr>
            <a:fld id="{4CA3D5BC-35B8-4A3D-8945-B9EE87AA71D4}" type="slidenum">
              <a:rPr lang="it-IT" altLang="it-IT" smtClean="0"/>
              <a:pPr>
                <a:defRPr/>
              </a:pPr>
              <a:t>8</a:t>
            </a:fld>
            <a:endParaRPr lang="it-IT" altLang="it-IT"/>
          </a:p>
        </p:txBody>
      </p:sp>
    </p:spTree>
    <p:extLst>
      <p:ext uri="{BB962C8B-B14F-4D97-AF65-F5344CB8AC3E}">
        <p14:creationId xmlns:p14="http://schemas.microsoft.com/office/powerpoint/2010/main" val="46446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0" i="0" dirty="0">
                <a:solidFill>
                  <a:srgbClr val="2E2E2E"/>
                </a:solidFill>
                <a:effectLst/>
                <a:latin typeface="NexusSerif"/>
              </a:rPr>
              <a:t>Here you can see for example two different in-vessel LOCA events classified as DBA, that were studied to define the needed flow area of VVPSS suppression pipework to limit the VV pressure below the limit of 2 bar imposed by safety requirements.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E2E2E"/>
                </a:solidFill>
                <a:effectLst/>
                <a:latin typeface="NexusSerif"/>
              </a:rPr>
              <a:t>In both the </a:t>
            </a:r>
            <a:r>
              <a:rPr lang="en-US" b="0" i="0" dirty="0" err="1">
                <a:solidFill>
                  <a:srgbClr val="2E2E2E"/>
                </a:solidFill>
                <a:effectLst/>
                <a:latin typeface="NexusSerif"/>
              </a:rPr>
              <a:t>scenarious</a:t>
            </a:r>
            <a:r>
              <a:rPr lang="en-US" b="0" i="0" dirty="0">
                <a:solidFill>
                  <a:srgbClr val="2E2E2E"/>
                </a:solidFill>
                <a:effectLst/>
                <a:latin typeface="NexusSerif"/>
              </a:rPr>
              <a:t>, a pipe rupture was initiated by opening a connection between the BZ feeding pipe and the upper port volume. Water enters the VV inducing an unmitigated disruption. From this moment we have two different scenarios: a </a:t>
            </a:r>
            <a:r>
              <a:rPr lang="en-US" dirty="0"/>
              <a:t>baseline case scenario in which</a:t>
            </a:r>
            <a:r>
              <a:rPr lang="en-US" b="0" i="0" dirty="0">
                <a:solidFill>
                  <a:srgbClr val="2E2E2E"/>
                </a:solidFill>
                <a:effectLst/>
                <a:latin typeface="NexusSerif"/>
              </a:rPr>
              <a:t> FW channels are protected by limiters; and a worst case scenario in which limiters does not protect the FW and an additional LOCA occurs.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E2E2E"/>
                </a:solidFill>
                <a:effectLst/>
                <a:latin typeface="NexusSerif"/>
              </a:rPr>
              <a:t>Thanks to this analysis I found out the flow area needed for each RD line in both cases, investigating also the effects on tungsten dust mobilization.  </a:t>
            </a:r>
            <a:endParaRPr lang="en-GB" dirty="0"/>
          </a:p>
          <a:p>
            <a:endParaRPr lang="en-GB" dirty="0"/>
          </a:p>
        </p:txBody>
      </p:sp>
      <p:sp>
        <p:nvSpPr>
          <p:cNvPr id="4" name="Segnaposto numero diapositiva 3"/>
          <p:cNvSpPr>
            <a:spLocks noGrp="1"/>
          </p:cNvSpPr>
          <p:nvPr>
            <p:ph type="sldNum" sz="quarter" idx="5"/>
          </p:nvPr>
        </p:nvSpPr>
        <p:spPr/>
        <p:txBody>
          <a:bodyPr/>
          <a:lstStyle/>
          <a:p>
            <a:pPr>
              <a:defRPr/>
            </a:pPr>
            <a:fld id="{4CA3D5BC-35B8-4A3D-8945-B9EE87AA71D4}" type="slidenum">
              <a:rPr lang="it-IT" altLang="it-IT" smtClean="0"/>
              <a:pPr>
                <a:defRPr/>
              </a:pPr>
              <a:t>9</a:t>
            </a:fld>
            <a:endParaRPr lang="it-IT" altLang="it-IT"/>
          </a:p>
        </p:txBody>
      </p:sp>
    </p:spTree>
    <p:extLst>
      <p:ext uri="{BB962C8B-B14F-4D97-AF65-F5344CB8AC3E}">
        <p14:creationId xmlns:p14="http://schemas.microsoft.com/office/powerpoint/2010/main" val="3346505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7"/>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8" name="Rectangle 5"/>
          <p:cNvSpPr>
            <a:spLocks noGrp="1" noChangeArrowheads="1"/>
          </p:cNvSpPr>
          <p:nvPr>
            <p:ph type="ftr" sz="quarter" idx="3"/>
          </p:nvPr>
        </p:nvSpPr>
        <p:spPr bwMode="auto">
          <a:xfrm>
            <a:off x="1625600" y="6146800"/>
            <a:ext cx="5046464" cy="594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100">
                <a:latin typeface="+mn-lt"/>
                <a:ea typeface="ＭＳ Ｐゴシック" pitchFamily="1" charset="-128"/>
              </a:defRPr>
            </a:lvl1pPr>
          </a:lstStyle>
          <a:p>
            <a:pPr>
              <a:defRPr/>
            </a:pPr>
            <a:r>
              <a:rPr lang="en-US" altLang="it-IT"/>
              <a:t>An approach for a DPRA with RAVEN and MELCOR</a:t>
            </a:r>
            <a:endParaRPr lang="it-IT" altLang="it-IT" i="1" dirty="0"/>
          </a:p>
        </p:txBody>
      </p:sp>
      <p:sp>
        <p:nvSpPr>
          <p:cNvPr id="9" name="Rectangle 6"/>
          <p:cNvSpPr>
            <a:spLocks noGrp="1" noChangeArrowheads="1"/>
          </p:cNvSpPr>
          <p:nvPr>
            <p:ph type="sldNum" sz="quarter" idx="4"/>
          </p:nvPr>
        </p:nvSpPr>
        <p:spPr bwMode="auto">
          <a:xfrm>
            <a:off x="9840416" y="6165304"/>
            <a:ext cx="1725216"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300">
                <a:latin typeface="+mn-lt"/>
                <a:ea typeface="ＭＳ Ｐゴシック" pitchFamily="1" charset="-128"/>
              </a:defRPr>
            </a:lvl1pPr>
          </a:lstStyle>
          <a:p>
            <a:pPr>
              <a:defRPr/>
            </a:pPr>
            <a:r>
              <a:rPr lang="it-IT" altLang="it-IT" dirty="0"/>
              <a:t>  </a:t>
            </a:r>
            <a:fld id="{15DB496B-56F0-4D04-9B5F-089F1F370704}" type="slidenum">
              <a:rPr lang="it-IT" altLang="it-IT" smtClean="0"/>
              <a:pPr>
                <a:defRPr/>
              </a:pPr>
              <a:t>‹N›</a:t>
            </a:fld>
            <a:endParaRPr lang="it-IT" altLang="it-IT" dirty="0"/>
          </a:p>
        </p:txBody>
      </p:sp>
      <p:sp>
        <p:nvSpPr>
          <p:cNvPr id="10" name="Rectangle 4"/>
          <p:cNvSpPr>
            <a:spLocks noGrp="1" noChangeArrowheads="1"/>
          </p:cNvSpPr>
          <p:nvPr>
            <p:ph type="dt" sz="half" idx="2"/>
          </p:nvPr>
        </p:nvSpPr>
        <p:spPr>
          <a:xfrm>
            <a:off x="6864085" y="6165304"/>
            <a:ext cx="2540000" cy="457200"/>
          </a:xfrm>
          <a:prstGeom prst="rect">
            <a:avLst/>
          </a:prstGeom>
          <a:ln/>
        </p:spPr>
        <p:txBody>
          <a:bodyPr/>
          <a:lstStyle>
            <a:lvl1pPr algn="ctr">
              <a:defRPr sz="1100">
                <a:latin typeface="+mn-lt"/>
              </a:defRPr>
            </a:lvl1pPr>
          </a:lstStyle>
          <a:p>
            <a:pPr>
              <a:defRPr/>
            </a:pPr>
            <a:r>
              <a:rPr lang="it-IT" altLang="it-IT"/>
              <a:t>1/31/2024</a:t>
            </a:r>
            <a:endParaRPr lang="it-IT" altLang="it-IT" dirty="0"/>
          </a:p>
        </p:txBody>
      </p:sp>
    </p:spTree>
    <p:extLst>
      <p:ext uri="{BB962C8B-B14F-4D97-AF65-F5344CB8AC3E}">
        <p14:creationId xmlns:p14="http://schemas.microsoft.com/office/powerpoint/2010/main" val="3465021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a:xfrm>
            <a:off x="1488020" y="1052737"/>
            <a:ext cx="10368622" cy="4814664"/>
          </a:xfrm>
        </p:spPr>
        <p:txBody>
          <a:bodyPr/>
          <a:lstStyle>
            <a:lvl1pPr marL="3175" indent="-3175">
              <a:buNone/>
              <a:defRPr sz="2000"/>
            </a:lvl1pPr>
            <a:lvl2pPr>
              <a:defRPr sz="1800"/>
            </a:lvl2pPr>
            <a:lvl3pPr>
              <a:defRPr sz="1800"/>
            </a:lvl3pPr>
            <a:lvl4pPr>
              <a:defRPr sz="1600"/>
            </a:lvl4pPr>
            <a:lvl5pPr>
              <a:defRPr sz="1400"/>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8" name="Rectangle 5"/>
          <p:cNvSpPr>
            <a:spLocks noGrp="1" noChangeArrowheads="1"/>
          </p:cNvSpPr>
          <p:nvPr>
            <p:ph type="ftr" sz="quarter" idx="3"/>
          </p:nvPr>
        </p:nvSpPr>
        <p:spPr bwMode="auto">
          <a:xfrm>
            <a:off x="1631505" y="6146800"/>
            <a:ext cx="5232581" cy="594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500">
                <a:latin typeface="+mn-lt"/>
                <a:ea typeface="ＭＳ Ｐゴシック" pitchFamily="1" charset="-128"/>
              </a:defRPr>
            </a:lvl1pPr>
          </a:lstStyle>
          <a:p>
            <a:pPr>
              <a:defRPr/>
            </a:pPr>
            <a:r>
              <a:rPr lang="en-US" altLang="it-IT"/>
              <a:t>An approach for a DPRA with RAVEN and MELCOR</a:t>
            </a:r>
            <a:endParaRPr lang="it-IT" altLang="it-IT" i="1" dirty="0"/>
          </a:p>
        </p:txBody>
      </p:sp>
      <p:sp>
        <p:nvSpPr>
          <p:cNvPr id="9" name="Rectangle 6"/>
          <p:cNvSpPr>
            <a:spLocks noGrp="1" noChangeArrowheads="1"/>
          </p:cNvSpPr>
          <p:nvPr>
            <p:ph type="sldNum" sz="quarter" idx="4"/>
          </p:nvPr>
        </p:nvSpPr>
        <p:spPr bwMode="auto">
          <a:xfrm>
            <a:off x="10203433" y="6165304"/>
            <a:ext cx="1725216"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300">
                <a:latin typeface="+mn-lt"/>
                <a:ea typeface="ＭＳ Ｐゴシック" pitchFamily="1" charset="-128"/>
              </a:defRPr>
            </a:lvl1pPr>
          </a:lstStyle>
          <a:p>
            <a:pPr>
              <a:defRPr/>
            </a:pPr>
            <a:r>
              <a:rPr lang="it-IT" altLang="it-IT" dirty="0"/>
              <a:t>  </a:t>
            </a:r>
            <a:fld id="{15DB496B-56F0-4D04-9B5F-089F1F370704}" type="slidenum">
              <a:rPr lang="it-IT" altLang="it-IT" smtClean="0"/>
              <a:pPr>
                <a:defRPr/>
              </a:pPr>
              <a:t>‹N›</a:t>
            </a:fld>
            <a:endParaRPr lang="it-IT" altLang="it-IT" dirty="0"/>
          </a:p>
        </p:txBody>
      </p:sp>
      <p:sp>
        <p:nvSpPr>
          <p:cNvPr id="7" name="Rectangle 4"/>
          <p:cNvSpPr>
            <a:spLocks noGrp="1" noChangeArrowheads="1"/>
          </p:cNvSpPr>
          <p:nvPr>
            <p:ph type="dt" sz="half" idx="2"/>
          </p:nvPr>
        </p:nvSpPr>
        <p:spPr>
          <a:xfrm>
            <a:off x="7372425" y="6165304"/>
            <a:ext cx="2540000" cy="457200"/>
          </a:xfrm>
          <a:prstGeom prst="rect">
            <a:avLst/>
          </a:prstGeom>
          <a:ln/>
        </p:spPr>
        <p:txBody>
          <a:bodyPr/>
          <a:lstStyle>
            <a:lvl1pPr algn="ctr">
              <a:defRPr sz="1300">
                <a:latin typeface="+mn-lt"/>
              </a:defRPr>
            </a:lvl1pPr>
          </a:lstStyle>
          <a:p>
            <a:pPr>
              <a:defRPr/>
            </a:pPr>
            <a:r>
              <a:rPr lang="it-IT" altLang="it-IT"/>
              <a:t>1/31/2024</a:t>
            </a:r>
            <a:endParaRPr lang="it-IT" altLang="it-IT" dirty="0"/>
          </a:p>
        </p:txBody>
      </p:sp>
      <p:sp>
        <p:nvSpPr>
          <p:cNvPr id="4" name="Rettangolo 3">
            <a:extLst>
              <a:ext uri="{FF2B5EF4-FFF2-40B4-BE49-F238E27FC236}">
                <a16:creationId xmlns:a16="http://schemas.microsoft.com/office/drawing/2014/main" id="{2840890A-604A-0AB4-1D90-37C0F0A8E9DC}"/>
              </a:ext>
            </a:extLst>
          </p:cNvPr>
          <p:cNvSpPr/>
          <p:nvPr userDrawn="1"/>
        </p:nvSpPr>
        <p:spPr bwMode="auto">
          <a:xfrm>
            <a:off x="0" y="6353176"/>
            <a:ext cx="1625600" cy="504825"/>
          </a:xfrm>
          <a:prstGeom prst="rect">
            <a:avLst/>
          </a:prstGeom>
          <a:solidFill>
            <a:srgbClr val="822433"/>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a:ln>
                <a:noFill/>
              </a:ln>
              <a:solidFill>
                <a:schemeClr val="bg1"/>
              </a:solidFill>
              <a:effectLst/>
              <a:latin typeface="Arial" charset="0"/>
              <a:ea typeface="ＭＳ Ｐゴシック" pitchFamily="1" charset="-128"/>
            </a:endParaRPr>
          </a:p>
        </p:txBody>
      </p:sp>
      <p:pic>
        <p:nvPicPr>
          <p:cNvPr id="6" name="Immagine 5" descr="Immagine che contiene testo, Carattere, logo, Elementi grafici&#10;&#10;Descrizione generata automaticamente">
            <a:extLst>
              <a:ext uri="{FF2B5EF4-FFF2-40B4-BE49-F238E27FC236}">
                <a16:creationId xmlns:a16="http://schemas.microsoft.com/office/drawing/2014/main" id="{3DC07FA0-0B78-19EC-568E-7ED642C8CE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251" y="6237313"/>
            <a:ext cx="1715851" cy="712835"/>
          </a:xfrm>
          <a:prstGeom prst="rect">
            <a:avLst/>
          </a:prstGeom>
        </p:spPr>
      </p:pic>
    </p:spTree>
    <p:extLst>
      <p:ext uri="{BB962C8B-B14F-4D97-AF65-F5344CB8AC3E}">
        <p14:creationId xmlns:p14="http://schemas.microsoft.com/office/powerpoint/2010/main" val="4011081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1488018" y="1752600"/>
            <a:ext cx="493818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629400" y="1752600"/>
            <a:ext cx="493818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9" name="Rectangle 5"/>
          <p:cNvSpPr>
            <a:spLocks noGrp="1" noChangeArrowheads="1"/>
          </p:cNvSpPr>
          <p:nvPr>
            <p:ph type="ftr" sz="quarter" idx="3"/>
          </p:nvPr>
        </p:nvSpPr>
        <p:spPr bwMode="auto">
          <a:xfrm>
            <a:off x="1625600" y="6146800"/>
            <a:ext cx="5046464" cy="594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100">
                <a:latin typeface="+mn-lt"/>
                <a:ea typeface="ＭＳ Ｐゴシック" pitchFamily="1" charset="-128"/>
              </a:defRPr>
            </a:lvl1pPr>
          </a:lstStyle>
          <a:p>
            <a:pPr>
              <a:defRPr/>
            </a:pPr>
            <a:r>
              <a:rPr lang="en-US" altLang="it-IT"/>
              <a:t>An approach for a DPRA with RAVEN and MELCOR</a:t>
            </a:r>
            <a:endParaRPr lang="it-IT" altLang="it-IT" i="1" dirty="0"/>
          </a:p>
        </p:txBody>
      </p:sp>
      <p:sp>
        <p:nvSpPr>
          <p:cNvPr id="10" name="Rectangle 6"/>
          <p:cNvSpPr>
            <a:spLocks noGrp="1" noChangeArrowheads="1"/>
          </p:cNvSpPr>
          <p:nvPr>
            <p:ph type="sldNum" sz="quarter" idx="4"/>
          </p:nvPr>
        </p:nvSpPr>
        <p:spPr bwMode="auto">
          <a:xfrm>
            <a:off x="9840416" y="6165304"/>
            <a:ext cx="1725216"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100">
                <a:latin typeface="+mn-lt"/>
                <a:ea typeface="ＭＳ Ｐゴシック" pitchFamily="1" charset="-128"/>
              </a:defRPr>
            </a:lvl1pPr>
          </a:lstStyle>
          <a:p>
            <a:pPr>
              <a:defRPr/>
            </a:pPr>
            <a:r>
              <a:rPr lang="it-IT" altLang="it-IT" dirty="0"/>
              <a:t>  </a:t>
            </a:r>
            <a:fld id="{15DB496B-56F0-4D04-9B5F-089F1F370704}" type="slidenum">
              <a:rPr lang="it-IT" altLang="it-IT" smtClean="0"/>
              <a:pPr>
                <a:defRPr/>
              </a:pPr>
              <a:t>‹N›</a:t>
            </a:fld>
            <a:endParaRPr lang="it-IT" altLang="it-IT" dirty="0"/>
          </a:p>
        </p:txBody>
      </p:sp>
      <p:sp>
        <p:nvSpPr>
          <p:cNvPr id="8" name="Rectangle 4"/>
          <p:cNvSpPr>
            <a:spLocks noGrp="1" noChangeArrowheads="1"/>
          </p:cNvSpPr>
          <p:nvPr>
            <p:ph type="dt" sz="half" idx="10"/>
          </p:nvPr>
        </p:nvSpPr>
        <p:spPr>
          <a:xfrm>
            <a:off x="6864085" y="6165304"/>
            <a:ext cx="2540000" cy="457200"/>
          </a:xfrm>
          <a:prstGeom prst="rect">
            <a:avLst/>
          </a:prstGeom>
          <a:ln/>
        </p:spPr>
        <p:txBody>
          <a:bodyPr/>
          <a:lstStyle>
            <a:lvl1pPr algn="ctr">
              <a:defRPr sz="1100">
                <a:latin typeface="+mn-lt"/>
              </a:defRPr>
            </a:lvl1pPr>
          </a:lstStyle>
          <a:p>
            <a:pPr>
              <a:defRPr/>
            </a:pPr>
            <a:r>
              <a:rPr lang="it-IT" altLang="it-IT"/>
              <a:t>1/31/2024</a:t>
            </a:r>
            <a:endParaRPr lang="it-IT" altLang="it-IT" dirty="0"/>
          </a:p>
        </p:txBody>
      </p:sp>
    </p:spTree>
    <p:extLst>
      <p:ext uri="{BB962C8B-B14F-4D97-AF65-F5344CB8AC3E}">
        <p14:creationId xmlns:p14="http://schemas.microsoft.com/office/powerpoint/2010/main" val="3552602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1"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1" name="Rectangle 5"/>
          <p:cNvSpPr>
            <a:spLocks noGrp="1" noChangeArrowheads="1"/>
          </p:cNvSpPr>
          <p:nvPr>
            <p:ph type="ftr" sz="quarter" idx="10"/>
          </p:nvPr>
        </p:nvSpPr>
        <p:spPr bwMode="auto">
          <a:xfrm>
            <a:off x="1625600" y="6146800"/>
            <a:ext cx="5046464" cy="594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100">
                <a:latin typeface="+mn-lt"/>
                <a:ea typeface="ＭＳ Ｐゴシック" pitchFamily="1" charset="-128"/>
              </a:defRPr>
            </a:lvl1pPr>
          </a:lstStyle>
          <a:p>
            <a:pPr>
              <a:defRPr/>
            </a:pPr>
            <a:r>
              <a:rPr lang="en-US" altLang="it-IT"/>
              <a:t>An approach for a DPRA with RAVEN and MELCOR</a:t>
            </a:r>
            <a:endParaRPr lang="it-IT" altLang="it-IT" i="1" dirty="0"/>
          </a:p>
        </p:txBody>
      </p:sp>
      <p:sp>
        <p:nvSpPr>
          <p:cNvPr id="12" name="Rectangle 6"/>
          <p:cNvSpPr>
            <a:spLocks noGrp="1" noChangeArrowheads="1"/>
          </p:cNvSpPr>
          <p:nvPr>
            <p:ph type="sldNum" sz="quarter" idx="11"/>
          </p:nvPr>
        </p:nvSpPr>
        <p:spPr bwMode="auto">
          <a:xfrm>
            <a:off x="9840416" y="6165304"/>
            <a:ext cx="1725216"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100">
                <a:latin typeface="+mn-lt"/>
                <a:ea typeface="ＭＳ Ｐゴシック" pitchFamily="1" charset="-128"/>
              </a:defRPr>
            </a:lvl1pPr>
          </a:lstStyle>
          <a:p>
            <a:pPr>
              <a:defRPr/>
            </a:pPr>
            <a:r>
              <a:rPr lang="it-IT" altLang="it-IT"/>
              <a:t>  </a:t>
            </a:r>
            <a:fld id="{15DB496B-56F0-4D04-9B5F-089F1F370704}" type="slidenum">
              <a:rPr lang="it-IT" altLang="it-IT" smtClean="0"/>
              <a:pPr>
                <a:defRPr/>
              </a:pPr>
              <a:t>‹N›</a:t>
            </a:fld>
            <a:endParaRPr lang="it-IT" altLang="it-IT" dirty="0"/>
          </a:p>
        </p:txBody>
      </p:sp>
      <p:sp>
        <p:nvSpPr>
          <p:cNvPr id="10" name="Rectangle 4"/>
          <p:cNvSpPr>
            <a:spLocks noGrp="1" noChangeArrowheads="1"/>
          </p:cNvSpPr>
          <p:nvPr>
            <p:ph type="dt" sz="half" idx="12"/>
          </p:nvPr>
        </p:nvSpPr>
        <p:spPr>
          <a:xfrm>
            <a:off x="6864085" y="6165304"/>
            <a:ext cx="2540000" cy="457200"/>
          </a:xfrm>
          <a:prstGeom prst="rect">
            <a:avLst/>
          </a:prstGeom>
          <a:ln/>
        </p:spPr>
        <p:txBody>
          <a:bodyPr/>
          <a:lstStyle>
            <a:lvl1pPr algn="ctr">
              <a:defRPr sz="1100">
                <a:latin typeface="+mn-lt"/>
              </a:defRPr>
            </a:lvl1pPr>
          </a:lstStyle>
          <a:p>
            <a:pPr>
              <a:defRPr/>
            </a:pPr>
            <a:r>
              <a:rPr lang="it-IT" altLang="it-IT"/>
              <a:t>1/31/2024</a:t>
            </a:r>
            <a:endParaRPr lang="it-IT" altLang="it-IT" dirty="0"/>
          </a:p>
        </p:txBody>
      </p:sp>
    </p:spTree>
    <p:extLst>
      <p:ext uri="{BB962C8B-B14F-4D97-AF65-F5344CB8AC3E}">
        <p14:creationId xmlns:p14="http://schemas.microsoft.com/office/powerpoint/2010/main" val="1135938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7" name="Rectangle 5"/>
          <p:cNvSpPr>
            <a:spLocks noGrp="1" noChangeArrowheads="1"/>
          </p:cNvSpPr>
          <p:nvPr>
            <p:ph type="ftr" sz="quarter" idx="3"/>
          </p:nvPr>
        </p:nvSpPr>
        <p:spPr bwMode="auto">
          <a:xfrm>
            <a:off x="1625600" y="6146800"/>
            <a:ext cx="5046464" cy="594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100">
                <a:latin typeface="+mn-lt"/>
                <a:ea typeface="ＭＳ Ｐゴシック" pitchFamily="1" charset="-128"/>
              </a:defRPr>
            </a:lvl1pPr>
          </a:lstStyle>
          <a:p>
            <a:pPr>
              <a:defRPr/>
            </a:pPr>
            <a:r>
              <a:rPr lang="en-US" altLang="it-IT"/>
              <a:t>An approach for a DPRA with RAVEN and MELCOR</a:t>
            </a:r>
            <a:endParaRPr lang="it-IT" altLang="it-IT" i="1" dirty="0"/>
          </a:p>
        </p:txBody>
      </p:sp>
      <p:sp>
        <p:nvSpPr>
          <p:cNvPr id="8" name="Rectangle 6"/>
          <p:cNvSpPr>
            <a:spLocks noGrp="1" noChangeArrowheads="1"/>
          </p:cNvSpPr>
          <p:nvPr>
            <p:ph type="sldNum" sz="quarter" idx="4"/>
          </p:nvPr>
        </p:nvSpPr>
        <p:spPr bwMode="auto">
          <a:xfrm>
            <a:off x="9840416" y="6165304"/>
            <a:ext cx="1725216"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100">
                <a:latin typeface="+mn-lt"/>
                <a:ea typeface="ＭＳ Ｐゴシック" pitchFamily="1" charset="-128"/>
              </a:defRPr>
            </a:lvl1pPr>
          </a:lstStyle>
          <a:p>
            <a:pPr>
              <a:defRPr/>
            </a:pPr>
            <a:r>
              <a:rPr lang="it-IT" altLang="it-IT"/>
              <a:t>  </a:t>
            </a:r>
            <a:fld id="{15DB496B-56F0-4D04-9B5F-089F1F370704}" type="slidenum">
              <a:rPr lang="it-IT" altLang="it-IT" smtClean="0"/>
              <a:pPr>
                <a:defRPr/>
              </a:pPr>
              <a:t>‹N›</a:t>
            </a:fld>
            <a:endParaRPr lang="it-IT" altLang="it-IT" dirty="0"/>
          </a:p>
        </p:txBody>
      </p:sp>
      <p:sp>
        <p:nvSpPr>
          <p:cNvPr id="6" name="Rectangle 4"/>
          <p:cNvSpPr>
            <a:spLocks noGrp="1" noChangeArrowheads="1"/>
          </p:cNvSpPr>
          <p:nvPr>
            <p:ph type="dt" sz="half" idx="2"/>
          </p:nvPr>
        </p:nvSpPr>
        <p:spPr>
          <a:xfrm>
            <a:off x="6864085" y="6165304"/>
            <a:ext cx="2540000" cy="457200"/>
          </a:xfrm>
          <a:prstGeom prst="rect">
            <a:avLst/>
          </a:prstGeom>
          <a:ln/>
        </p:spPr>
        <p:txBody>
          <a:bodyPr/>
          <a:lstStyle>
            <a:lvl1pPr algn="ctr">
              <a:defRPr sz="1100">
                <a:latin typeface="+mn-lt"/>
              </a:defRPr>
            </a:lvl1pPr>
          </a:lstStyle>
          <a:p>
            <a:pPr>
              <a:defRPr/>
            </a:pPr>
            <a:r>
              <a:rPr lang="it-IT" altLang="it-IT"/>
              <a:t>1/31/2024</a:t>
            </a:r>
            <a:endParaRPr lang="it-IT" altLang="it-IT" dirty="0"/>
          </a:p>
        </p:txBody>
      </p:sp>
    </p:spTree>
    <p:extLst>
      <p:ext uri="{BB962C8B-B14F-4D97-AF65-F5344CB8AC3E}">
        <p14:creationId xmlns:p14="http://schemas.microsoft.com/office/powerpoint/2010/main" val="1884825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6" name="Footer Placeholder 5"/>
          <p:cNvSpPr>
            <a:spLocks noGrp="1" noChangeArrowheads="1"/>
          </p:cNvSpPr>
          <p:nvPr>
            <p:ph type="ftr" sz="quarter" idx="3"/>
          </p:nvPr>
        </p:nvSpPr>
        <p:spPr bwMode="auto">
          <a:xfrm>
            <a:off x="1625600" y="6146800"/>
            <a:ext cx="5046464" cy="594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100">
                <a:latin typeface="+mn-lt"/>
                <a:ea typeface="ＭＳ Ｐゴシック" pitchFamily="1" charset="-128"/>
              </a:defRPr>
            </a:lvl1pPr>
          </a:lstStyle>
          <a:p>
            <a:pPr>
              <a:defRPr/>
            </a:pPr>
            <a:r>
              <a:rPr lang="en-US" altLang="it-IT"/>
              <a:t>An approach for a DPRA with RAVEN and MELCOR</a:t>
            </a:r>
            <a:endParaRPr lang="it-IT" altLang="it-IT" i="1" dirty="0"/>
          </a:p>
        </p:txBody>
      </p:sp>
      <p:sp>
        <p:nvSpPr>
          <p:cNvPr id="7" name="Slide Number Placeholder 6"/>
          <p:cNvSpPr>
            <a:spLocks noGrp="1" noChangeArrowheads="1"/>
          </p:cNvSpPr>
          <p:nvPr>
            <p:ph type="sldNum" sz="quarter" idx="4"/>
          </p:nvPr>
        </p:nvSpPr>
        <p:spPr bwMode="auto">
          <a:xfrm>
            <a:off x="9840416" y="6165304"/>
            <a:ext cx="1725216"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100">
                <a:latin typeface="+mn-lt"/>
                <a:ea typeface="ＭＳ Ｐゴシック" pitchFamily="1" charset="-128"/>
              </a:defRPr>
            </a:lvl1pPr>
          </a:lstStyle>
          <a:p>
            <a:pPr>
              <a:defRPr/>
            </a:pPr>
            <a:r>
              <a:rPr lang="it-IT" altLang="it-IT"/>
              <a:t>  </a:t>
            </a:r>
            <a:fld id="{15DB496B-56F0-4D04-9B5F-089F1F370704}" type="slidenum">
              <a:rPr lang="it-IT" altLang="it-IT" smtClean="0"/>
              <a:pPr>
                <a:defRPr/>
              </a:pPr>
              <a:t>‹N›</a:t>
            </a:fld>
            <a:endParaRPr lang="it-IT" altLang="it-IT" dirty="0"/>
          </a:p>
        </p:txBody>
      </p:sp>
      <p:sp>
        <p:nvSpPr>
          <p:cNvPr id="5" name="Date Placeholder 4"/>
          <p:cNvSpPr>
            <a:spLocks noGrp="1" noChangeArrowheads="1"/>
          </p:cNvSpPr>
          <p:nvPr>
            <p:ph type="dt" sz="half" idx="2"/>
          </p:nvPr>
        </p:nvSpPr>
        <p:spPr>
          <a:xfrm>
            <a:off x="6864085" y="6165304"/>
            <a:ext cx="2540000" cy="457200"/>
          </a:xfrm>
          <a:prstGeom prst="rect">
            <a:avLst/>
          </a:prstGeom>
          <a:ln/>
        </p:spPr>
        <p:txBody>
          <a:bodyPr/>
          <a:lstStyle>
            <a:lvl1pPr algn="ctr">
              <a:defRPr sz="1100">
                <a:latin typeface="+mn-lt"/>
              </a:defRPr>
            </a:lvl1pPr>
          </a:lstStyle>
          <a:p>
            <a:pPr>
              <a:defRPr/>
            </a:pPr>
            <a:r>
              <a:rPr lang="it-IT" altLang="it-IT"/>
              <a:t>1/31/2024</a:t>
            </a:r>
            <a:endParaRPr lang="it-IT" altLang="it-IT" dirty="0"/>
          </a:p>
        </p:txBody>
      </p:sp>
    </p:spTree>
    <p:extLst>
      <p:ext uri="{BB962C8B-B14F-4D97-AF65-F5344CB8AC3E}">
        <p14:creationId xmlns:p14="http://schemas.microsoft.com/office/powerpoint/2010/main" val="1707748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8" name="Rectangle 5"/>
          <p:cNvSpPr>
            <a:spLocks noGrp="1" noChangeArrowheads="1"/>
          </p:cNvSpPr>
          <p:nvPr>
            <p:ph type="ftr" sz="quarter" idx="3"/>
          </p:nvPr>
        </p:nvSpPr>
        <p:spPr bwMode="auto">
          <a:xfrm>
            <a:off x="1625600" y="6146800"/>
            <a:ext cx="5046464" cy="594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100">
                <a:latin typeface="+mn-lt"/>
                <a:ea typeface="ＭＳ Ｐゴシック" pitchFamily="1" charset="-128"/>
              </a:defRPr>
            </a:lvl1pPr>
          </a:lstStyle>
          <a:p>
            <a:pPr>
              <a:defRPr/>
            </a:pPr>
            <a:r>
              <a:rPr lang="en-US" altLang="it-IT"/>
              <a:t>An approach for a DPRA with RAVEN and MELCOR</a:t>
            </a:r>
            <a:endParaRPr lang="it-IT" altLang="it-IT" i="1" dirty="0"/>
          </a:p>
        </p:txBody>
      </p:sp>
      <p:sp>
        <p:nvSpPr>
          <p:cNvPr id="9" name="Rectangle 6"/>
          <p:cNvSpPr>
            <a:spLocks noGrp="1" noChangeArrowheads="1"/>
          </p:cNvSpPr>
          <p:nvPr>
            <p:ph type="sldNum" sz="quarter" idx="4"/>
          </p:nvPr>
        </p:nvSpPr>
        <p:spPr bwMode="auto">
          <a:xfrm>
            <a:off x="9840416" y="6165304"/>
            <a:ext cx="1725216"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100">
                <a:latin typeface="+mn-lt"/>
                <a:ea typeface="ＭＳ Ｐゴシック" pitchFamily="1" charset="-128"/>
              </a:defRPr>
            </a:lvl1pPr>
          </a:lstStyle>
          <a:p>
            <a:pPr>
              <a:defRPr/>
            </a:pPr>
            <a:r>
              <a:rPr lang="it-IT" altLang="it-IT"/>
              <a:t>  </a:t>
            </a:r>
            <a:fld id="{15DB496B-56F0-4D04-9B5F-089F1F370704}" type="slidenum">
              <a:rPr lang="it-IT" altLang="it-IT" smtClean="0"/>
              <a:pPr>
                <a:defRPr/>
              </a:pPr>
              <a:t>‹N›</a:t>
            </a:fld>
            <a:endParaRPr lang="it-IT" altLang="it-IT" dirty="0"/>
          </a:p>
        </p:txBody>
      </p:sp>
      <p:sp>
        <p:nvSpPr>
          <p:cNvPr id="11" name="Rectangle 4"/>
          <p:cNvSpPr>
            <a:spLocks noGrp="1" noChangeArrowheads="1"/>
          </p:cNvSpPr>
          <p:nvPr>
            <p:ph type="dt" sz="half" idx="10"/>
          </p:nvPr>
        </p:nvSpPr>
        <p:spPr>
          <a:xfrm>
            <a:off x="6864085" y="6165304"/>
            <a:ext cx="2540000" cy="457200"/>
          </a:xfrm>
          <a:prstGeom prst="rect">
            <a:avLst/>
          </a:prstGeom>
          <a:ln/>
        </p:spPr>
        <p:txBody>
          <a:bodyPr/>
          <a:lstStyle>
            <a:lvl1pPr algn="ctr">
              <a:defRPr sz="1100">
                <a:latin typeface="+mn-lt"/>
              </a:defRPr>
            </a:lvl1pPr>
          </a:lstStyle>
          <a:p>
            <a:pPr>
              <a:defRPr/>
            </a:pPr>
            <a:r>
              <a:rPr lang="it-IT" altLang="it-IT"/>
              <a:t>1/31/2024</a:t>
            </a:r>
            <a:endParaRPr lang="it-IT" altLang="it-IT" dirty="0"/>
          </a:p>
        </p:txBody>
      </p:sp>
    </p:spTree>
    <p:extLst>
      <p:ext uri="{BB962C8B-B14F-4D97-AF65-F5344CB8AC3E}">
        <p14:creationId xmlns:p14="http://schemas.microsoft.com/office/powerpoint/2010/main" val="3334445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19337" y="235497"/>
            <a:ext cx="10079566" cy="504825"/>
          </a:xfrm>
        </p:spPr>
        <p:txBody>
          <a:bodyPr/>
          <a:lstStyle/>
          <a:p>
            <a:r>
              <a:rPr lang="it-IT"/>
              <a:t>Fare clic per modificare lo stile del titolo</a:t>
            </a:r>
          </a:p>
        </p:txBody>
      </p:sp>
      <p:sp>
        <p:nvSpPr>
          <p:cNvPr id="3" name="Segnaposto testo 2"/>
          <p:cNvSpPr>
            <a:spLocks noGrp="1"/>
          </p:cNvSpPr>
          <p:nvPr>
            <p:ph type="body" sz="half" idx="1"/>
          </p:nvPr>
        </p:nvSpPr>
        <p:spPr>
          <a:xfrm>
            <a:off x="119336" y="1068212"/>
            <a:ext cx="5544617" cy="4665044"/>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5664994" y="1068212"/>
            <a:ext cx="6047630" cy="4665044"/>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9" name="Rectangle 5"/>
          <p:cNvSpPr>
            <a:spLocks noGrp="1" noChangeArrowheads="1"/>
          </p:cNvSpPr>
          <p:nvPr>
            <p:ph type="ftr" sz="quarter" idx="3"/>
          </p:nvPr>
        </p:nvSpPr>
        <p:spPr bwMode="auto">
          <a:xfrm>
            <a:off x="1625600" y="6146800"/>
            <a:ext cx="5046464" cy="594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100">
                <a:latin typeface="+mn-lt"/>
                <a:ea typeface="ＭＳ Ｐゴシック" pitchFamily="1" charset="-128"/>
              </a:defRPr>
            </a:lvl1pPr>
          </a:lstStyle>
          <a:p>
            <a:pPr>
              <a:defRPr/>
            </a:pPr>
            <a:r>
              <a:rPr lang="en-US" altLang="it-IT"/>
              <a:t>An approach for a DPRA with RAVEN and MELCOR</a:t>
            </a:r>
            <a:endParaRPr lang="it-IT" altLang="it-IT" i="1" dirty="0"/>
          </a:p>
        </p:txBody>
      </p:sp>
      <p:sp>
        <p:nvSpPr>
          <p:cNvPr id="10" name="Rectangle 6"/>
          <p:cNvSpPr>
            <a:spLocks noGrp="1" noChangeArrowheads="1"/>
          </p:cNvSpPr>
          <p:nvPr>
            <p:ph type="sldNum" sz="quarter" idx="4"/>
          </p:nvPr>
        </p:nvSpPr>
        <p:spPr bwMode="auto">
          <a:xfrm>
            <a:off x="9840416" y="6165304"/>
            <a:ext cx="1725216"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100">
                <a:latin typeface="+mn-lt"/>
                <a:ea typeface="ＭＳ Ｐゴシック" pitchFamily="1" charset="-128"/>
              </a:defRPr>
            </a:lvl1pPr>
          </a:lstStyle>
          <a:p>
            <a:pPr>
              <a:defRPr/>
            </a:pPr>
            <a:r>
              <a:rPr lang="it-IT" altLang="it-IT"/>
              <a:t>  </a:t>
            </a:r>
            <a:fld id="{15DB496B-56F0-4D04-9B5F-089F1F370704}" type="slidenum">
              <a:rPr lang="it-IT" altLang="it-IT" smtClean="0"/>
              <a:pPr>
                <a:defRPr/>
              </a:pPr>
              <a:t>‹N›</a:t>
            </a:fld>
            <a:endParaRPr lang="it-IT" altLang="it-IT" dirty="0"/>
          </a:p>
        </p:txBody>
      </p:sp>
      <p:sp>
        <p:nvSpPr>
          <p:cNvPr id="8" name="Rectangle 4"/>
          <p:cNvSpPr>
            <a:spLocks noGrp="1" noChangeArrowheads="1"/>
          </p:cNvSpPr>
          <p:nvPr>
            <p:ph type="dt" sz="half" idx="10"/>
          </p:nvPr>
        </p:nvSpPr>
        <p:spPr>
          <a:xfrm>
            <a:off x="6864085" y="6165304"/>
            <a:ext cx="2540000" cy="457200"/>
          </a:xfrm>
          <a:prstGeom prst="rect">
            <a:avLst/>
          </a:prstGeom>
          <a:ln/>
        </p:spPr>
        <p:txBody>
          <a:bodyPr/>
          <a:lstStyle>
            <a:lvl1pPr algn="ctr">
              <a:defRPr sz="1100">
                <a:latin typeface="+mn-lt"/>
              </a:defRPr>
            </a:lvl1pPr>
          </a:lstStyle>
          <a:p>
            <a:pPr>
              <a:defRPr/>
            </a:pPr>
            <a:r>
              <a:rPr lang="it-IT" altLang="it-IT"/>
              <a:t>1/31/2024</a:t>
            </a:r>
            <a:endParaRPr lang="it-IT" altLang="it-IT" dirty="0"/>
          </a:p>
        </p:txBody>
      </p:sp>
    </p:spTree>
    <p:extLst>
      <p:ext uri="{BB962C8B-B14F-4D97-AF65-F5344CB8AC3E}">
        <p14:creationId xmlns:p14="http://schemas.microsoft.com/office/powerpoint/2010/main" val="1607566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5"/>
          <p:cNvGrpSpPr>
            <a:grpSpLocks/>
          </p:cNvGrpSpPr>
          <p:nvPr userDrawn="1"/>
        </p:nvGrpSpPr>
        <p:grpSpPr bwMode="auto">
          <a:xfrm>
            <a:off x="0" y="6096000"/>
            <a:ext cx="12192000" cy="762000"/>
            <a:chOff x="0" y="3840"/>
            <a:chExt cx="5760" cy="480"/>
          </a:xfrm>
        </p:grpSpPr>
        <p:sp>
          <p:nvSpPr>
            <p:cNvPr id="1032" name="Rectangle 13"/>
            <p:cNvSpPr>
              <a:spLocks noChangeArrowheads="1"/>
            </p:cNvSpPr>
            <p:nvPr userDrawn="1"/>
          </p:nvSpPr>
          <p:spPr bwMode="auto">
            <a:xfrm>
              <a:off x="0" y="3984"/>
              <a:ext cx="5760" cy="336"/>
            </a:xfrm>
            <a:prstGeom prst="rect">
              <a:avLst/>
            </a:prstGeom>
            <a:solidFill>
              <a:srgbClr val="822433"/>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900">
                  <a:solidFill>
                    <a:schemeClr val="bg1"/>
                  </a:solidFill>
                  <a:latin typeface="Arial" pitchFamily="34" charset="0"/>
                  <a:ea typeface="ＭＳ Ｐゴシック" pitchFamily="34" charset="-128"/>
                </a:defRPr>
              </a:lvl1pPr>
              <a:lvl2pPr marL="742950" indent="-285750">
                <a:defRPr sz="900">
                  <a:solidFill>
                    <a:schemeClr val="bg1"/>
                  </a:solidFill>
                  <a:latin typeface="Arial" pitchFamily="34" charset="0"/>
                  <a:ea typeface="ＭＳ Ｐゴシック" pitchFamily="34" charset="-128"/>
                </a:defRPr>
              </a:lvl2pPr>
              <a:lvl3pPr marL="1143000" indent="-228600">
                <a:defRPr sz="900">
                  <a:solidFill>
                    <a:schemeClr val="bg1"/>
                  </a:solidFill>
                  <a:latin typeface="Arial" pitchFamily="34" charset="0"/>
                  <a:ea typeface="ＭＳ Ｐゴシック" pitchFamily="34" charset="-128"/>
                </a:defRPr>
              </a:lvl3pPr>
              <a:lvl4pPr marL="1600200" indent="-228600">
                <a:defRPr sz="900">
                  <a:solidFill>
                    <a:schemeClr val="bg1"/>
                  </a:solidFill>
                  <a:latin typeface="Arial" pitchFamily="34" charset="0"/>
                  <a:ea typeface="ＭＳ Ｐゴシック" pitchFamily="34" charset="-128"/>
                </a:defRPr>
              </a:lvl4pPr>
              <a:lvl5pPr marL="2057400" indent="-228600">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900">
                  <a:solidFill>
                    <a:schemeClr val="bg1"/>
                  </a:solidFill>
                  <a:latin typeface="Arial" pitchFamily="34" charset="0"/>
                  <a:ea typeface="ＭＳ Ｐゴシック" pitchFamily="34" charset="-128"/>
                </a:defRPr>
              </a:lvl9pPr>
            </a:lstStyle>
            <a:p>
              <a:pPr>
                <a:defRPr/>
              </a:pPr>
              <a:endParaRPr lang="it-IT" altLang="it-IT" sz="900"/>
            </a:p>
          </p:txBody>
        </p:sp>
        <p:sp>
          <p:nvSpPr>
            <p:cNvPr id="1033" name="Rectangle 14"/>
            <p:cNvSpPr>
              <a:spLocks noChangeArrowheads="1"/>
            </p:cNvSpPr>
            <p:nvPr userDrawn="1"/>
          </p:nvSpPr>
          <p:spPr bwMode="auto">
            <a:xfrm>
              <a:off x="768" y="3840"/>
              <a:ext cx="4992" cy="480"/>
            </a:xfrm>
            <a:prstGeom prst="rect">
              <a:avLst/>
            </a:prstGeom>
            <a:solidFill>
              <a:srgbClr val="822433"/>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900">
                  <a:solidFill>
                    <a:schemeClr val="bg1"/>
                  </a:solidFill>
                  <a:latin typeface="Arial" pitchFamily="34" charset="0"/>
                  <a:ea typeface="ＭＳ Ｐゴシック" pitchFamily="34" charset="-128"/>
                </a:defRPr>
              </a:lvl1pPr>
              <a:lvl2pPr marL="742950" indent="-285750">
                <a:defRPr sz="900">
                  <a:solidFill>
                    <a:schemeClr val="bg1"/>
                  </a:solidFill>
                  <a:latin typeface="Arial" pitchFamily="34" charset="0"/>
                  <a:ea typeface="ＭＳ Ｐゴシック" pitchFamily="34" charset="-128"/>
                </a:defRPr>
              </a:lvl2pPr>
              <a:lvl3pPr marL="1143000" indent="-228600">
                <a:defRPr sz="900">
                  <a:solidFill>
                    <a:schemeClr val="bg1"/>
                  </a:solidFill>
                  <a:latin typeface="Arial" pitchFamily="34" charset="0"/>
                  <a:ea typeface="ＭＳ Ｐゴシック" pitchFamily="34" charset="-128"/>
                </a:defRPr>
              </a:lvl3pPr>
              <a:lvl4pPr marL="1600200" indent="-228600">
                <a:defRPr sz="900">
                  <a:solidFill>
                    <a:schemeClr val="bg1"/>
                  </a:solidFill>
                  <a:latin typeface="Arial" pitchFamily="34" charset="0"/>
                  <a:ea typeface="ＭＳ Ｐゴシック" pitchFamily="34" charset="-128"/>
                </a:defRPr>
              </a:lvl4pPr>
              <a:lvl5pPr marL="2057400" indent="-228600">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900">
                  <a:solidFill>
                    <a:schemeClr val="bg1"/>
                  </a:solidFill>
                  <a:latin typeface="Arial" pitchFamily="34" charset="0"/>
                  <a:ea typeface="ＭＳ Ｐゴシック" pitchFamily="34" charset="-128"/>
                </a:defRPr>
              </a:lvl9pPr>
            </a:lstStyle>
            <a:p>
              <a:pPr>
                <a:defRPr/>
              </a:pPr>
              <a:endParaRPr lang="it-IT" altLang="it-IT" sz="900"/>
            </a:p>
          </p:txBody>
        </p:sp>
      </p:grpSp>
      <p:sp>
        <p:nvSpPr>
          <p:cNvPr id="1027" name="Rectangle 2"/>
          <p:cNvSpPr>
            <a:spLocks noGrp="1" noChangeArrowheads="1"/>
          </p:cNvSpPr>
          <p:nvPr>
            <p:ph type="title"/>
          </p:nvPr>
        </p:nvSpPr>
        <p:spPr bwMode="auto">
          <a:xfrm>
            <a:off x="119335" y="332657"/>
            <a:ext cx="11876732"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dirty="0"/>
              <a:t>Fare clic per modificare stile</a:t>
            </a:r>
          </a:p>
        </p:txBody>
      </p:sp>
      <p:sp>
        <p:nvSpPr>
          <p:cNvPr id="1028" name="Rectangle 3"/>
          <p:cNvSpPr>
            <a:spLocks noGrp="1" noChangeArrowheads="1"/>
          </p:cNvSpPr>
          <p:nvPr>
            <p:ph type="body" idx="1"/>
          </p:nvPr>
        </p:nvSpPr>
        <p:spPr bwMode="auto">
          <a:xfrm>
            <a:off x="123924" y="1364345"/>
            <a:ext cx="11876732" cy="4546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9" name="Rectangle 5"/>
          <p:cNvSpPr>
            <a:spLocks noGrp="1" noChangeArrowheads="1"/>
          </p:cNvSpPr>
          <p:nvPr>
            <p:ph type="ftr" sz="quarter" idx="3"/>
          </p:nvPr>
        </p:nvSpPr>
        <p:spPr bwMode="auto">
          <a:xfrm>
            <a:off x="1625600" y="6146800"/>
            <a:ext cx="5046464" cy="594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100">
                <a:latin typeface="+mn-lt"/>
                <a:ea typeface="ＭＳ Ｐゴシック" pitchFamily="1" charset="-128"/>
              </a:defRPr>
            </a:lvl1pPr>
          </a:lstStyle>
          <a:p>
            <a:pPr>
              <a:defRPr/>
            </a:pPr>
            <a:r>
              <a:rPr lang="en-US" altLang="it-IT"/>
              <a:t>An approach for a DPRA with RAVEN and MELCOR</a:t>
            </a:r>
            <a:endParaRPr lang="it-IT" altLang="it-IT" i="1" dirty="0"/>
          </a:p>
        </p:txBody>
      </p:sp>
      <p:sp>
        <p:nvSpPr>
          <p:cNvPr id="1030" name="Rectangle 6"/>
          <p:cNvSpPr>
            <a:spLocks noGrp="1" noChangeArrowheads="1"/>
          </p:cNvSpPr>
          <p:nvPr>
            <p:ph type="sldNum" sz="quarter" idx="4"/>
          </p:nvPr>
        </p:nvSpPr>
        <p:spPr bwMode="auto">
          <a:xfrm>
            <a:off x="9840416" y="6165304"/>
            <a:ext cx="1725216"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300">
                <a:latin typeface="+mn-lt"/>
                <a:ea typeface="ＭＳ Ｐゴシック" pitchFamily="1" charset="-128"/>
              </a:defRPr>
            </a:lvl1pPr>
          </a:lstStyle>
          <a:p>
            <a:pPr>
              <a:defRPr/>
            </a:pPr>
            <a:r>
              <a:rPr lang="it-IT" altLang="it-IT" dirty="0"/>
              <a:t>  </a:t>
            </a:r>
            <a:fld id="{15DB496B-56F0-4D04-9B5F-089F1F370704}" type="slidenum">
              <a:rPr lang="it-IT" altLang="it-IT" smtClean="0"/>
              <a:pPr>
                <a:defRPr/>
              </a:pPr>
              <a:t>‹N›</a:t>
            </a:fld>
            <a:r>
              <a:rPr lang="it-IT" altLang="it-IT" dirty="0"/>
              <a:t>/&lt;TOT&gt;</a:t>
            </a:r>
          </a:p>
        </p:txBody>
      </p:sp>
      <p:sp>
        <p:nvSpPr>
          <p:cNvPr id="11" name="Rectangle 4"/>
          <p:cNvSpPr>
            <a:spLocks noGrp="1" noChangeArrowheads="1"/>
          </p:cNvSpPr>
          <p:nvPr>
            <p:ph type="dt" sz="half" idx="2"/>
          </p:nvPr>
        </p:nvSpPr>
        <p:spPr>
          <a:xfrm>
            <a:off x="6864085" y="6165304"/>
            <a:ext cx="2540000" cy="457200"/>
          </a:xfrm>
          <a:prstGeom prst="rect">
            <a:avLst/>
          </a:prstGeom>
          <a:ln/>
        </p:spPr>
        <p:txBody>
          <a:bodyPr/>
          <a:lstStyle>
            <a:lvl1pPr algn="ctr">
              <a:defRPr sz="1100">
                <a:latin typeface="+mn-lt"/>
              </a:defRPr>
            </a:lvl1pPr>
          </a:lstStyle>
          <a:p>
            <a:pPr>
              <a:defRPr/>
            </a:pPr>
            <a:r>
              <a:rPr lang="it-IT" altLang="it-IT"/>
              <a:t>1/31/2024</a:t>
            </a:r>
            <a:endParaRPr lang="it-IT" altLang="it-IT" dirty="0"/>
          </a:p>
        </p:txBody>
      </p:sp>
      <p:pic>
        <p:nvPicPr>
          <p:cNvPr id="10" name="Picture 13" descr="logo +marchio">
            <a:extLst>
              <a:ext uri="{FF2B5EF4-FFF2-40B4-BE49-F238E27FC236}">
                <a16:creationId xmlns:a16="http://schemas.microsoft.com/office/drawing/2014/main" id="{C3EB5317-66F9-4A74-B661-D8993D37CCAB}"/>
              </a:ext>
            </a:extLst>
          </p:cNvPr>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l="15070" t="16585" r="54402" b="4637"/>
          <a:stretch/>
        </p:blipFill>
        <p:spPr bwMode="auto">
          <a:xfrm>
            <a:off x="95674" y="6338977"/>
            <a:ext cx="1434256" cy="504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60" r:id="rId8"/>
  </p:sldLayoutIdLst>
  <p:hf hdr="0" dt="0"/>
  <p:txStyles>
    <p:titleStyle>
      <a:lvl1pPr algn="l" rtl="0" eaLnBrk="0" fontAlgn="base" hangingPunct="0">
        <a:spcBef>
          <a:spcPct val="0"/>
        </a:spcBef>
        <a:spcAft>
          <a:spcPct val="0"/>
        </a:spcAft>
        <a:defRPr sz="2400" b="1">
          <a:solidFill>
            <a:srgbClr val="822433"/>
          </a:solidFill>
          <a:latin typeface="+mj-lt"/>
          <a:ea typeface="+mj-ea"/>
          <a:cs typeface="+mj-cs"/>
        </a:defRPr>
      </a:lvl1pPr>
      <a:lvl2pPr algn="l" rtl="0" eaLnBrk="0" fontAlgn="base" hangingPunct="0">
        <a:spcBef>
          <a:spcPct val="0"/>
        </a:spcBef>
        <a:spcAft>
          <a:spcPct val="0"/>
        </a:spcAft>
        <a:defRPr sz="2400" b="1">
          <a:solidFill>
            <a:srgbClr val="822433"/>
          </a:solidFill>
          <a:latin typeface="Arial" charset="0"/>
          <a:ea typeface="ＭＳ Ｐゴシック" pitchFamily="1" charset="-128"/>
        </a:defRPr>
      </a:lvl2pPr>
      <a:lvl3pPr algn="l" rtl="0" eaLnBrk="0" fontAlgn="base" hangingPunct="0">
        <a:spcBef>
          <a:spcPct val="0"/>
        </a:spcBef>
        <a:spcAft>
          <a:spcPct val="0"/>
        </a:spcAft>
        <a:defRPr sz="2400" b="1">
          <a:solidFill>
            <a:srgbClr val="822433"/>
          </a:solidFill>
          <a:latin typeface="Arial" charset="0"/>
          <a:ea typeface="ＭＳ Ｐゴシック" pitchFamily="1" charset="-128"/>
        </a:defRPr>
      </a:lvl3pPr>
      <a:lvl4pPr algn="l" rtl="0" eaLnBrk="0" fontAlgn="base" hangingPunct="0">
        <a:spcBef>
          <a:spcPct val="0"/>
        </a:spcBef>
        <a:spcAft>
          <a:spcPct val="0"/>
        </a:spcAft>
        <a:defRPr sz="2400" b="1">
          <a:solidFill>
            <a:srgbClr val="822433"/>
          </a:solidFill>
          <a:latin typeface="Arial" charset="0"/>
          <a:ea typeface="ＭＳ Ｐゴシック" pitchFamily="1" charset="-128"/>
        </a:defRPr>
      </a:lvl4pPr>
      <a:lvl5pPr algn="l" rtl="0" eaLnBrk="0" fontAlgn="base" hangingPunct="0">
        <a:spcBef>
          <a:spcPct val="0"/>
        </a:spcBef>
        <a:spcAft>
          <a:spcPct val="0"/>
        </a:spcAft>
        <a:defRPr sz="2400" b="1">
          <a:solidFill>
            <a:srgbClr val="822433"/>
          </a:solidFill>
          <a:latin typeface="Arial" charset="0"/>
          <a:ea typeface="ＭＳ Ｐゴシック" pitchFamily="1" charset="-128"/>
        </a:defRPr>
      </a:lvl5pPr>
      <a:lvl6pPr marL="457200" algn="l" rtl="0" fontAlgn="base">
        <a:spcBef>
          <a:spcPct val="0"/>
        </a:spcBef>
        <a:spcAft>
          <a:spcPct val="0"/>
        </a:spcAft>
        <a:defRPr sz="2400" b="1">
          <a:solidFill>
            <a:srgbClr val="822433"/>
          </a:solidFill>
          <a:latin typeface="Arial" charset="0"/>
          <a:ea typeface="ＭＳ Ｐゴシック" pitchFamily="1" charset="-128"/>
        </a:defRPr>
      </a:lvl6pPr>
      <a:lvl7pPr marL="914400" algn="l" rtl="0" fontAlgn="base">
        <a:spcBef>
          <a:spcPct val="0"/>
        </a:spcBef>
        <a:spcAft>
          <a:spcPct val="0"/>
        </a:spcAft>
        <a:defRPr sz="2400" b="1">
          <a:solidFill>
            <a:srgbClr val="822433"/>
          </a:solidFill>
          <a:latin typeface="Arial" charset="0"/>
          <a:ea typeface="ＭＳ Ｐゴシック" pitchFamily="1" charset="-128"/>
        </a:defRPr>
      </a:lvl7pPr>
      <a:lvl8pPr marL="1371600" algn="l" rtl="0" fontAlgn="base">
        <a:spcBef>
          <a:spcPct val="0"/>
        </a:spcBef>
        <a:spcAft>
          <a:spcPct val="0"/>
        </a:spcAft>
        <a:defRPr sz="2400" b="1">
          <a:solidFill>
            <a:srgbClr val="822433"/>
          </a:solidFill>
          <a:latin typeface="Arial" charset="0"/>
          <a:ea typeface="ＭＳ Ｐゴシック" pitchFamily="1" charset="-128"/>
        </a:defRPr>
      </a:lvl8pPr>
      <a:lvl9pPr marL="1828800" algn="l" rtl="0" fontAlgn="base">
        <a:spcBef>
          <a:spcPct val="0"/>
        </a:spcBef>
        <a:spcAft>
          <a:spcPct val="0"/>
        </a:spcAft>
        <a:defRPr sz="2400" b="1">
          <a:solidFill>
            <a:srgbClr val="822433"/>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lr>
          <a:srgbClr val="822433"/>
        </a:buClr>
        <a:buChar char="•"/>
        <a:defRPr sz="24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000">
          <a:solidFill>
            <a:srgbClr val="000000"/>
          </a:solidFill>
          <a:latin typeface="+mn-lt"/>
          <a:ea typeface="+mn-ea"/>
        </a:defRPr>
      </a:lvl2pPr>
      <a:lvl3pPr marL="1143000" indent="-228600" algn="l" rtl="0" eaLnBrk="0" fontAlgn="base" hangingPunct="0">
        <a:spcBef>
          <a:spcPct val="20000"/>
        </a:spcBef>
        <a:spcAft>
          <a:spcPct val="0"/>
        </a:spcAft>
        <a:buChar char="•"/>
        <a:defRPr sz="1600">
          <a:solidFill>
            <a:srgbClr val="000000"/>
          </a:solidFill>
          <a:latin typeface="+mn-lt"/>
          <a:ea typeface="+mn-ea"/>
        </a:defRPr>
      </a:lvl3pPr>
      <a:lvl4pPr marL="1562100" indent="-228600" algn="l" rtl="0" eaLnBrk="0" fontAlgn="base" hangingPunct="0">
        <a:spcBef>
          <a:spcPct val="20000"/>
        </a:spcBef>
        <a:spcAft>
          <a:spcPct val="0"/>
        </a:spcAft>
        <a:buChar char="–"/>
        <a:defRPr sz="1400">
          <a:solidFill>
            <a:srgbClr val="000000"/>
          </a:solidFill>
          <a:latin typeface="+mn-lt"/>
          <a:ea typeface="+mn-ea"/>
        </a:defRPr>
      </a:lvl4pPr>
      <a:lvl5pPr marL="1981200" indent="-228600" algn="l" rtl="0" eaLnBrk="0" fontAlgn="base" hangingPunct="0">
        <a:spcBef>
          <a:spcPct val="20000"/>
        </a:spcBef>
        <a:spcAft>
          <a:spcPct val="0"/>
        </a:spcAft>
        <a:buChar char="»"/>
        <a:defRPr sz="1200">
          <a:solidFill>
            <a:srgbClr val="000000"/>
          </a:solidFill>
          <a:latin typeface="+mn-lt"/>
          <a:ea typeface="+mn-ea"/>
        </a:defRPr>
      </a:lvl5pPr>
      <a:lvl6pPr marL="2438400" indent="-228600" algn="l" rtl="0" fontAlgn="base">
        <a:spcBef>
          <a:spcPct val="20000"/>
        </a:spcBef>
        <a:spcAft>
          <a:spcPct val="0"/>
        </a:spcAft>
        <a:buChar char="»"/>
        <a:defRPr sz="1200">
          <a:solidFill>
            <a:srgbClr val="000000"/>
          </a:solidFill>
          <a:latin typeface="+mn-lt"/>
          <a:ea typeface="+mn-ea"/>
        </a:defRPr>
      </a:lvl6pPr>
      <a:lvl7pPr marL="2895600" indent="-228600" algn="l" rtl="0" fontAlgn="base">
        <a:spcBef>
          <a:spcPct val="20000"/>
        </a:spcBef>
        <a:spcAft>
          <a:spcPct val="0"/>
        </a:spcAft>
        <a:buChar char="»"/>
        <a:defRPr sz="1200">
          <a:solidFill>
            <a:srgbClr val="000000"/>
          </a:solidFill>
          <a:latin typeface="+mn-lt"/>
          <a:ea typeface="+mn-ea"/>
        </a:defRPr>
      </a:lvl7pPr>
      <a:lvl8pPr marL="3352800" indent="-228600" algn="l" rtl="0" fontAlgn="base">
        <a:spcBef>
          <a:spcPct val="20000"/>
        </a:spcBef>
        <a:spcAft>
          <a:spcPct val="0"/>
        </a:spcAft>
        <a:buChar char="»"/>
        <a:defRPr sz="1200">
          <a:solidFill>
            <a:srgbClr val="000000"/>
          </a:solidFill>
          <a:latin typeface="+mn-lt"/>
          <a:ea typeface="+mn-ea"/>
        </a:defRPr>
      </a:lvl8pPr>
      <a:lvl9pPr marL="3810000" indent="-228600" algn="l" rtl="0" fontAlgn="base">
        <a:spcBef>
          <a:spcPct val="20000"/>
        </a:spcBef>
        <a:spcAft>
          <a:spcPct val="0"/>
        </a:spcAft>
        <a:buChar char="»"/>
        <a:defRPr sz="1200">
          <a:solidFill>
            <a:srgbClr val="000000"/>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2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svg"/><Relationship Id="rId7" Type="http://schemas.openxmlformats.org/officeDocument/2006/relationships/image" Target="../media/image52.sv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svg"/><Relationship Id="rId7" Type="http://schemas.openxmlformats.org/officeDocument/2006/relationships/image" Target="../media/image62.sv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s>
</file>

<file path=ppt/slides/_rels/slide1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22.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slides/_rels/slide23.xml.rels><?xml version="1.0" encoding="UTF-8" standalone="yes"?>
<Relationships xmlns="http://schemas.openxmlformats.org/package/2006/relationships"><Relationship Id="rId3" Type="http://schemas.openxmlformats.org/officeDocument/2006/relationships/hyperlink" Target="https://github.com/idaholab/raven"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svg"/><Relationship Id="rId3" Type="http://schemas.openxmlformats.org/officeDocument/2006/relationships/image" Target="../media/image42.png"/><Relationship Id="rId7" Type="http://schemas.openxmlformats.org/officeDocument/2006/relationships/image" Target="../media/image92.svg"/><Relationship Id="rId12" Type="http://schemas.openxmlformats.org/officeDocument/2006/relationships/image" Target="../media/image9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5" Type="http://schemas.openxmlformats.org/officeDocument/2006/relationships/image" Target="../media/image100.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 Id="rId14" Type="http://schemas.openxmlformats.org/officeDocument/2006/relationships/image" Target="../media/image9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emf"/><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050" name="Rectangle 11"/>
          <p:cNvSpPr>
            <a:spLocks noChangeArrowheads="1"/>
          </p:cNvSpPr>
          <p:nvPr/>
        </p:nvSpPr>
        <p:spPr bwMode="auto">
          <a:xfrm>
            <a:off x="0" y="0"/>
            <a:ext cx="12192000" cy="3429000"/>
          </a:xfrm>
          <a:prstGeom prst="rect">
            <a:avLst/>
          </a:prstGeom>
          <a:solidFill>
            <a:srgbClr val="006778"/>
          </a:solidFill>
          <a:ln>
            <a:noFill/>
          </a:ln>
          <a:effectLst/>
        </p:spPr>
        <p:txBody>
          <a:bodyPr wrap="none" anchor="ctr"/>
          <a:lstStyle/>
          <a:p>
            <a:endParaRPr lang="it-IT" altLang="it-IT" dirty="0">
              <a:solidFill>
                <a:srgbClr val="006778"/>
              </a:solidFill>
            </a:endParaRPr>
          </a:p>
        </p:txBody>
      </p:sp>
      <p:sp>
        <p:nvSpPr>
          <p:cNvPr id="2052" name="Rectangle 3"/>
          <p:cNvSpPr>
            <a:spLocks noGrp="1" noChangeArrowheads="1"/>
          </p:cNvSpPr>
          <p:nvPr>
            <p:ph type="ctrTitle"/>
          </p:nvPr>
        </p:nvSpPr>
        <p:spPr>
          <a:xfrm>
            <a:off x="2999656" y="785452"/>
            <a:ext cx="8784976" cy="1854925"/>
          </a:xfrm>
        </p:spPr>
        <p:txBody>
          <a:bodyPr/>
          <a:lstStyle/>
          <a:p>
            <a:pPr eaLnBrk="1" hangingPunct="1">
              <a:lnSpc>
                <a:spcPct val="150000"/>
              </a:lnSpc>
            </a:pPr>
            <a:r>
              <a:rPr lang="en-US" altLang="it-IT" sz="3000" dirty="0">
                <a:solidFill>
                  <a:schemeClr val="bg1"/>
                </a:solidFill>
              </a:rPr>
              <a:t>Overview of Sapienza MELCOR activities in the frame of the EUROfusion consortium</a:t>
            </a:r>
            <a:endParaRPr lang="it-IT" altLang="it-IT" sz="3000" dirty="0">
              <a:solidFill>
                <a:schemeClr val="bg1"/>
              </a:solidFill>
            </a:endParaRPr>
          </a:p>
        </p:txBody>
      </p:sp>
      <p:grpSp>
        <p:nvGrpSpPr>
          <p:cNvPr id="2053" name="Group 17"/>
          <p:cNvGrpSpPr>
            <a:grpSpLocks/>
          </p:cNvGrpSpPr>
          <p:nvPr/>
        </p:nvGrpSpPr>
        <p:grpSpPr bwMode="auto">
          <a:xfrm>
            <a:off x="-1" y="2727771"/>
            <a:ext cx="12207225" cy="4130231"/>
            <a:chOff x="-12" y="1738"/>
            <a:chExt cx="5773" cy="2582"/>
          </a:xfrm>
        </p:grpSpPr>
        <p:pic>
          <p:nvPicPr>
            <p:cNvPr id="2055" name="Picture 15" descr="Fondin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 y="2158"/>
              <a:ext cx="5773" cy="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6" descr="fasc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6" y="1738"/>
              <a:ext cx="4444"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ttangolo 1">
            <a:extLst>
              <a:ext uri="{FF2B5EF4-FFF2-40B4-BE49-F238E27FC236}">
                <a16:creationId xmlns:a16="http://schemas.microsoft.com/office/drawing/2014/main" id="{8B3AB3D6-AF91-4028-89A1-AD6EFBE0B284}"/>
              </a:ext>
            </a:extLst>
          </p:cNvPr>
          <p:cNvSpPr/>
          <p:nvPr/>
        </p:nvSpPr>
        <p:spPr>
          <a:xfrm>
            <a:off x="8823587" y="6381328"/>
            <a:ext cx="2776722" cy="338554"/>
          </a:xfrm>
          <a:prstGeom prst="rect">
            <a:avLst/>
          </a:prstGeom>
        </p:spPr>
        <p:txBody>
          <a:bodyPr wrap="none">
            <a:spAutoFit/>
          </a:bodyPr>
          <a:lstStyle/>
          <a:p>
            <a:r>
              <a:rPr lang="en-GB" sz="1600" dirty="0"/>
              <a:t>matteo.donorio@uniroma1.it</a:t>
            </a:r>
          </a:p>
        </p:txBody>
      </p:sp>
      <p:sp>
        <p:nvSpPr>
          <p:cNvPr id="11" name="CasellaDiTesto 10">
            <a:extLst>
              <a:ext uri="{FF2B5EF4-FFF2-40B4-BE49-F238E27FC236}">
                <a16:creationId xmlns:a16="http://schemas.microsoft.com/office/drawing/2014/main" id="{0E1E0574-7F78-4DB6-970F-B645BDA3217C}"/>
              </a:ext>
            </a:extLst>
          </p:cNvPr>
          <p:cNvSpPr txBox="1"/>
          <p:nvPr/>
        </p:nvSpPr>
        <p:spPr>
          <a:xfrm>
            <a:off x="2946382" y="2811611"/>
            <a:ext cx="6164450" cy="1477328"/>
          </a:xfrm>
          <a:prstGeom prst="rect">
            <a:avLst/>
          </a:prstGeom>
          <a:noFill/>
        </p:spPr>
        <p:txBody>
          <a:bodyPr wrap="square">
            <a:spAutoFit/>
          </a:bodyPr>
          <a:lstStyle/>
          <a:p>
            <a:r>
              <a:rPr lang="en-GB" sz="3000" b="1" u="sng" dirty="0">
                <a:latin typeface="+mj-lt"/>
              </a:rPr>
              <a:t>Matteo D’Onorio</a:t>
            </a:r>
          </a:p>
          <a:p>
            <a:r>
              <a:rPr lang="en-GB" sz="3000" b="1" dirty="0">
                <a:latin typeface="+mj-lt"/>
              </a:rPr>
              <a:t>Tommaso </a:t>
            </a:r>
            <a:r>
              <a:rPr lang="en-GB" sz="3000" b="1" dirty="0" err="1">
                <a:latin typeface="+mj-lt"/>
              </a:rPr>
              <a:t>Glingler</a:t>
            </a:r>
            <a:endParaRPr lang="en-GB" sz="3000" b="1" dirty="0">
              <a:latin typeface="+mj-lt"/>
            </a:endParaRPr>
          </a:p>
          <a:p>
            <a:r>
              <a:rPr lang="en-GB" sz="3000" b="1" dirty="0">
                <a:latin typeface="+mj-lt"/>
              </a:rPr>
              <a:t>Gianfranco Caruso</a:t>
            </a:r>
          </a:p>
        </p:txBody>
      </p:sp>
      <p:pic>
        <p:nvPicPr>
          <p:cNvPr id="5" name="Immagine 4" descr="Immagine che contiene testo, Carattere, logo, Elementi grafici&#10;&#10;Descrizione generata automaticamente">
            <a:extLst>
              <a:ext uri="{FF2B5EF4-FFF2-40B4-BE49-F238E27FC236}">
                <a16:creationId xmlns:a16="http://schemas.microsoft.com/office/drawing/2014/main" id="{76698B7F-A3B1-D325-FA57-4D5E11EBFF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81" y="4076778"/>
            <a:ext cx="3944868" cy="1638861"/>
          </a:xfrm>
          <a:prstGeom prst="rect">
            <a:avLst/>
          </a:prstGeom>
        </p:spPr>
      </p:pic>
      <p:pic>
        <p:nvPicPr>
          <p:cNvPr id="1026" name="Picture 2" descr="EUROfusion-LOGO">
            <a:extLst>
              <a:ext uri="{FF2B5EF4-FFF2-40B4-BE49-F238E27FC236}">
                <a16:creationId xmlns:a16="http://schemas.microsoft.com/office/drawing/2014/main" id="{C772CAB4-1EAA-4AC2-296F-A7F50E7D85B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1344" y="5382716"/>
            <a:ext cx="3543394" cy="10801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BE097B-6981-E53C-38AD-F0F851556A3F}"/>
              </a:ext>
            </a:extLst>
          </p:cNvPr>
          <p:cNvSpPr>
            <a:spLocks noGrp="1"/>
          </p:cNvSpPr>
          <p:nvPr>
            <p:ph type="title"/>
          </p:nvPr>
        </p:nvSpPr>
        <p:spPr>
          <a:xfrm>
            <a:off x="0" y="0"/>
            <a:ext cx="11876732" cy="504825"/>
          </a:xfrm>
        </p:spPr>
        <p:txBody>
          <a:bodyPr/>
          <a:lstStyle/>
          <a:p>
            <a:r>
              <a:rPr lang="pt-BR" dirty="0"/>
              <a:t>EX-VESSEL LOCA FROM FW/BZ-PHTS</a:t>
            </a:r>
            <a:endParaRPr lang="en-GB" dirty="0"/>
          </a:p>
        </p:txBody>
      </p:sp>
      <p:sp>
        <p:nvSpPr>
          <p:cNvPr id="4" name="Segnaposto piè di pagina 3">
            <a:extLst>
              <a:ext uri="{FF2B5EF4-FFF2-40B4-BE49-F238E27FC236}">
                <a16:creationId xmlns:a16="http://schemas.microsoft.com/office/drawing/2014/main" id="{B9561A88-BCB0-8D5F-EF8A-981CCA3F17AD}"/>
              </a:ext>
            </a:extLst>
          </p:cNvPr>
          <p:cNvSpPr>
            <a:spLocks noGrp="1"/>
          </p:cNvSpPr>
          <p:nvPr>
            <p:ph type="ftr" sz="quarter" idx="3"/>
          </p:nvPr>
        </p:nvSpPr>
        <p:spPr/>
        <p:txBody>
          <a:bodyPr/>
          <a:lstStyle/>
          <a:p>
            <a:pPr>
              <a:defRPr/>
            </a:pPr>
            <a:r>
              <a:rPr lang="en-US" altLang="it-IT" dirty="0"/>
              <a:t>Overview of Sapienza MELCOR activities in the frame of the EUROfusion consortium</a:t>
            </a:r>
            <a:endParaRPr lang="it-IT" altLang="it-IT" i="1" dirty="0"/>
          </a:p>
        </p:txBody>
      </p:sp>
      <p:sp>
        <p:nvSpPr>
          <p:cNvPr id="5" name="Segnaposto numero diapositiva 4">
            <a:extLst>
              <a:ext uri="{FF2B5EF4-FFF2-40B4-BE49-F238E27FC236}">
                <a16:creationId xmlns:a16="http://schemas.microsoft.com/office/drawing/2014/main" id="{709B34C2-736B-815F-2384-E29A4E2CCCA4}"/>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10</a:t>
            </a:fld>
            <a:endParaRPr lang="it-IT" altLang="it-IT" dirty="0"/>
          </a:p>
        </p:txBody>
      </p:sp>
      <p:sp>
        <p:nvSpPr>
          <p:cNvPr id="6" name="CasellaDiTesto 5">
            <a:extLst>
              <a:ext uri="{FF2B5EF4-FFF2-40B4-BE49-F238E27FC236}">
                <a16:creationId xmlns:a16="http://schemas.microsoft.com/office/drawing/2014/main" id="{9552F6E2-C231-9CE8-5ABB-EEC45E0E52A7}"/>
              </a:ext>
            </a:extLst>
          </p:cNvPr>
          <p:cNvSpPr txBox="1"/>
          <p:nvPr/>
        </p:nvSpPr>
        <p:spPr>
          <a:xfrm>
            <a:off x="126395" y="2274970"/>
            <a:ext cx="3146612" cy="1384995"/>
          </a:xfrm>
          <a:prstGeom prst="rect">
            <a:avLst/>
          </a:prstGeom>
          <a:noFill/>
        </p:spPr>
        <p:txBody>
          <a:bodyPr wrap="square">
            <a:spAutoFit/>
          </a:bodyPr>
          <a:lstStyle/>
          <a:p>
            <a:pPr marL="342900" indent="-342900" algn="just" fontAlgn="auto">
              <a:spcBef>
                <a:spcPts val="0"/>
              </a:spcBef>
              <a:spcAft>
                <a:spcPts val="0"/>
              </a:spcAft>
              <a:buFont typeface="Wingdings" panose="05000000000000000000" pitchFamily="2" charset="2"/>
              <a:buChar char="Ø"/>
            </a:pPr>
            <a:r>
              <a:rPr lang="en-GB" sz="1400" dirty="0">
                <a:solidFill>
                  <a:sysClr val="windowText" lastClr="000000"/>
                </a:solidFill>
                <a:latin typeface="Calibri" panose="020F0502020204030204"/>
              </a:rPr>
              <a:t>The PIE is </a:t>
            </a:r>
            <a:r>
              <a:rPr lang="en-US" sz="1400" dirty="0">
                <a:solidFill>
                  <a:sysClr val="windowText" lastClr="000000"/>
                </a:solidFill>
                <a:latin typeface="Calibri" panose="020F0502020204030204"/>
              </a:rPr>
              <a:t>a double guillotine break of a FW-PHTS distributor ring in the Upper Pipe Chase (red zone in figure)</a:t>
            </a:r>
          </a:p>
          <a:p>
            <a:pPr marL="342900" indent="-342900" algn="just" fontAlgn="auto">
              <a:spcBef>
                <a:spcPts val="0"/>
              </a:spcBef>
              <a:spcAft>
                <a:spcPts val="0"/>
              </a:spcAft>
              <a:buFont typeface="Wingdings" panose="05000000000000000000" pitchFamily="2" charset="2"/>
              <a:buChar char="Ø"/>
            </a:pPr>
            <a:r>
              <a:rPr lang="en-US" sz="1400" dirty="0">
                <a:solidFill>
                  <a:sysClr val="windowText" lastClr="000000"/>
                </a:solidFill>
                <a:latin typeface="Calibri" panose="020F0502020204030204"/>
              </a:rPr>
              <a:t>Maximum pressure in building is around 4.5 bar in the UPC area</a:t>
            </a:r>
          </a:p>
        </p:txBody>
      </p:sp>
      <p:pic>
        <p:nvPicPr>
          <p:cNvPr id="7" name="Immagine 6">
            <a:extLst>
              <a:ext uri="{FF2B5EF4-FFF2-40B4-BE49-F238E27FC236}">
                <a16:creationId xmlns:a16="http://schemas.microsoft.com/office/drawing/2014/main" id="{E27F2E66-A406-3274-FEE6-7D7B70B4ACAB}"/>
              </a:ext>
            </a:extLst>
          </p:cNvPr>
          <p:cNvPicPr>
            <a:picLocks noChangeAspect="1"/>
          </p:cNvPicPr>
          <p:nvPr/>
        </p:nvPicPr>
        <p:blipFill>
          <a:blip r:embed="rId3"/>
          <a:stretch>
            <a:fillRect/>
          </a:stretch>
        </p:blipFill>
        <p:spPr>
          <a:xfrm>
            <a:off x="8177259" y="562142"/>
            <a:ext cx="4061343" cy="310454"/>
          </a:xfrm>
          <a:prstGeom prst="rect">
            <a:avLst/>
          </a:prstGeom>
        </p:spPr>
      </p:pic>
      <p:pic>
        <p:nvPicPr>
          <p:cNvPr id="8" name="Immagine 7">
            <a:extLst>
              <a:ext uri="{FF2B5EF4-FFF2-40B4-BE49-F238E27FC236}">
                <a16:creationId xmlns:a16="http://schemas.microsoft.com/office/drawing/2014/main" id="{74540B57-E5A2-268F-97D0-A262E66324EA}"/>
              </a:ext>
            </a:extLst>
          </p:cNvPr>
          <p:cNvPicPr>
            <a:picLocks noChangeAspect="1"/>
          </p:cNvPicPr>
          <p:nvPr/>
        </p:nvPicPr>
        <p:blipFill>
          <a:blip r:embed="rId4"/>
          <a:stretch>
            <a:fillRect/>
          </a:stretch>
        </p:blipFill>
        <p:spPr>
          <a:xfrm>
            <a:off x="103094" y="566305"/>
            <a:ext cx="3146612" cy="1748372"/>
          </a:xfrm>
          <a:prstGeom prst="rect">
            <a:avLst/>
          </a:prstGeom>
        </p:spPr>
      </p:pic>
      <p:pic>
        <p:nvPicPr>
          <p:cNvPr id="9" name="Immagine 8">
            <a:extLst>
              <a:ext uri="{FF2B5EF4-FFF2-40B4-BE49-F238E27FC236}">
                <a16:creationId xmlns:a16="http://schemas.microsoft.com/office/drawing/2014/main" id="{A08270A3-B74D-1ED6-9AFE-49DA363739A2}"/>
              </a:ext>
            </a:extLst>
          </p:cNvPr>
          <p:cNvPicPr>
            <a:picLocks noChangeAspect="1"/>
          </p:cNvPicPr>
          <p:nvPr/>
        </p:nvPicPr>
        <p:blipFill>
          <a:blip r:embed="rId5"/>
          <a:stretch>
            <a:fillRect/>
          </a:stretch>
        </p:blipFill>
        <p:spPr>
          <a:xfrm>
            <a:off x="8134085" y="3245291"/>
            <a:ext cx="4009702" cy="2309170"/>
          </a:xfrm>
          <a:prstGeom prst="rect">
            <a:avLst/>
          </a:prstGeom>
        </p:spPr>
      </p:pic>
      <p:sp>
        <p:nvSpPr>
          <p:cNvPr id="10" name="Elaborazione alternativa 15">
            <a:extLst>
              <a:ext uri="{FF2B5EF4-FFF2-40B4-BE49-F238E27FC236}">
                <a16:creationId xmlns:a16="http://schemas.microsoft.com/office/drawing/2014/main" id="{725BE54C-CEE0-AC4F-30A9-DD247B2291A4}"/>
              </a:ext>
            </a:extLst>
          </p:cNvPr>
          <p:cNvSpPr/>
          <p:nvPr/>
        </p:nvSpPr>
        <p:spPr bwMode="auto">
          <a:xfrm>
            <a:off x="3565823" y="562142"/>
            <a:ext cx="4453399" cy="5366298"/>
          </a:xfrm>
          <a:custGeom>
            <a:avLst/>
            <a:gdLst>
              <a:gd name="connsiteX0" fmla="*/ 0 w 12872365"/>
              <a:gd name="connsiteY0" fmla="*/ 2145394 h 19887965"/>
              <a:gd name="connsiteX1" fmla="*/ 2145394 w 12872365"/>
              <a:gd name="connsiteY1" fmla="*/ 0 h 19887965"/>
              <a:gd name="connsiteX2" fmla="*/ 10726971 w 12872365"/>
              <a:gd name="connsiteY2" fmla="*/ 0 h 19887965"/>
              <a:gd name="connsiteX3" fmla="*/ 12872365 w 12872365"/>
              <a:gd name="connsiteY3" fmla="*/ 2145394 h 19887965"/>
              <a:gd name="connsiteX4" fmla="*/ 12872365 w 12872365"/>
              <a:gd name="connsiteY4" fmla="*/ 17742571 h 19887965"/>
              <a:gd name="connsiteX5" fmla="*/ 10726971 w 12872365"/>
              <a:gd name="connsiteY5" fmla="*/ 19887965 h 19887965"/>
              <a:gd name="connsiteX6" fmla="*/ 2145394 w 12872365"/>
              <a:gd name="connsiteY6" fmla="*/ 19887965 h 19887965"/>
              <a:gd name="connsiteX7" fmla="*/ 0 w 12872365"/>
              <a:gd name="connsiteY7" fmla="*/ 17742571 h 19887965"/>
              <a:gd name="connsiteX8" fmla="*/ 0 w 12872365"/>
              <a:gd name="connsiteY8" fmla="*/ 2145394 h 19887965"/>
              <a:gd name="connsiteX0" fmla="*/ 0 w 12872365"/>
              <a:gd name="connsiteY0" fmla="*/ 1246234 h 19887965"/>
              <a:gd name="connsiteX1" fmla="*/ 2145394 w 12872365"/>
              <a:gd name="connsiteY1" fmla="*/ 0 h 19887965"/>
              <a:gd name="connsiteX2" fmla="*/ 10726971 w 12872365"/>
              <a:gd name="connsiteY2" fmla="*/ 0 h 19887965"/>
              <a:gd name="connsiteX3" fmla="*/ 12872365 w 12872365"/>
              <a:gd name="connsiteY3" fmla="*/ 2145394 h 19887965"/>
              <a:gd name="connsiteX4" fmla="*/ 12872365 w 12872365"/>
              <a:gd name="connsiteY4" fmla="*/ 17742571 h 19887965"/>
              <a:gd name="connsiteX5" fmla="*/ 10726971 w 12872365"/>
              <a:gd name="connsiteY5" fmla="*/ 19887965 h 19887965"/>
              <a:gd name="connsiteX6" fmla="*/ 2145394 w 12872365"/>
              <a:gd name="connsiteY6" fmla="*/ 19887965 h 19887965"/>
              <a:gd name="connsiteX7" fmla="*/ 0 w 12872365"/>
              <a:gd name="connsiteY7" fmla="*/ 17742571 h 19887965"/>
              <a:gd name="connsiteX8" fmla="*/ 0 w 12872365"/>
              <a:gd name="connsiteY8" fmla="*/ 1246234 h 19887965"/>
              <a:gd name="connsiteX0" fmla="*/ 0 w 12872365"/>
              <a:gd name="connsiteY0" fmla="*/ 1246234 h 19887965"/>
              <a:gd name="connsiteX1" fmla="*/ 1215754 w 12872365"/>
              <a:gd name="connsiteY1" fmla="*/ 38100 h 19887965"/>
              <a:gd name="connsiteX2" fmla="*/ 10726971 w 12872365"/>
              <a:gd name="connsiteY2" fmla="*/ 0 h 19887965"/>
              <a:gd name="connsiteX3" fmla="*/ 12872365 w 12872365"/>
              <a:gd name="connsiteY3" fmla="*/ 2145394 h 19887965"/>
              <a:gd name="connsiteX4" fmla="*/ 12872365 w 12872365"/>
              <a:gd name="connsiteY4" fmla="*/ 17742571 h 19887965"/>
              <a:gd name="connsiteX5" fmla="*/ 10726971 w 12872365"/>
              <a:gd name="connsiteY5" fmla="*/ 19887965 h 19887965"/>
              <a:gd name="connsiteX6" fmla="*/ 2145394 w 12872365"/>
              <a:gd name="connsiteY6" fmla="*/ 19887965 h 19887965"/>
              <a:gd name="connsiteX7" fmla="*/ 0 w 12872365"/>
              <a:gd name="connsiteY7" fmla="*/ 17742571 h 19887965"/>
              <a:gd name="connsiteX8" fmla="*/ 0 w 12872365"/>
              <a:gd name="connsiteY8" fmla="*/ 1246234 h 19887965"/>
              <a:gd name="connsiteX0" fmla="*/ 22860 w 12872365"/>
              <a:gd name="connsiteY0" fmla="*/ 1337674 h 19887965"/>
              <a:gd name="connsiteX1" fmla="*/ 1215754 w 12872365"/>
              <a:gd name="connsiteY1" fmla="*/ 38100 h 19887965"/>
              <a:gd name="connsiteX2" fmla="*/ 10726971 w 12872365"/>
              <a:gd name="connsiteY2" fmla="*/ 0 h 19887965"/>
              <a:gd name="connsiteX3" fmla="*/ 12872365 w 12872365"/>
              <a:gd name="connsiteY3" fmla="*/ 2145394 h 19887965"/>
              <a:gd name="connsiteX4" fmla="*/ 12872365 w 12872365"/>
              <a:gd name="connsiteY4" fmla="*/ 17742571 h 19887965"/>
              <a:gd name="connsiteX5" fmla="*/ 10726971 w 12872365"/>
              <a:gd name="connsiteY5" fmla="*/ 19887965 h 19887965"/>
              <a:gd name="connsiteX6" fmla="*/ 2145394 w 12872365"/>
              <a:gd name="connsiteY6" fmla="*/ 19887965 h 19887965"/>
              <a:gd name="connsiteX7" fmla="*/ 0 w 12872365"/>
              <a:gd name="connsiteY7" fmla="*/ 17742571 h 19887965"/>
              <a:gd name="connsiteX8" fmla="*/ 22860 w 12872365"/>
              <a:gd name="connsiteY8" fmla="*/ 1337674 h 19887965"/>
              <a:gd name="connsiteX0" fmla="*/ 22860 w 12872365"/>
              <a:gd name="connsiteY0" fmla="*/ 1337674 h 19887965"/>
              <a:gd name="connsiteX1" fmla="*/ 1391014 w 12872365"/>
              <a:gd name="connsiteY1" fmla="*/ 22860 h 19887965"/>
              <a:gd name="connsiteX2" fmla="*/ 10726971 w 12872365"/>
              <a:gd name="connsiteY2" fmla="*/ 0 h 19887965"/>
              <a:gd name="connsiteX3" fmla="*/ 12872365 w 12872365"/>
              <a:gd name="connsiteY3" fmla="*/ 2145394 h 19887965"/>
              <a:gd name="connsiteX4" fmla="*/ 12872365 w 12872365"/>
              <a:gd name="connsiteY4" fmla="*/ 17742571 h 19887965"/>
              <a:gd name="connsiteX5" fmla="*/ 10726971 w 12872365"/>
              <a:gd name="connsiteY5" fmla="*/ 19887965 h 19887965"/>
              <a:gd name="connsiteX6" fmla="*/ 2145394 w 12872365"/>
              <a:gd name="connsiteY6" fmla="*/ 19887965 h 19887965"/>
              <a:gd name="connsiteX7" fmla="*/ 0 w 12872365"/>
              <a:gd name="connsiteY7" fmla="*/ 17742571 h 19887965"/>
              <a:gd name="connsiteX8" fmla="*/ 22860 w 12872365"/>
              <a:gd name="connsiteY8" fmla="*/ 1337674 h 19887965"/>
              <a:gd name="connsiteX0" fmla="*/ 41910 w 12891415"/>
              <a:gd name="connsiteY0" fmla="*/ 1337674 h 19887965"/>
              <a:gd name="connsiteX1" fmla="*/ 1410064 w 12891415"/>
              <a:gd name="connsiteY1" fmla="*/ 22860 h 19887965"/>
              <a:gd name="connsiteX2" fmla="*/ 10746021 w 12891415"/>
              <a:gd name="connsiteY2" fmla="*/ 0 h 19887965"/>
              <a:gd name="connsiteX3" fmla="*/ 12891415 w 12891415"/>
              <a:gd name="connsiteY3" fmla="*/ 2145394 h 19887965"/>
              <a:gd name="connsiteX4" fmla="*/ 12891415 w 12891415"/>
              <a:gd name="connsiteY4" fmla="*/ 17742571 h 19887965"/>
              <a:gd name="connsiteX5" fmla="*/ 10746021 w 12891415"/>
              <a:gd name="connsiteY5" fmla="*/ 19887965 h 19887965"/>
              <a:gd name="connsiteX6" fmla="*/ 2164444 w 12891415"/>
              <a:gd name="connsiteY6" fmla="*/ 19887965 h 19887965"/>
              <a:gd name="connsiteX7" fmla="*/ 0 w 12891415"/>
              <a:gd name="connsiteY7" fmla="*/ 18634449 h 19887965"/>
              <a:gd name="connsiteX8" fmla="*/ 41910 w 12891415"/>
              <a:gd name="connsiteY8" fmla="*/ 1337674 h 19887965"/>
              <a:gd name="connsiteX0" fmla="*/ 47453 w 12896958"/>
              <a:gd name="connsiteY0" fmla="*/ 1337674 h 19887965"/>
              <a:gd name="connsiteX1" fmla="*/ 1415607 w 12896958"/>
              <a:gd name="connsiteY1" fmla="*/ 22860 h 19887965"/>
              <a:gd name="connsiteX2" fmla="*/ 10751564 w 12896958"/>
              <a:gd name="connsiteY2" fmla="*/ 0 h 19887965"/>
              <a:gd name="connsiteX3" fmla="*/ 12896958 w 12896958"/>
              <a:gd name="connsiteY3" fmla="*/ 2145394 h 19887965"/>
              <a:gd name="connsiteX4" fmla="*/ 12896958 w 12896958"/>
              <a:gd name="connsiteY4" fmla="*/ 17742571 h 19887965"/>
              <a:gd name="connsiteX5" fmla="*/ 10751564 w 12896958"/>
              <a:gd name="connsiteY5" fmla="*/ 19887965 h 19887965"/>
              <a:gd name="connsiteX6" fmla="*/ 1046037 w 12896958"/>
              <a:gd name="connsiteY6" fmla="*/ 19850012 h 19887965"/>
              <a:gd name="connsiteX7" fmla="*/ 5543 w 12896958"/>
              <a:gd name="connsiteY7" fmla="*/ 18634449 h 19887965"/>
              <a:gd name="connsiteX8" fmla="*/ 47453 w 12896958"/>
              <a:gd name="connsiteY8" fmla="*/ 1337674 h 19887965"/>
              <a:gd name="connsiteX0" fmla="*/ 30500 w 12880005"/>
              <a:gd name="connsiteY0" fmla="*/ 1337674 h 19887965"/>
              <a:gd name="connsiteX1" fmla="*/ 1398654 w 12880005"/>
              <a:gd name="connsiteY1" fmla="*/ 22860 h 19887965"/>
              <a:gd name="connsiteX2" fmla="*/ 10734611 w 12880005"/>
              <a:gd name="connsiteY2" fmla="*/ 0 h 19887965"/>
              <a:gd name="connsiteX3" fmla="*/ 12880005 w 12880005"/>
              <a:gd name="connsiteY3" fmla="*/ 2145394 h 19887965"/>
              <a:gd name="connsiteX4" fmla="*/ 12880005 w 12880005"/>
              <a:gd name="connsiteY4" fmla="*/ 17742571 h 19887965"/>
              <a:gd name="connsiteX5" fmla="*/ 10734611 w 12880005"/>
              <a:gd name="connsiteY5" fmla="*/ 19887965 h 19887965"/>
              <a:gd name="connsiteX6" fmla="*/ 1029084 w 12880005"/>
              <a:gd name="connsiteY6" fmla="*/ 19850012 h 19887965"/>
              <a:gd name="connsiteX7" fmla="*/ 7640 w 12880005"/>
              <a:gd name="connsiteY7" fmla="*/ 18805233 h 19887965"/>
              <a:gd name="connsiteX8" fmla="*/ 30500 w 12880005"/>
              <a:gd name="connsiteY8" fmla="*/ 1337674 h 19887965"/>
              <a:gd name="connsiteX0" fmla="*/ 30500 w 12892988"/>
              <a:gd name="connsiteY0" fmla="*/ 1337674 h 19868988"/>
              <a:gd name="connsiteX1" fmla="*/ 1398654 w 12892988"/>
              <a:gd name="connsiteY1" fmla="*/ 22860 h 19868988"/>
              <a:gd name="connsiteX2" fmla="*/ 10734611 w 12892988"/>
              <a:gd name="connsiteY2" fmla="*/ 0 h 19868988"/>
              <a:gd name="connsiteX3" fmla="*/ 12880005 w 12892988"/>
              <a:gd name="connsiteY3" fmla="*/ 2145394 h 19868988"/>
              <a:gd name="connsiteX4" fmla="*/ 12880005 w 12892988"/>
              <a:gd name="connsiteY4" fmla="*/ 17742571 h 19868988"/>
              <a:gd name="connsiteX5" fmla="*/ 11896661 w 12892988"/>
              <a:gd name="connsiteY5" fmla="*/ 19868988 h 19868988"/>
              <a:gd name="connsiteX6" fmla="*/ 1029084 w 12892988"/>
              <a:gd name="connsiteY6" fmla="*/ 19850012 h 19868988"/>
              <a:gd name="connsiteX7" fmla="*/ 7640 w 12892988"/>
              <a:gd name="connsiteY7" fmla="*/ 18805233 h 19868988"/>
              <a:gd name="connsiteX8" fmla="*/ 30500 w 12892988"/>
              <a:gd name="connsiteY8" fmla="*/ 1337674 h 19868988"/>
              <a:gd name="connsiteX0" fmla="*/ 30500 w 12892988"/>
              <a:gd name="connsiteY0" fmla="*/ 1337674 h 19868988"/>
              <a:gd name="connsiteX1" fmla="*/ 1398654 w 12892988"/>
              <a:gd name="connsiteY1" fmla="*/ 22860 h 19868988"/>
              <a:gd name="connsiteX2" fmla="*/ 10734611 w 12892988"/>
              <a:gd name="connsiteY2" fmla="*/ 0 h 19868988"/>
              <a:gd name="connsiteX3" fmla="*/ 12880005 w 12892988"/>
              <a:gd name="connsiteY3" fmla="*/ 2145394 h 19868988"/>
              <a:gd name="connsiteX4" fmla="*/ 12880005 w 12892988"/>
              <a:gd name="connsiteY4" fmla="*/ 18558545 h 19868988"/>
              <a:gd name="connsiteX5" fmla="*/ 11896661 w 12892988"/>
              <a:gd name="connsiteY5" fmla="*/ 19868988 h 19868988"/>
              <a:gd name="connsiteX6" fmla="*/ 1029084 w 12892988"/>
              <a:gd name="connsiteY6" fmla="*/ 19850012 h 19868988"/>
              <a:gd name="connsiteX7" fmla="*/ 7640 w 12892988"/>
              <a:gd name="connsiteY7" fmla="*/ 18805233 h 19868988"/>
              <a:gd name="connsiteX8" fmla="*/ 30500 w 12892988"/>
              <a:gd name="connsiteY8" fmla="*/ 1337674 h 19868988"/>
              <a:gd name="connsiteX0" fmla="*/ 30500 w 12890123"/>
              <a:gd name="connsiteY0" fmla="*/ 1337674 h 19868988"/>
              <a:gd name="connsiteX1" fmla="*/ 1398654 w 12890123"/>
              <a:gd name="connsiteY1" fmla="*/ 22860 h 19868988"/>
              <a:gd name="connsiteX2" fmla="*/ 10734611 w 12890123"/>
              <a:gd name="connsiteY2" fmla="*/ 0 h 19868988"/>
              <a:gd name="connsiteX3" fmla="*/ 12880005 w 12890123"/>
              <a:gd name="connsiteY3" fmla="*/ 2145394 h 19868988"/>
              <a:gd name="connsiteX4" fmla="*/ 12880005 w 12890123"/>
              <a:gd name="connsiteY4" fmla="*/ 18558545 h 19868988"/>
              <a:gd name="connsiteX5" fmla="*/ 11877611 w 12890123"/>
              <a:gd name="connsiteY5" fmla="*/ 19868988 h 19868988"/>
              <a:gd name="connsiteX6" fmla="*/ 1029084 w 12890123"/>
              <a:gd name="connsiteY6" fmla="*/ 19850012 h 19868988"/>
              <a:gd name="connsiteX7" fmla="*/ 7640 w 12890123"/>
              <a:gd name="connsiteY7" fmla="*/ 18805233 h 19868988"/>
              <a:gd name="connsiteX8" fmla="*/ 30500 w 12890123"/>
              <a:gd name="connsiteY8" fmla="*/ 1337674 h 19868988"/>
              <a:gd name="connsiteX0" fmla="*/ 30500 w 12890123"/>
              <a:gd name="connsiteY0" fmla="*/ 1337674 h 19868988"/>
              <a:gd name="connsiteX1" fmla="*/ 1398654 w 12890123"/>
              <a:gd name="connsiteY1" fmla="*/ 22860 h 19868988"/>
              <a:gd name="connsiteX2" fmla="*/ 11572811 w 12890123"/>
              <a:gd name="connsiteY2" fmla="*/ 0 h 19868988"/>
              <a:gd name="connsiteX3" fmla="*/ 12880005 w 12890123"/>
              <a:gd name="connsiteY3" fmla="*/ 2145394 h 19868988"/>
              <a:gd name="connsiteX4" fmla="*/ 12880005 w 12890123"/>
              <a:gd name="connsiteY4" fmla="*/ 18558545 h 19868988"/>
              <a:gd name="connsiteX5" fmla="*/ 11877611 w 12890123"/>
              <a:gd name="connsiteY5" fmla="*/ 19868988 h 19868988"/>
              <a:gd name="connsiteX6" fmla="*/ 1029084 w 12890123"/>
              <a:gd name="connsiteY6" fmla="*/ 19850012 h 19868988"/>
              <a:gd name="connsiteX7" fmla="*/ 7640 w 12890123"/>
              <a:gd name="connsiteY7" fmla="*/ 18805233 h 19868988"/>
              <a:gd name="connsiteX8" fmla="*/ 30500 w 12890123"/>
              <a:gd name="connsiteY8" fmla="*/ 1337674 h 19868988"/>
              <a:gd name="connsiteX0" fmla="*/ 30500 w 12899055"/>
              <a:gd name="connsiteY0" fmla="*/ 1337674 h 19868988"/>
              <a:gd name="connsiteX1" fmla="*/ 1398654 w 12899055"/>
              <a:gd name="connsiteY1" fmla="*/ 22860 h 19868988"/>
              <a:gd name="connsiteX2" fmla="*/ 11572811 w 12899055"/>
              <a:gd name="connsiteY2" fmla="*/ 0 h 19868988"/>
              <a:gd name="connsiteX3" fmla="*/ 12899055 w 12899055"/>
              <a:gd name="connsiteY3" fmla="*/ 1424301 h 19868988"/>
              <a:gd name="connsiteX4" fmla="*/ 12880005 w 12899055"/>
              <a:gd name="connsiteY4" fmla="*/ 18558545 h 19868988"/>
              <a:gd name="connsiteX5" fmla="*/ 11877611 w 12899055"/>
              <a:gd name="connsiteY5" fmla="*/ 19868988 h 19868988"/>
              <a:gd name="connsiteX6" fmla="*/ 1029084 w 12899055"/>
              <a:gd name="connsiteY6" fmla="*/ 19850012 h 19868988"/>
              <a:gd name="connsiteX7" fmla="*/ 7640 w 12899055"/>
              <a:gd name="connsiteY7" fmla="*/ 18805233 h 19868988"/>
              <a:gd name="connsiteX8" fmla="*/ 30500 w 12899055"/>
              <a:gd name="connsiteY8" fmla="*/ 1337674 h 19868988"/>
              <a:gd name="connsiteX0" fmla="*/ 30500 w 12900491"/>
              <a:gd name="connsiteY0" fmla="*/ 1356650 h 19887964"/>
              <a:gd name="connsiteX1" fmla="*/ 1398654 w 12900491"/>
              <a:gd name="connsiteY1" fmla="*/ 41836 h 19887964"/>
              <a:gd name="connsiteX2" fmla="*/ 11801411 w 12900491"/>
              <a:gd name="connsiteY2" fmla="*/ 0 h 19887964"/>
              <a:gd name="connsiteX3" fmla="*/ 12899055 w 12900491"/>
              <a:gd name="connsiteY3" fmla="*/ 1443277 h 19887964"/>
              <a:gd name="connsiteX4" fmla="*/ 12880005 w 12900491"/>
              <a:gd name="connsiteY4" fmla="*/ 18577521 h 19887964"/>
              <a:gd name="connsiteX5" fmla="*/ 11877611 w 12900491"/>
              <a:gd name="connsiteY5" fmla="*/ 19887964 h 19887964"/>
              <a:gd name="connsiteX6" fmla="*/ 1029084 w 12900491"/>
              <a:gd name="connsiteY6" fmla="*/ 19868988 h 19887964"/>
              <a:gd name="connsiteX7" fmla="*/ 7640 w 12900491"/>
              <a:gd name="connsiteY7" fmla="*/ 18824209 h 19887964"/>
              <a:gd name="connsiteX8" fmla="*/ 30500 w 12900491"/>
              <a:gd name="connsiteY8" fmla="*/ 1356650 h 19887964"/>
              <a:gd name="connsiteX0" fmla="*/ 30500 w 12900491"/>
              <a:gd name="connsiteY0" fmla="*/ 1356697 h 19888011"/>
              <a:gd name="connsiteX1" fmla="*/ 1398654 w 12900491"/>
              <a:gd name="connsiteY1" fmla="*/ 41883 h 19888011"/>
              <a:gd name="connsiteX2" fmla="*/ 11801411 w 12900491"/>
              <a:gd name="connsiteY2" fmla="*/ 47 h 19888011"/>
              <a:gd name="connsiteX3" fmla="*/ 12899055 w 12900491"/>
              <a:gd name="connsiteY3" fmla="*/ 1158682 h 19888011"/>
              <a:gd name="connsiteX4" fmla="*/ 12880005 w 12900491"/>
              <a:gd name="connsiteY4" fmla="*/ 18577568 h 19888011"/>
              <a:gd name="connsiteX5" fmla="*/ 11877611 w 12900491"/>
              <a:gd name="connsiteY5" fmla="*/ 19888011 h 19888011"/>
              <a:gd name="connsiteX6" fmla="*/ 1029084 w 12900491"/>
              <a:gd name="connsiteY6" fmla="*/ 19869035 h 19888011"/>
              <a:gd name="connsiteX7" fmla="*/ 7640 w 12900491"/>
              <a:gd name="connsiteY7" fmla="*/ 18824256 h 19888011"/>
              <a:gd name="connsiteX8" fmla="*/ 30500 w 12900491"/>
              <a:gd name="connsiteY8" fmla="*/ 1356697 h 19888011"/>
              <a:gd name="connsiteX0" fmla="*/ 30499 w 12900491"/>
              <a:gd name="connsiteY0" fmla="*/ 1204888 h 19888011"/>
              <a:gd name="connsiteX1" fmla="*/ 1398654 w 12900491"/>
              <a:gd name="connsiteY1" fmla="*/ 41883 h 19888011"/>
              <a:gd name="connsiteX2" fmla="*/ 11801411 w 12900491"/>
              <a:gd name="connsiteY2" fmla="*/ 47 h 19888011"/>
              <a:gd name="connsiteX3" fmla="*/ 12899055 w 12900491"/>
              <a:gd name="connsiteY3" fmla="*/ 1158682 h 19888011"/>
              <a:gd name="connsiteX4" fmla="*/ 12880005 w 12900491"/>
              <a:gd name="connsiteY4" fmla="*/ 18577568 h 19888011"/>
              <a:gd name="connsiteX5" fmla="*/ 11877611 w 12900491"/>
              <a:gd name="connsiteY5" fmla="*/ 19888011 h 19888011"/>
              <a:gd name="connsiteX6" fmla="*/ 1029084 w 12900491"/>
              <a:gd name="connsiteY6" fmla="*/ 19869035 h 19888011"/>
              <a:gd name="connsiteX7" fmla="*/ 7640 w 12900491"/>
              <a:gd name="connsiteY7" fmla="*/ 18824256 h 19888011"/>
              <a:gd name="connsiteX8" fmla="*/ 30499 w 12900491"/>
              <a:gd name="connsiteY8" fmla="*/ 1204888 h 19888011"/>
              <a:gd name="connsiteX0" fmla="*/ 30499 w 12900491"/>
              <a:gd name="connsiteY0" fmla="*/ 1204888 h 19888011"/>
              <a:gd name="connsiteX1" fmla="*/ 1155772 w 12900491"/>
              <a:gd name="connsiteY1" fmla="*/ 41883 h 19888011"/>
              <a:gd name="connsiteX2" fmla="*/ 11801411 w 12900491"/>
              <a:gd name="connsiteY2" fmla="*/ 47 h 19888011"/>
              <a:gd name="connsiteX3" fmla="*/ 12899055 w 12900491"/>
              <a:gd name="connsiteY3" fmla="*/ 1158682 h 19888011"/>
              <a:gd name="connsiteX4" fmla="*/ 12880005 w 12900491"/>
              <a:gd name="connsiteY4" fmla="*/ 18577568 h 19888011"/>
              <a:gd name="connsiteX5" fmla="*/ 11877611 w 12900491"/>
              <a:gd name="connsiteY5" fmla="*/ 19888011 h 19888011"/>
              <a:gd name="connsiteX6" fmla="*/ 1029084 w 12900491"/>
              <a:gd name="connsiteY6" fmla="*/ 19869035 h 19888011"/>
              <a:gd name="connsiteX7" fmla="*/ 7640 w 12900491"/>
              <a:gd name="connsiteY7" fmla="*/ 18824256 h 19888011"/>
              <a:gd name="connsiteX8" fmla="*/ 30499 w 12900491"/>
              <a:gd name="connsiteY8" fmla="*/ 1204888 h 19888011"/>
              <a:gd name="connsiteX0" fmla="*/ 30499 w 12900491"/>
              <a:gd name="connsiteY0" fmla="*/ 1306094 h 19888011"/>
              <a:gd name="connsiteX1" fmla="*/ 1155772 w 12900491"/>
              <a:gd name="connsiteY1" fmla="*/ 41883 h 19888011"/>
              <a:gd name="connsiteX2" fmla="*/ 11801411 w 12900491"/>
              <a:gd name="connsiteY2" fmla="*/ 47 h 19888011"/>
              <a:gd name="connsiteX3" fmla="*/ 12899055 w 12900491"/>
              <a:gd name="connsiteY3" fmla="*/ 1158682 h 19888011"/>
              <a:gd name="connsiteX4" fmla="*/ 12880005 w 12900491"/>
              <a:gd name="connsiteY4" fmla="*/ 18577568 h 19888011"/>
              <a:gd name="connsiteX5" fmla="*/ 11877611 w 12900491"/>
              <a:gd name="connsiteY5" fmla="*/ 19888011 h 19888011"/>
              <a:gd name="connsiteX6" fmla="*/ 1029084 w 12900491"/>
              <a:gd name="connsiteY6" fmla="*/ 19869035 h 19888011"/>
              <a:gd name="connsiteX7" fmla="*/ 7640 w 12900491"/>
              <a:gd name="connsiteY7" fmla="*/ 18824256 h 19888011"/>
              <a:gd name="connsiteX8" fmla="*/ 30499 w 12900491"/>
              <a:gd name="connsiteY8" fmla="*/ 1306094 h 19888011"/>
              <a:gd name="connsiteX0" fmla="*/ 30499 w 12900491"/>
              <a:gd name="connsiteY0" fmla="*/ 1306094 h 19888011"/>
              <a:gd name="connsiteX1" fmla="*/ 1099723 w 12900491"/>
              <a:gd name="connsiteY1" fmla="*/ 41883 h 19888011"/>
              <a:gd name="connsiteX2" fmla="*/ 11801411 w 12900491"/>
              <a:gd name="connsiteY2" fmla="*/ 47 h 19888011"/>
              <a:gd name="connsiteX3" fmla="*/ 12899055 w 12900491"/>
              <a:gd name="connsiteY3" fmla="*/ 1158682 h 19888011"/>
              <a:gd name="connsiteX4" fmla="*/ 12880005 w 12900491"/>
              <a:gd name="connsiteY4" fmla="*/ 18577568 h 19888011"/>
              <a:gd name="connsiteX5" fmla="*/ 11877611 w 12900491"/>
              <a:gd name="connsiteY5" fmla="*/ 19888011 h 19888011"/>
              <a:gd name="connsiteX6" fmla="*/ 1029084 w 12900491"/>
              <a:gd name="connsiteY6" fmla="*/ 19869035 h 19888011"/>
              <a:gd name="connsiteX7" fmla="*/ 7640 w 12900491"/>
              <a:gd name="connsiteY7" fmla="*/ 18824256 h 19888011"/>
              <a:gd name="connsiteX8" fmla="*/ 30499 w 12900491"/>
              <a:gd name="connsiteY8" fmla="*/ 1306094 h 19888011"/>
              <a:gd name="connsiteX0" fmla="*/ 30499 w 12900491"/>
              <a:gd name="connsiteY0" fmla="*/ 1116333 h 19888011"/>
              <a:gd name="connsiteX1" fmla="*/ 1099723 w 12900491"/>
              <a:gd name="connsiteY1" fmla="*/ 41883 h 19888011"/>
              <a:gd name="connsiteX2" fmla="*/ 11801411 w 12900491"/>
              <a:gd name="connsiteY2" fmla="*/ 47 h 19888011"/>
              <a:gd name="connsiteX3" fmla="*/ 12899055 w 12900491"/>
              <a:gd name="connsiteY3" fmla="*/ 1158682 h 19888011"/>
              <a:gd name="connsiteX4" fmla="*/ 12880005 w 12900491"/>
              <a:gd name="connsiteY4" fmla="*/ 18577568 h 19888011"/>
              <a:gd name="connsiteX5" fmla="*/ 11877611 w 12900491"/>
              <a:gd name="connsiteY5" fmla="*/ 19888011 h 19888011"/>
              <a:gd name="connsiteX6" fmla="*/ 1029084 w 12900491"/>
              <a:gd name="connsiteY6" fmla="*/ 19869035 h 19888011"/>
              <a:gd name="connsiteX7" fmla="*/ 7640 w 12900491"/>
              <a:gd name="connsiteY7" fmla="*/ 18824256 h 19888011"/>
              <a:gd name="connsiteX8" fmla="*/ 30499 w 12900491"/>
              <a:gd name="connsiteY8" fmla="*/ 1116333 h 1988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00491" h="19888011">
                <a:moveTo>
                  <a:pt x="30499" y="1116333"/>
                </a:moveTo>
                <a:cubicBezTo>
                  <a:pt x="30499" y="-68535"/>
                  <a:pt x="-85145" y="41883"/>
                  <a:pt x="1099723" y="41883"/>
                </a:cubicBezTo>
                <a:lnTo>
                  <a:pt x="11801411" y="47"/>
                </a:lnTo>
                <a:cubicBezTo>
                  <a:pt x="12986279" y="47"/>
                  <a:pt x="12899055" y="-26186"/>
                  <a:pt x="12899055" y="1158682"/>
                </a:cubicBezTo>
                <a:lnTo>
                  <a:pt x="12880005" y="18577568"/>
                </a:lnTo>
                <a:cubicBezTo>
                  <a:pt x="12880005" y="19762436"/>
                  <a:pt x="13062479" y="19888011"/>
                  <a:pt x="11877611" y="19888011"/>
                </a:cubicBezTo>
                <a:lnTo>
                  <a:pt x="1029084" y="19869035"/>
                </a:lnTo>
                <a:cubicBezTo>
                  <a:pt x="-155784" y="19869035"/>
                  <a:pt x="7640" y="20009124"/>
                  <a:pt x="7640" y="18824256"/>
                </a:cubicBezTo>
                <a:cubicBezTo>
                  <a:pt x="15260" y="13001736"/>
                  <a:pt x="22879" y="6938853"/>
                  <a:pt x="30499" y="1116333"/>
                </a:cubicBezTo>
                <a:close/>
              </a:path>
            </a:pathLst>
          </a:custGeom>
          <a:noFill/>
          <a:ln cap="rnd">
            <a:solidFill>
              <a:srgbClr val="710B19"/>
            </a:solidFill>
            <a:prstDash val="solid"/>
            <a:beve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4171950" rtl="0" eaLnBrk="1" fontAlgn="base" latinLnBrk="0" hangingPunct="1">
              <a:lnSpc>
                <a:spcPct val="100000"/>
              </a:lnSpc>
              <a:spcBef>
                <a:spcPct val="0"/>
              </a:spcBef>
              <a:spcAft>
                <a:spcPct val="0"/>
              </a:spcAft>
              <a:buClrTx/>
              <a:buSzTx/>
              <a:buFontTx/>
              <a:buNone/>
              <a:tabLst/>
            </a:pPr>
            <a:endParaRPr lang="en-GB" sz="4400" b="1" dirty="0">
              <a:solidFill>
                <a:srgbClr val="710B19"/>
              </a:solidFill>
              <a:latin typeface="Arial" charset="0"/>
              <a:cs typeface="Arial" charset="0"/>
            </a:endParaRPr>
          </a:p>
        </p:txBody>
      </p:sp>
      <p:sp>
        <p:nvSpPr>
          <p:cNvPr id="11" name="Elaborazione alternativa 15">
            <a:extLst>
              <a:ext uri="{FF2B5EF4-FFF2-40B4-BE49-F238E27FC236}">
                <a16:creationId xmlns:a16="http://schemas.microsoft.com/office/drawing/2014/main" id="{0BA01D2E-F2A5-934C-C4CB-6B7E208CE228}"/>
              </a:ext>
            </a:extLst>
          </p:cNvPr>
          <p:cNvSpPr/>
          <p:nvPr/>
        </p:nvSpPr>
        <p:spPr bwMode="auto">
          <a:xfrm>
            <a:off x="8093280" y="562142"/>
            <a:ext cx="4061344" cy="5366298"/>
          </a:xfrm>
          <a:custGeom>
            <a:avLst/>
            <a:gdLst>
              <a:gd name="connsiteX0" fmla="*/ 0 w 12872365"/>
              <a:gd name="connsiteY0" fmla="*/ 2145394 h 19887965"/>
              <a:gd name="connsiteX1" fmla="*/ 2145394 w 12872365"/>
              <a:gd name="connsiteY1" fmla="*/ 0 h 19887965"/>
              <a:gd name="connsiteX2" fmla="*/ 10726971 w 12872365"/>
              <a:gd name="connsiteY2" fmla="*/ 0 h 19887965"/>
              <a:gd name="connsiteX3" fmla="*/ 12872365 w 12872365"/>
              <a:gd name="connsiteY3" fmla="*/ 2145394 h 19887965"/>
              <a:gd name="connsiteX4" fmla="*/ 12872365 w 12872365"/>
              <a:gd name="connsiteY4" fmla="*/ 17742571 h 19887965"/>
              <a:gd name="connsiteX5" fmla="*/ 10726971 w 12872365"/>
              <a:gd name="connsiteY5" fmla="*/ 19887965 h 19887965"/>
              <a:gd name="connsiteX6" fmla="*/ 2145394 w 12872365"/>
              <a:gd name="connsiteY6" fmla="*/ 19887965 h 19887965"/>
              <a:gd name="connsiteX7" fmla="*/ 0 w 12872365"/>
              <a:gd name="connsiteY7" fmla="*/ 17742571 h 19887965"/>
              <a:gd name="connsiteX8" fmla="*/ 0 w 12872365"/>
              <a:gd name="connsiteY8" fmla="*/ 2145394 h 19887965"/>
              <a:gd name="connsiteX0" fmla="*/ 0 w 12872365"/>
              <a:gd name="connsiteY0" fmla="*/ 1246234 h 19887965"/>
              <a:gd name="connsiteX1" fmla="*/ 2145394 w 12872365"/>
              <a:gd name="connsiteY1" fmla="*/ 0 h 19887965"/>
              <a:gd name="connsiteX2" fmla="*/ 10726971 w 12872365"/>
              <a:gd name="connsiteY2" fmla="*/ 0 h 19887965"/>
              <a:gd name="connsiteX3" fmla="*/ 12872365 w 12872365"/>
              <a:gd name="connsiteY3" fmla="*/ 2145394 h 19887965"/>
              <a:gd name="connsiteX4" fmla="*/ 12872365 w 12872365"/>
              <a:gd name="connsiteY4" fmla="*/ 17742571 h 19887965"/>
              <a:gd name="connsiteX5" fmla="*/ 10726971 w 12872365"/>
              <a:gd name="connsiteY5" fmla="*/ 19887965 h 19887965"/>
              <a:gd name="connsiteX6" fmla="*/ 2145394 w 12872365"/>
              <a:gd name="connsiteY6" fmla="*/ 19887965 h 19887965"/>
              <a:gd name="connsiteX7" fmla="*/ 0 w 12872365"/>
              <a:gd name="connsiteY7" fmla="*/ 17742571 h 19887965"/>
              <a:gd name="connsiteX8" fmla="*/ 0 w 12872365"/>
              <a:gd name="connsiteY8" fmla="*/ 1246234 h 19887965"/>
              <a:gd name="connsiteX0" fmla="*/ 0 w 12872365"/>
              <a:gd name="connsiteY0" fmla="*/ 1246234 h 19887965"/>
              <a:gd name="connsiteX1" fmla="*/ 1215754 w 12872365"/>
              <a:gd name="connsiteY1" fmla="*/ 38100 h 19887965"/>
              <a:gd name="connsiteX2" fmla="*/ 10726971 w 12872365"/>
              <a:gd name="connsiteY2" fmla="*/ 0 h 19887965"/>
              <a:gd name="connsiteX3" fmla="*/ 12872365 w 12872365"/>
              <a:gd name="connsiteY3" fmla="*/ 2145394 h 19887965"/>
              <a:gd name="connsiteX4" fmla="*/ 12872365 w 12872365"/>
              <a:gd name="connsiteY4" fmla="*/ 17742571 h 19887965"/>
              <a:gd name="connsiteX5" fmla="*/ 10726971 w 12872365"/>
              <a:gd name="connsiteY5" fmla="*/ 19887965 h 19887965"/>
              <a:gd name="connsiteX6" fmla="*/ 2145394 w 12872365"/>
              <a:gd name="connsiteY6" fmla="*/ 19887965 h 19887965"/>
              <a:gd name="connsiteX7" fmla="*/ 0 w 12872365"/>
              <a:gd name="connsiteY7" fmla="*/ 17742571 h 19887965"/>
              <a:gd name="connsiteX8" fmla="*/ 0 w 12872365"/>
              <a:gd name="connsiteY8" fmla="*/ 1246234 h 19887965"/>
              <a:gd name="connsiteX0" fmla="*/ 22860 w 12872365"/>
              <a:gd name="connsiteY0" fmla="*/ 1337674 h 19887965"/>
              <a:gd name="connsiteX1" fmla="*/ 1215754 w 12872365"/>
              <a:gd name="connsiteY1" fmla="*/ 38100 h 19887965"/>
              <a:gd name="connsiteX2" fmla="*/ 10726971 w 12872365"/>
              <a:gd name="connsiteY2" fmla="*/ 0 h 19887965"/>
              <a:gd name="connsiteX3" fmla="*/ 12872365 w 12872365"/>
              <a:gd name="connsiteY3" fmla="*/ 2145394 h 19887965"/>
              <a:gd name="connsiteX4" fmla="*/ 12872365 w 12872365"/>
              <a:gd name="connsiteY4" fmla="*/ 17742571 h 19887965"/>
              <a:gd name="connsiteX5" fmla="*/ 10726971 w 12872365"/>
              <a:gd name="connsiteY5" fmla="*/ 19887965 h 19887965"/>
              <a:gd name="connsiteX6" fmla="*/ 2145394 w 12872365"/>
              <a:gd name="connsiteY6" fmla="*/ 19887965 h 19887965"/>
              <a:gd name="connsiteX7" fmla="*/ 0 w 12872365"/>
              <a:gd name="connsiteY7" fmla="*/ 17742571 h 19887965"/>
              <a:gd name="connsiteX8" fmla="*/ 22860 w 12872365"/>
              <a:gd name="connsiteY8" fmla="*/ 1337674 h 19887965"/>
              <a:gd name="connsiteX0" fmla="*/ 22860 w 12872365"/>
              <a:gd name="connsiteY0" fmla="*/ 1337674 h 19887965"/>
              <a:gd name="connsiteX1" fmla="*/ 1391014 w 12872365"/>
              <a:gd name="connsiteY1" fmla="*/ 22860 h 19887965"/>
              <a:gd name="connsiteX2" fmla="*/ 10726971 w 12872365"/>
              <a:gd name="connsiteY2" fmla="*/ 0 h 19887965"/>
              <a:gd name="connsiteX3" fmla="*/ 12872365 w 12872365"/>
              <a:gd name="connsiteY3" fmla="*/ 2145394 h 19887965"/>
              <a:gd name="connsiteX4" fmla="*/ 12872365 w 12872365"/>
              <a:gd name="connsiteY4" fmla="*/ 17742571 h 19887965"/>
              <a:gd name="connsiteX5" fmla="*/ 10726971 w 12872365"/>
              <a:gd name="connsiteY5" fmla="*/ 19887965 h 19887965"/>
              <a:gd name="connsiteX6" fmla="*/ 2145394 w 12872365"/>
              <a:gd name="connsiteY6" fmla="*/ 19887965 h 19887965"/>
              <a:gd name="connsiteX7" fmla="*/ 0 w 12872365"/>
              <a:gd name="connsiteY7" fmla="*/ 17742571 h 19887965"/>
              <a:gd name="connsiteX8" fmla="*/ 22860 w 12872365"/>
              <a:gd name="connsiteY8" fmla="*/ 1337674 h 19887965"/>
              <a:gd name="connsiteX0" fmla="*/ 41910 w 12891415"/>
              <a:gd name="connsiteY0" fmla="*/ 1337674 h 19887965"/>
              <a:gd name="connsiteX1" fmla="*/ 1410064 w 12891415"/>
              <a:gd name="connsiteY1" fmla="*/ 22860 h 19887965"/>
              <a:gd name="connsiteX2" fmla="*/ 10746021 w 12891415"/>
              <a:gd name="connsiteY2" fmla="*/ 0 h 19887965"/>
              <a:gd name="connsiteX3" fmla="*/ 12891415 w 12891415"/>
              <a:gd name="connsiteY3" fmla="*/ 2145394 h 19887965"/>
              <a:gd name="connsiteX4" fmla="*/ 12891415 w 12891415"/>
              <a:gd name="connsiteY4" fmla="*/ 17742571 h 19887965"/>
              <a:gd name="connsiteX5" fmla="*/ 10746021 w 12891415"/>
              <a:gd name="connsiteY5" fmla="*/ 19887965 h 19887965"/>
              <a:gd name="connsiteX6" fmla="*/ 2164444 w 12891415"/>
              <a:gd name="connsiteY6" fmla="*/ 19887965 h 19887965"/>
              <a:gd name="connsiteX7" fmla="*/ 0 w 12891415"/>
              <a:gd name="connsiteY7" fmla="*/ 18634449 h 19887965"/>
              <a:gd name="connsiteX8" fmla="*/ 41910 w 12891415"/>
              <a:gd name="connsiteY8" fmla="*/ 1337674 h 19887965"/>
              <a:gd name="connsiteX0" fmla="*/ 47453 w 12896958"/>
              <a:gd name="connsiteY0" fmla="*/ 1337674 h 19887965"/>
              <a:gd name="connsiteX1" fmla="*/ 1415607 w 12896958"/>
              <a:gd name="connsiteY1" fmla="*/ 22860 h 19887965"/>
              <a:gd name="connsiteX2" fmla="*/ 10751564 w 12896958"/>
              <a:gd name="connsiteY2" fmla="*/ 0 h 19887965"/>
              <a:gd name="connsiteX3" fmla="*/ 12896958 w 12896958"/>
              <a:gd name="connsiteY3" fmla="*/ 2145394 h 19887965"/>
              <a:gd name="connsiteX4" fmla="*/ 12896958 w 12896958"/>
              <a:gd name="connsiteY4" fmla="*/ 17742571 h 19887965"/>
              <a:gd name="connsiteX5" fmla="*/ 10751564 w 12896958"/>
              <a:gd name="connsiteY5" fmla="*/ 19887965 h 19887965"/>
              <a:gd name="connsiteX6" fmla="*/ 1046037 w 12896958"/>
              <a:gd name="connsiteY6" fmla="*/ 19850012 h 19887965"/>
              <a:gd name="connsiteX7" fmla="*/ 5543 w 12896958"/>
              <a:gd name="connsiteY7" fmla="*/ 18634449 h 19887965"/>
              <a:gd name="connsiteX8" fmla="*/ 47453 w 12896958"/>
              <a:gd name="connsiteY8" fmla="*/ 1337674 h 19887965"/>
              <a:gd name="connsiteX0" fmla="*/ 30500 w 12880005"/>
              <a:gd name="connsiteY0" fmla="*/ 1337674 h 19887965"/>
              <a:gd name="connsiteX1" fmla="*/ 1398654 w 12880005"/>
              <a:gd name="connsiteY1" fmla="*/ 22860 h 19887965"/>
              <a:gd name="connsiteX2" fmla="*/ 10734611 w 12880005"/>
              <a:gd name="connsiteY2" fmla="*/ 0 h 19887965"/>
              <a:gd name="connsiteX3" fmla="*/ 12880005 w 12880005"/>
              <a:gd name="connsiteY3" fmla="*/ 2145394 h 19887965"/>
              <a:gd name="connsiteX4" fmla="*/ 12880005 w 12880005"/>
              <a:gd name="connsiteY4" fmla="*/ 17742571 h 19887965"/>
              <a:gd name="connsiteX5" fmla="*/ 10734611 w 12880005"/>
              <a:gd name="connsiteY5" fmla="*/ 19887965 h 19887965"/>
              <a:gd name="connsiteX6" fmla="*/ 1029084 w 12880005"/>
              <a:gd name="connsiteY6" fmla="*/ 19850012 h 19887965"/>
              <a:gd name="connsiteX7" fmla="*/ 7640 w 12880005"/>
              <a:gd name="connsiteY7" fmla="*/ 18805233 h 19887965"/>
              <a:gd name="connsiteX8" fmla="*/ 30500 w 12880005"/>
              <a:gd name="connsiteY8" fmla="*/ 1337674 h 19887965"/>
              <a:gd name="connsiteX0" fmla="*/ 30500 w 12892988"/>
              <a:gd name="connsiteY0" fmla="*/ 1337674 h 19868988"/>
              <a:gd name="connsiteX1" fmla="*/ 1398654 w 12892988"/>
              <a:gd name="connsiteY1" fmla="*/ 22860 h 19868988"/>
              <a:gd name="connsiteX2" fmla="*/ 10734611 w 12892988"/>
              <a:gd name="connsiteY2" fmla="*/ 0 h 19868988"/>
              <a:gd name="connsiteX3" fmla="*/ 12880005 w 12892988"/>
              <a:gd name="connsiteY3" fmla="*/ 2145394 h 19868988"/>
              <a:gd name="connsiteX4" fmla="*/ 12880005 w 12892988"/>
              <a:gd name="connsiteY4" fmla="*/ 17742571 h 19868988"/>
              <a:gd name="connsiteX5" fmla="*/ 11896661 w 12892988"/>
              <a:gd name="connsiteY5" fmla="*/ 19868988 h 19868988"/>
              <a:gd name="connsiteX6" fmla="*/ 1029084 w 12892988"/>
              <a:gd name="connsiteY6" fmla="*/ 19850012 h 19868988"/>
              <a:gd name="connsiteX7" fmla="*/ 7640 w 12892988"/>
              <a:gd name="connsiteY7" fmla="*/ 18805233 h 19868988"/>
              <a:gd name="connsiteX8" fmla="*/ 30500 w 12892988"/>
              <a:gd name="connsiteY8" fmla="*/ 1337674 h 19868988"/>
              <a:gd name="connsiteX0" fmla="*/ 30500 w 12892988"/>
              <a:gd name="connsiteY0" fmla="*/ 1337674 h 19868988"/>
              <a:gd name="connsiteX1" fmla="*/ 1398654 w 12892988"/>
              <a:gd name="connsiteY1" fmla="*/ 22860 h 19868988"/>
              <a:gd name="connsiteX2" fmla="*/ 10734611 w 12892988"/>
              <a:gd name="connsiteY2" fmla="*/ 0 h 19868988"/>
              <a:gd name="connsiteX3" fmla="*/ 12880005 w 12892988"/>
              <a:gd name="connsiteY3" fmla="*/ 2145394 h 19868988"/>
              <a:gd name="connsiteX4" fmla="*/ 12880005 w 12892988"/>
              <a:gd name="connsiteY4" fmla="*/ 18558545 h 19868988"/>
              <a:gd name="connsiteX5" fmla="*/ 11896661 w 12892988"/>
              <a:gd name="connsiteY5" fmla="*/ 19868988 h 19868988"/>
              <a:gd name="connsiteX6" fmla="*/ 1029084 w 12892988"/>
              <a:gd name="connsiteY6" fmla="*/ 19850012 h 19868988"/>
              <a:gd name="connsiteX7" fmla="*/ 7640 w 12892988"/>
              <a:gd name="connsiteY7" fmla="*/ 18805233 h 19868988"/>
              <a:gd name="connsiteX8" fmla="*/ 30500 w 12892988"/>
              <a:gd name="connsiteY8" fmla="*/ 1337674 h 19868988"/>
              <a:gd name="connsiteX0" fmla="*/ 30500 w 12890123"/>
              <a:gd name="connsiteY0" fmla="*/ 1337674 h 19868988"/>
              <a:gd name="connsiteX1" fmla="*/ 1398654 w 12890123"/>
              <a:gd name="connsiteY1" fmla="*/ 22860 h 19868988"/>
              <a:gd name="connsiteX2" fmla="*/ 10734611 w 12890123"/>
              <a:gd name="connsiteY2" fmla="*/ 0 h 19868988"/>
              <a:gd name="connsiteX3" fmla="*/ 12880005 w 12890123"/>
              <a:gd name="connsiteY3" fmla="*/ 2145394 h 19868988"/>
              <a:gd name="connsiteX4" fmla="*/ 12880005 w 12890123"/>
              <a:gd name="connsiteY4" fmla="*/ 18558545 h 19868988"/>
              <a:gd name="connsiteX5" fmla="*/ 11877611 w 12890123"/>
              <a:gd name="connsiteY5" fmla="*/ 19868988 h 19868988"/>
              <a:gd name="connsiteX6" fmla="*/ 1029084 w 12890123"/>
              <a:gd name="connsiteY6" fmla="*/ 19850012 h 19868988"/>
              <a:gd name="connsiteX7" fmla="*/ 7640 w 12890123"/>
              <a:gd name="connsiteY7" fmla="*/ 18805233 h 19868988"/>
              <a:gd name="connsiteX8" fmla="*/ 30500 w 12890123"/>
              <a:gd name="connsiteY8" fmla="*/ 1337674 h 19868988"/>
              <a:gd name="connsiteX0" fmla="*/ 30500 w 12890123"/>
              <a:gd name="connsiteY0" fmla="*/ 1337674 h 19868988"/>
              <a:gd name="connsiteX1" fmla="*/ 1398654 w 12890123"/>
              <a:gd name="connsiteY1" fmla="*/ 22860 h 19868988"/>
              <a:gd name="connsiteX2" fmla="*/ 11572811 w 12890123"/>
              <a:gd name="connsiteY2" fmla="*/ 0 h 19868988"/>
              <a:gd name="connsiteX3" fmla="*/ 12880005 w 12890123"/>
              <a:gd name="connsiteY3" fmla="*/ 2145394 h 19868988"/>
              <a:gd name="connsiteX4" fmla="*/ 12880005 w 12890123"/>
              <a:gd name="connsiteY4" fmla="*/ 18558545 h 19868988"/>
              <a:gd name="connsiteX5" fmla="*/ 11877611 w 12890123"/>
              <a:gd name="connsiteY5" fmla="*/ 19868988 h 19868988"/>
              <a:gd name="connsiteX6" fmla="*/ 1029084 w 12890123"/>
              <a:gd name="connsiteY6" fmla="*/ 19850012 h 19868988"/>
              <a:gd name="connsiteX7" fmla="*/ 7640 w 12890123"/>
              <a:gd name="connsiteY7" fmla="*/ 18805233 h 19868988"/>
              <a:gd name="connsiteX8" fmla="*/ 30500 w 12890123"/>
              <a:gd name="connsiteY8" fmla="*/ 1337674 h 19868988"/>
              <a:gd name="connsiteX0" fmla="*/ 30500 w 12899055"/>
              <a:gd name="connsiteY0" fmla="*/ 1337674 h 19868988"/>
              <a:gd name="connsiteX1" fmla="*/ 1398654 w 12899055"/>
              <a:gd name="connsiteY1" fmla="*/ 22860 h 19868988"/>
              <a:gd name="connsiteX2" fmla="*/ 11572811 w 12899055"/>
              <a:gd name="connsiteY2" fmla="*/ 0 h 19868988"/>
              <a:gd name="connsiteX3" fmla="*/ 12899055 w 12899055"/>
              <a:gd name="connsiteY3" fmla="*/ 1424301 h 19868988"/>
              <a:gd name="connsiteX4" fmla="*/ 12880005 w 12899055"/>
              <a:gd name="connsiteY4" fmla="*/ 18558545 h 19868988"/>
              <a:gd name="connsiteX5" fmla="*/ 11877611 w 12899055"/>
              <a:gd name="connsiteY5" fmla="*/ 19868988 h 19868988"/>
              <a:gd name="connsiteX6" fmla="*/ 1029084 w 12899055"/>
              <a:gd name="connsiteY6" fmla="*/ 19850012 h 19868988"/>
              <a:gd name="connsiteX7" fmla="*/ 7640 w 12899055"/>
              <a:gd name="connsiteY7" fmla="*/ 18805233 h 19868988"/>
              <a:gd name="connsiteX8" fmla="*/ 30500 w 12899055"/>
              <a:gd name="connsiteY8" fmla="*/ 1337674 h 19868988"/>
              <a:gd name="connsiteX0" fmla="*/ 30500 w 12900491"/>
              <a:gd name="connsiteY0" fmla="*/ 1356650 h 19887964"/>
              <a:gd name="connsiteX1" fmla="*/ 1398654 w 12900491"/>
              <a:gd name="connsiteY1" fmla="*/ 41836 h 19887964"/>
              <a:gd name="connsiteX2" fmla="*/ 11801411 w 12900491"/>
              <a:gd name="connsiteY2" fmla="*/ 0 h 19887964"/>
              <a:gd name="connsiteX3" fmla="*/ 12899055 w 12900491"/>
              <a:gd name="connsiteY3" fmla="*/ 1443277 h 19887964"/>
              <a:gd name="connsiteX4" fmla="*/ 12880005 w 12900491"/>
              <a:gd name="connsiteY4" fmla="*/ 18577521 h 19887964"/>
              <a:gd name="connsiteX5" fmla="*/ 11877611 w 12900491"/>
              <a:gd name="connsiteY5" fmla="*/ 19887964 h 19887964"/>
              <a:gd name="connsiteX6" fmla="*/ 1029084 w 12900491"/>
              <a:gd name="connsiteY6" fmla="*/ 19868988 h 19887964"/>
              <a:gd name="connsiteX7" fmla="*/ 7640 w 12900491"/>
              <a:gd name="connsiteY7" fmla="*/ 18824209 h 19887964"/>
              <a:gd name="connsiteX8" fmla="*/ 30500 w 12900491"/>
              <a:gd name="connsiteY8" fmla="*/ 1356650 h 19887964"/>
              <a:gd name="connsiteX0" fmla="*/ 30500 w 12900491"/>
              <a:gd name="connsiteY0" fmla="*/ 1356697 h 19888011"/>
              <a:gd name="connsiteX1" fmla="*/ 1398654 w 12900491"/>
              <a:gd name="connsiteY1" fmla="*/ 41883 h 19888011"/>
              <a:gd name="connsiteX2" fmla="*/ 11801411 w 12900491"/>
              <a:gd name="connsiteY2" fmla="*/ 47 h 19888011"/>
              <a:gd name="connsiteX3" fmla="*/ 12899055 w 12900491"/>
              <a:gd name="connsiteY3" fmla="*/ 1158682 h 19888011"/>
              <a:gd name="connsiteX4" fmla="*/ 12880005 w 12900491"/>
              <a:gd name="connsiteY4" fmla="*/ 18577568 h 19888011"/>
              <a:gd name="connsiteX5" fmla="*/ 11877611 w 12900491"/>
              <a:gd name="connsiteY5" fmla="*/ 19888011 h 19888011"/>
              <a:gd name="connsiteX6" fmla="*/ 1029084 w 12900491"/>
              <a:gd name="connsiteY6" fmla="*/ 19869035 h 19888011"/>
              <a:gd name="connsiteX7" fmla="*/ 7640 w 12900491"/>
              <a:gd name="connsiteY7" fmla="*/ 18824256 h 19888011"/>
              <a:gd name="connsiteX8" fmla="*/ 30500 w 12900491"/>
              <a:gd name="connsiteY8" fmla="*/ 1356697 h 19888011"/>
              <a:gd name="connsiteX0" fmla="*/ 30499 w 12900491"/>
              <a:gd name="connsiteY0" fmla="*/ 1204888 h 19888011"/>
              <a:gd name="connsiteX1" fmla="*/ 1398654 w 12900491"/>
              <a:gd name="connsiteY1" fmla="*/ 41883 h 19888011"/>
              <a:gd name="connsiteX2" fmla="*/ 11801411 w 12900491"/>
              <a:gd name="connsiteY2" fmla="*/ 47 h 19888011"/>
              <a:gd name="connsiteX3" fmla="*/ 12899055 w 12900491"/>
              <a:gd name="connsiteY3" fmla="*/ 1158682 h 19888011"/>
              <a:gd name="connsiteX4" fmla="*/ 12880005 w 12900491"/>
              <a:gd name="connsiteY4" fmla="*/ 18577568 h 19888011"/>
              <a:gd name="connsiteX5" fmla="*/ 11877611 w 12900491"/>
              <a:gd name="connsiteY5" fmla="*/ 19888011 h 19888011"/>
              <a:gd name="connsiteX6" fmla="*/ 1029084 w 12900491"/>
              <a:gd name="connsiteY6" fmla="*/ 19869035 h 19888011"/>
              <a:gd name="connsiteX7" fmla="*/ 7640 w 12900491"/>
              <a:gd name="connsiteY7" fmla="*/ 18824256 h 19888011"/>
              <a:gd name="connsiteX8" fmla="*/ 30499 w 12900491"/>
              <a:gd name="connsiteY8" fmla="*/ 1204888 h 19888011"/>
              <a:gd name="connsiteX0" fmla="*/ 30499 w 12900491"/>
              <a:gd name="connsiteY0" fmla="*/ 1204888 h 19888011"/>
              <a:gd name="connsiteX1" fmla="*/ 1155772 w 12900491"/>
              <a:gd name="connsiteY1" fmla="*/ 41883 h 19888011"/>
              <a:gd name="connsiteX2" fmla="*/ 11801411 w 12900491"/>
              <a:gd name="connsiteY2" fmla="*/ 47 h 19888011"/>
              <a:gd name="connsiteX3" fmla="*/ 12899055 w 12900491"/>
              <a:gd name="connsiteY3" fmla="*/ 1158682 h 19888011"/>
              <a:gd name="connsiteX4" fmla="*/ 12880005 w 12900491"/>
              <a:gd name="connsiteY4" fmla="*/ 18577568 h 19888011"/>
              <a:gd name="connsiteX5" fmla="*/ 11877611 w 12900491"/>
              <a:gd name="connsiteY5" fmla="*/ 19888011 h 19888011"/>
              <a:gd name="connsiteX6" fmla="*/ 1029084 w 12900491"/>
              <a:gd name="connsiteY6" fmla="*/ 19869035 h 19888011"/>
              <a:gd name="connsiteX7" fmla="*/ 7640 w 12900491"/>
              <a:gd name="connsiteY7" fmla="*/ 18824256 h 19888011"/>
              <a:gd name="connsiteX8" fmla="*/ 30499 w 12900491"/>
              <a:gd name="connsiteY8" fmla="*/ 1204888 h 19888011"/>
              <a:gd name="connsiteX0" fmla="*/ 30499 w 12900491"/>
              <a:gd name="connsiteY0" fmla="*/ 1306094 h 19888011"/>
              <a:gd name="connsiteX1" fmla="*/ 1155772 w 12900491"/>
              <a:gd name="connsiteY1" fmla="*/ 41883 h 19888011"/>
              <a:gd name="connsiteX2" fmla="*/ 11801411 w 12900491"/>
              <a:gd name="connsiteY2" fmla="*/ 47 h 19888011"/>
              <a:gd name="connsiteX3" fmla="*/ 12899055 w 12900491"/>
              <a:gd name="connsiteY3" fmla="*/ 1158682 h 19888011"/>
              <a:gd name="connsiteX4" fmla="*/ 12880005 w 12900491"/>
              <a:gd name="connsiteY4" fmla="*/ 18577568 h 19888011"/>
              <a:gd name="connsiteX5" fmla="*/ 11877611 w 12900491"/>
              <a:gd name="connsiteY5" fmla="*/ 19888011 h 19888011"/>
              <a:gd name="connsiteX6" fmla="*/ 1029084 w 12900491"/>
              <a:gd name="connsiteY6" fmla="*/ 19869035 h 19888011"/>
              <a:gd name="connsiteX7" fmla="*/ 7640 w 12900491"/>
              <a:gd name="connsiteY7" fmla="*/ 18824256 h 19888011"/>
              <a:gd name="connsiteX8" fmla="*/ 30499 w 12900491"/>
              <a:gd name="connsiteY8" fmla="*/ 1306094 h 19888011"/>
              <a:gd name="connsiteX0" fmla="*/ 30499 w 12900491"/>
              <a:gd name="connsiteY0" fmla="*/ 1306094 h 19888011"/>
              <a:gd name="connsiteX1" fmla="*/ 1099723 w 12900491"/>
              <a:gd name="connsiteY1" fmla="*/ 41883 h 19888011"/>
              <a:gd name="connsiteX2" fmla="*/ 11801411 w 12900491"/>
              <a:gd name="connsiteY2" fmla="*/ 47 h 19888011"/>
              <a:gd name="connsiteX3" fmla="*/ 12899055 w 12900491"/>
              <a:gd name="connsiteY3" fmla="*/ 1158682 h 19888011"/>
              <a:gd name="connsiteX4" fmla="*/ 12880005 w 12900491"/>
              <a:gd name="connsiteY4" fmla="*/ 18577568 h 19888011"/>
              <a:gd name="connsiteX5" fmla="*/ 11877611 w 12900491"/>
              <a:gd name="connsiteY5" fmla="*/ 19888011 h 19888011"/>
              <a:gd name="connsiteX6" fmla="*/ 1029084 w 12900491"/>
              <a:gd name="connsiteY6" fmla="*/ 19869035 h 19888011"/>
              <a:gd name="connsiteX7" fmla="*/ 7640 w 12900491"/>
              <a:gd name="connsiteY7" fmla="*/ 18824256 h 19888011"/>
              <a:gd name="connsiteX8" fmla="*/ 30499 w 12900491"/>
              <a:gd name="connsiteY8" fmla="*/ 1306094 h 19888011"/>
              <a:gd name="connsiteX0" fmla="*/ 30499 w 12900491"/>
              <a:gd name="connsiteY0" fmla="*/ 1116333 h 19888011"/>
              <a:gd name="connsiteX1" fmla="*/ 1099723 w 12900491"/>
              <a:gd name="connsiteY1" fmla="*/ 41883 h 19888011"/>
              <a:gd name="connsiteX2" fmla="*/ 11801411 w 12900491"/>
              <a:gd name="connsiteY2" fmla="*/ 47 h 19888011"/>
              <a:gd name="connsiteX3" fmla="*/ 12899055 w 12900491"/>
              <a:gd name="connsiteY3" fmla="*/ 1158682 h 19888011"/>
              <a:gd name="connsiteX4" fmla="*/ 12880005 w 12900491"/>
              <a:gd name="connsiteY4" fmla="*/ 18577568 h 19888011"/>
              <a:gd name="connsiteX5" fmla="*/ 11877611 w 12900491"/>
              <a:gd name="connsiteY5" fmla="*/ 19888011 h 19888011"/>
              <a:gd name="connsiteX6" fmla="*/ 1029084 w 12900491"/>
              <a:gd name="connsiteY6" fmla="*/ 19869035 h 19888011"/>
              <a:gd name="connsiteX7" fmla="*/ 7640 w 12900491"/>
              <a:gd name="connsiteY7" fmla="*/ 18824256 h 19888011"/>
              <a:gd name="connsiteX8" fmla="*/ 30499 w 12900491"/>
              <a:gd name="connsiteY8" fmla="*/ 1116333 h 1988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00491" h="19888011">
                <a:moveTo>
                  <a:pt x="30499" y="1116333"/>
                </a:moveTo>
                <a:cubicBezTo>
                  <a:pt x="30499" y="-68535"/>
                  <a:pt x="-85145" y="41883"/>
                  <a:pt x="1099723" y="41883"/>
                </a:cubicBezTo>
                <a:lnTo>
                  <a:pt x="11801411" y="47"/>
                </a:lnTo>
                <a:cubicBezTo>
                  <a:pt x="12986279" y="47"/>
                  <a:pt x="12899055" y="-26186"/>
                  <a:pt x="12899055" y="1158682"/>
                </a:cubicBezTo>
                <a:lnTo>
                  <a:pt x="12880005" y="18577568"/>
                </a:lnTo>
                <a:cubicBezTo>
                  <a:pt x="12880005" y="19762436"/>
                  <a:pt x="13062479" y="19888011"/>
                  <a:pt x="11877611" y="19888011"/>
                </a:cubicBezTo>
                <a:lnTo>
                  <a:pt x="1029084" y="19869035"/>
                </a:lnTo>
                <a:cubicBezTo>
                  <a:pt x="-155784" y="19869035"/>
                  <a:pt x="7640" y="20009124"/>
                  <a:pt x="7640" y="18824256"/>
                </a:cubicBezTo>
                <a:cubicBezTo>
                  <a:pt x="15260" y="13001736"/>
                  <a:pt x="22879" y="6938853"/>
                  <a:pt x="30499" y="1116333"/>
                </a:cubicBezTo>
                <a:close/>
              </a:path>
            </a:pathLst>
          </a:custGeom>
          <a:noFill/>
          <a:ln cap="rnd">
            <a:solidFill>
              <a:srgbClr val="710B19"/>
            </a:solidFill>
            <a:prstDash val="solid"/>
            <a:beve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4171950" rtl="0" eaLnBrk="1" fontAlgn="base" latinLnBrk="0" hangingPunct="1">
              <a:lnSpc>
                <a:spcPct val="100000"/>
              </a:lnSpc>
              <a:spcBef>
                <a:spcPct val="0"/>
              </a:spcBef>
              <a:spcAft>
                <a:spcPct val="0"/>
              </a:spcAft>
              <a:buClrTx/>
              <a:buSzTx/>
              <a:buFontTx/>
              <a:buNone/>
              <a:tabLst/>
            </a:pPr>
            <a:endParaRPr lang="en-GB" sz="4400" b="1" dirty="0">
              <a:solidFill>
                <a:srgbClr val="710B19"/>
              </a:solidFill>
              <a:latin typeface="Arial" charset="0"/>
              <a:cs typeface="Arial" charset="0"/>
            </a:endParaRPr>
          </a:p>
        </p:txBody>
      </p:sp>
      <p:pic>
        <p:nvPicPr>
          <p:cNvPr id="12" name="Immagine 11">
            <a:extLst>
              <a:ext uri="{FF2B5EF4-FFF2-40B4-BE49-F238E27FC236}">
                <a16:creationId xmlns:a16="http://schemas.microsoft.com/office/drawing/2014/main" id="{5F5F5500-18F0-7968-EBFD-86EAD81A2EA9}"/>
              </a:ext>
            </a:extLst>
          </p:cNvPr>
          <p:cNvPicPr>
            <a:picLocks noChangeAspect="1"/>
          </p:cNvPicPr>
          <p:nvPr/>
        </p:nvPicPr>
        <p:blipFill>
          <a:blip r:embed="rId6"/>
          <a:stretch>
            <a:fillRect/>
          </a:stretch>
        </p:blipFill>
        <p:spPr>
          <a:xfrm>
            <a:off x="136383" y="3775486"/>
            <a:ext cx="3456710" cy="2126030"/>
          </a:xfrm>
          <a:prstGeom prst="rect">
            <a:avLst/>
          </a:prstGeom>
        </p:spPr>
      </p:pic>
      <p:pic>
        <p:nvPicPr>
          <p:cNvPr id="13" name="Immagine 12">
            <a:extLst>
              <a:ext uri="{FF2B5EF4-FFF2-40B4-BE49-F238E27FC236}">
                <a16:creationId xmlns:a16="http://schemas.microsoft.com/office/drawing/2014/main" id="{3A528BF8-203C-92D9-31EA-BFF3A12D58AB}"/>
              </a:ext>
            </a:extLst>
          </p:cNvPr>
          <p:cNvPicPr>
            <a:picLocks noChangeAspect="1"/>
          </p:cNvPicPr>
          <p:nvPr/>
        </p:nvPicPr>
        <p:blipFill>
          <a:blip r:embed="rId7"/>
          <a:stretch>
            <a:fillRect/>
          </a:stretch>
        </p:blipFill>
        <p:spPr>
          <a:xfrm>
            <a:off x="3667151" y="548680"/>
            <a:ext cx="4227754" cy="5352836"/>
          </a:xfrm>
          <a:prstGeom prst="rect">
            <a:avLst/>
          </a:prstGeom>
        </p:spPr>
      </p:pic>
      <p:grpSp>
        <p:nvGrpSpPr>
          <p:cNvPr id="14" name="Gruppo 13">
            <a:extLst>
              <a:ext uri="{FF2B5EF4-FFF2-40B4-BE49-F238E27FC236}">
                <a16:creationId xmlns:a16="http://schemas.microsoft.com/office/drawing/2014/main" id="{AFEDD6A4-C87C-D48C-72FF-93F5B0B0FD14}"/>
              </a:ext>
            </a:extLst>
          </p:cNvPr>
          <p:cNvGrpSpPr/>
          <p:nvPr/>
        </p:nvGrpSpPr>
        <p:grpSpPr>
          <a:xfrm>
            <a:off x="8205600" y="864738"/>
            <a:ext cx="3883306" cy="2253750"/>
            <a:chOff x="8205600" y="897149"/>
            <a:chExt cx="3883306" cy="2253750"/>
          </a:xfrm>
        </p:grpSpPr>
        <p:pic>
          <p:nvPicPr>
            <p:cNvPr id="15" name="Immagine 14">
              <a:extLst>
                <a:ext uri="{FF2B5EF4-FFF2-40B4-BE49-F238E27FC236}">
                  <a16:creationId xmlns:a16="http://schemas.microsoft.com/office/drawing/2014/main" id="{29ED5D8F-F492-6B13-FE04-4F473147C9F7}"/>
                </a:ext>
              </a:extLst>
            </p:cNvPr>
            <p:cNvPicPr>
              <a:picLocks noChangeAspect="1"/>
            </p:cNvPicPr>
            <p:nvPr/>
          </p:nvPicPr>
          <p:blipFill>
            <a:blip r:embed="rId8"/>
            <a:stretch>
              <a:fillRect/>
            </a:stretch>
          </p:blipFill>
          <p:spPr>
            <a:xfrm>
              <a:off x="8205600" y="897149"/>
              <a:ext cx="3883306" cy="2253750"/>
            </a:xfrm>
            <a:prstGeom prst="rect">
              <a:avLst/>
            </a:prstGeom>
          </p:spPr>
        </p:pic>
        <p:sp>
          <p:nvSpPr>
            <p:cNvPr id="16" name="CasellaDiTesto 15">
              <a:extLst>
                <a:ext uri="{FF2B5EF4-FFF2-40B4-BE49-F238E27FC236}">
                  <a16:creationId xmlns:a16="http://schemas.microsoft.com/office/drawing/2014/main" id="{E41CF03F-8328-F5A4-3B5D-E70087AC2104}"/>
                </a:ext>
              </a:extLst>
            </p:cNvPr>
            <p:cNvSpPr txBox="1"/>
            <p:nvPr/>
          </p:nvSpPr>
          <p:spPr>
            <a:xfrm flipH="1">
              <a:off x="8242300" y="1109460"/>
              <a:ext cx="3846606" cy="415498"/>
            </a:xfrm>
            <a:prstGeom prst="rect">
              <a:avLst/>
            </a:prstGeom>
            <a:solidFill>
              <a:schemeClr val="bg1"/>
            </a:solidFill>
          </p:spPr>
          <p:txBody>
            <a:bodyPr wrap="square" lIns="0" tIns="0" rIns="0" bIns="0" rtlCol="0">
              <a:spAutoFit/>
            </a:bodyPr>
            <a:lstStyle/>
            <a:p>
              <a:pPr algn="ctr"/>
              <a:r>
                <a:rPr lang="en-GB" sz="900" b="1" dirty="0">
                  <a:latin typeface="Arial" panose="020B0604020202020204" pitchFamily="34" charset="0"/>
                  <a:cs typeface="Arial" panose="020B0604020202020204" pitchFamily="34" charset="0"/>
                </a:rPr>
                <a:t>Water at 20°C is sprayed in the UPC. Spray system is triggered when pressure in UPC &gt; 120 kPa. Flaps have been removed. A spray flow rate of 15 m</a:t>
              </a:r>
              <a:r>
                <a:rPr lang="en-GB" sz="900" b="1" baseline="30000" dirty="0">
                  <a:latin typeface="Arial" panose="020B0604020202020204" pitchFamily="34" charset="0"/>
                  <a:cs typeface="Arial" panose="020B0604020202020204" pitchFamily="34" charset="0"/>
                </a:rPr>
                <a:t>3 </a:t>
              </a:r>
              <a:r>
                <a:rPr lang="en-GB" sz="900" b="1" dirty="0">
                  <a:latin typeface="Arial" panose="020B0604020202020204" pitchFamily="34" charset="0"/>
                  <a:cs typeface="Arial" panose="020B0604020202020204" pitchFamily="34" charset="0"/>
                </a:rPr>
                <a:t>/s is required to maintain maximum pressure below 2 bar.</a:t>
              </a:r>
              <a:endParaRPr lang="en-GB" sz="1400" b="1" baseline="30000" dirty="0">
                <a:latin typeface="Arial" panose="020B0604020202020204" pitchFamily="34" charset="0"/>
                <a:cs typeface="Arial" panose="020B0604020202020204" pitchFamily="34" charset="0"/>
              </a:endParaRPr>
            </a:p>
          </p:txBody>
        </p:sp>
      </p:grpSp>
      <p:sp>
        <p:nvSpPr>
          <p:cNvPr id="17" name="CasellaDiTesto 16">
            <a:extLst>
              <a:ext uri="{FF2B5EF4-FFF2-40B4-BE49-F238E27FC236}">
                <a16:creationId xmlns:a16="http://schemas.microsoft.com/office/drawing/2014/main" id="{EE5EE28C-8222-3F90-1AB8-1A8328A0A472}"/>
              </a:ext>
            </a:extLst>
          </p:cNvPr>
          <p:cNvSpPr txBox="1"/>
          <p:nvPr/>
        </p:nvSpPr>
        <p:spPr>
          <a:xfrm>
            <a:off x="-24680" y="5896021"/>
            <a:ext cx="9274629" cy="215444"/>
          </a:xfrm>
          <a:prstGeom prst="rect">
            <a:avLst/>
          </a:prstGeom>
          <a:noFill/>
        </p:spPr>
        <p:txBody>
          <a:bodyPr wrap="square">
            <a:spAutoFit/>
          </a:bodyPr>
          <a:lstStyle/>
          <a:p>
            <a:r>
              <a:rPr lang="en-GB" sz="800" dirty="0">
                <a:solidFill>
                  <a:srgbClr val="000000"/>
                </a:solidFill>
              </a:rPr>
              <a:t>[Ref] D’Onorio et al. “Development of a Thermal-Hydraulic Model for the EU-DEMO Tokamak Building and LOCA Simulation”, (2023), Energies, 16(3), 1149</a:t>
            </a:r>
          </a:p>
        </p:txBody>
      </p:sp>
    </p:spTree>
    <p:extLst>
      <p:ext uri="{BB962C8B-B14F-4D97-AF65-F5344CB8AC3E}">
        <p14:creationId xmlns:p14="http://schemas.microsoft.com/office/powerpoint/2010/main" val="3046534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BE097B-6981-E53C-38AD-F0F851556A3F}"/>
              </a:ext>
            </a:extLst>
          </p:cNvPr>
          <p:cNvSpPr>
            <a:spLocks noGrp="1"/>
          </p:cNvSpPr>
          <p:nvPr>
            <p:ph type="title"/>
          </p:nvPr>
        </p:nvSpPr>
        <p:spPr>
          <a:xfrm>
            <a:off x="28735" y="2569"/>
            <a:ext cx="11876732" cy="504825"/>
          </a:xfrm>
        </p:spPr>
        <p:txBody>
          <a:bodyPr/>
          <a:lstStyle/>
          <a:p>
            <a:r>
              <a:rPr lang="en-GB" sz="2400" b="1" dirty="0"/>
              <a:t>EU-DEMO HYDROGEN RECOMBINATION SYSTEM</a:t>
            </a:r>
            <a:endParaRPr lang="en-GB" dirty="0"/>
          </a:p>
        </p:txBody>
      </p:sp>
      <p:sp>
        <p:nvSpPr>
          <p:cNvPr id="4" name="Segnaposto piè di pagina 3">
            <a:extLst>
              <a:ext uri="{FF2B5EF4-FFF2-40B4-BE49-F238E27FC236}">
                <a16:creationId xmlns:a16="http://schemas.microsoft.com/office/drawing/2014/main" id="{B9561A88-BCB0-8D5F-EF8A-981CCA3F17AD}"/>
              </a:ext>
            </a:extLst>
          </p:cNvPr>
          <p:cNvSpPr>
            <a:spLocks noGrp="1"/>
          </p:cNvSpPr>
          <p:nvPr>
            <p:ph type="ftr" sz="quarter" idx="3"/>
          </p:nvPr>
        </p:nvSpPr>
        <p:spPr/>
        <p:txBody>
          <a:bodyPr/>
          <a:lstStyle/>
          <a:p>
            <a:pPr>
              <a:defRPr/>
            </a:pPr>
            <a:r>
              <a:rPr lang="en-US" altLang="it-IT" dirty="0"/>
              <a:t>Overview of Sapienza MELCOR activities in the frame of the EUROfusion consortium</a:t>
            </a:r>
            <a:endParaRPr lang="it-IT" altLang="it-IT" i="1" dirty="0"/>
          </a:p>
        </p:txBody>
      </p:sp>
      <p:sp>
        <p:nvSpPr>
          <p:cNvPr id="5" name="Segnaposto numero diapositiva 4">
            <a:extLst>
              <a:ext uri="{FF2B5EF4-FFF2-40B4-BE49-F238E27FC236}">
                <a16:creationId xmlns:a16="http://schemas.microsoft.com/office/drawing/2014/main" id="{709B34C2-736B-815F-2384-E29A4E2CCCA4}"/>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11</a:t>
            </a:fld>
            <a:endParaRPr lang="it-IT" altLang="it-IT" dirty="0"/>
          </a:p>
        </p:txBody>
      </p:sp>
      <p:sp>
        <p:nvSpPr>
          <p:cNvPr id="6" name="CasellaDiTesto 5">
            <a:extLst>
              <a:ext uri="{FF2B5EF4-FFF2-40B4-BE49-F238E27FC236}">
                <a16:creationId xmlns:a16="http://schemas.microsoft.com/office/drawing/2014/main" id="{156ED3AD-86BB-5CE1-B821-E6D07ECCABC0}"/>
              </a:ext>
            </a:extLst>
          </p:cNvPr>
          <p:cNvSpPr txBox="1">
            <a:spLocks noChangeAspect="1"/>
          </p:cNvSpPr>
          <p:nvPr/>
        </p:nvSpPr>
        <p:spPr>
          <a:xfrm>
            <a:off x="6262689" y="2797047"/>
            <a:ext cx="5795975" cy="369332"/>
          </a:xfrm>
          <a:prstGeom prst="rect">
            <a:avLst/>
          </a:prstGeom>
          <a:blipFill>
            <a:blip r:embed="rId3"/>
            <a:stretch>
              <a:fillRect b="-13115"/>
            </a:stretch>
          </a:blipFill>
        </p:spPr>
        <p:txBody>
          <a:bodyPr/>
          <a:lstStyle/>
          <a:p>
            <a:pPr>
              <a:defRPr/>
            </a:pPr>
            <a:r>
              <a:rPr lang="en-GB">
                <a:noFill/>
              </a:rPr>
              <a:t> </a:t>
            </a:r>
          </a:p>
        </p:txBody>
      </p:sp>
      <p:sp>
        <p:nvSpPr>
          <p:cNvPr id="7" name="CasellaDiTesto 9">
            <a:extLst>
              <a:ext uri="{FF2B5EF4-FFF2-40B4-BE49-F238E27FC236}">
                <a16:creationId xmlns:a16="http://schemas.microsoft.com/office/drawing/2014/main" id="{C6D2E265-8BDC-4488-B749-B899678AE6B2}"/>
              </a:ext>
            </a:extLst>
          </p:cNvPr>
          <p:cNvSpPr txBox="1">
            <a:spLocks noChangeArrowheads="1"/>
          </p:cNvSpPr>
          <p:nvPr/>
        </p:nvSpPr>
        <p:spPr bwMode="auto">
          <a:xfrm>
            <a:off x="5811253" y="1682827"/>
            <a:ext cx="626122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just" eaLnBrk="1" hangingPunct="1">
              <a:spcBef>
                <a:spcPct val="0"/>
              </a:spcBef>
              <a:buClrTx/>
              <a:buFontTx/>
              <a:buNone/>
            </a:pPr>
            <a:r>
              <a:rPr lang="en-US" altLang="it-IT" sz="1400" dirty="0">
                <a:latin typeface="Calibri" panose="020F0502020204030204" pitchFamily="34" charset="0"/>
                <a:cs typeface="Calibri" panose="020F0502020204030204" pitchFamily="34" charset="0"/>
              </a:rPr>
              <a:t>Preliminary simulations have been performed installing PAR in each ST assuming 150 kPa as setpoint for trigger of VVPSS-RDs and 90 kPa for the opening of bleed lines, and that each ST is filled with 60% of water.</a:t>
            </a:r>
            <a:endParaRPr lang="en-GB" altLang="it-IT" sz="1400" dirty="0">
              <a:latin typeface="Calibri" panose="020F0502020204030204" pitchFamily="34" charset="0"/>
              <a:cs typeface="Calibri" panose="020F0502020204030204" pitchFamily="34" charset="0"/>
            </a:endParaRPr>
          </a:p>
        </p:txBody>
      </p:sp>
      <p:pic>
        <p:nvPicPr>
          <p:cNvPr id="9" name="Immagine 11">
            <a:extLst>
              <a:ext uri="{FF2B5EF4-FFF2-40B4-BE49-F238E27FC236}">
                <a16:creationId xmlns:a16="http://schemas.microsoft.com/office/drawing/2014/main" id="{501F1F9D-F52D-B0F0-7FAB-165832842D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7488" y="626687"/>
            <a:ext cx="2366962" cy="185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asellaDiTesto 15">
            <a:extLst>
              <a:ext uri="{FF2B5EF4-FFF2-40B4-BE49-F238E27FC236}">
                <a16:creationId xmlns:a16="http://schemas.microsoft.com/office/drawing/2014/main" id="{B0C40FF7-714B-02E8-1406-36A29BDAAE20}"/>
              </a:ext>
            </a:extLst>
          </p:cNvPr>
          <p:cNvSpPr txBox="1"/>
          <p:nvPr/>
        </p:nvSpPr>
        <p:spPr>
          <a:xfrm>
            <a:off x="-4728" y="5877852"/>
            <a:ext cx="9408368" cy="215444"/>
          </a:xfrm>
          <a:prstGeom prst="rect">
            <a:avLst/>
          </a:prstGeom>
          <a:noFill/>
        </p:spPr>
        <p:txBody>
          <a:bodyPr wrap="square">
            <a:spAutoFit/>
          </a:bodyPr>
          <a:lstStyle/>
          <a:p>
            <a:r>
              <a:rPr lang="en-US" sz="800" dirty="0">
                <a:solidFill>
                  <a:srgbClr val="000000"/>
                </a:solidFill>
              </a:rPr>
              <a:t>[Ref] D’Onorio, M., </a:t>
            </a:r>
            <a:r>
              <a:rPr lang="en-US" sz="800" dirty="0" err="1">
                <a:solidFill>
                  <a:srgbClr val="000000"/>
                </a:solidFill>
              </a:rPr>
              <a:t>Glingler</a:t>
            </a:r>
            <a:r>
              <a:rPr lang="en-US" sz="800" dirty="0">
                <a:solidFill>
                  <a:srgbClr val="000000"/>
                </a:solidFill>
              </a:rPr>
              <a:t>, T., Mazzini, G., </a:t>
            </a:r>
            <a:r>
              <a:rPr lang="en-US" sz="800" dirty="0" err="1">
                <a:solidFill>
                  <a:srgbClr val="000000"/>
                </a:solidFill>
              </a:rPr>
              <a:t>Porfiri</a:t>
            </a:r>
            <a:r>
              <a:rPr lang="en-US" sz="800" dirty="0">
                <a:solidFill>
                  <a:srgbClr val="000000"/>
                </a:solidFill>
              </a:rPr>
              <a:t>, M.T., Caruso, G., “Passive Hydrogen Recombination during a Beyond Design Basis Accident in a Fusion DEMO Plant”, (2023), Energies, 16(6), 2569</a:t>
            </a:r>
          </a:p>
        </p:txBody>
      </p:sp>
      <p:pic>
        <p:nvPicPr>
          <p:cNvPr id="3" name="Picture 9">
            <a:extLst>
              <a:ext uri="{FF2B5EF4-FFF2-40B4-BE49-F238E27FC236}">
                <a16:creationId xmlns:a16="http://schemas.microsoft.com/office/drawing/2014/main" id="{91A9BB15-CB55-2DB2-31A8-45AA53CD2CAE}"/>
              </a:ext>
            </a:extLst>
          </p:cNvPr>
          <p:cNvPicPr>
            <a:picLocks noChangeAspect="1"/>
          </p:cNvPicPr>
          <p:nvPr/>
        </p:nvPicPr>
        <p:blipFill>
          <a:blip r:embed="rId5"/>
          <a:stretch>
            <a:fillRect/>
          </a:stretch>
        </p:blipFill>
        <p:spPr>
          <a:xfrm>
            <a:off x="491425" y="3487399"/>
            <a:ext cx="4912670" cy="2204687"/>
          </a:xfrm>
          <a:prstGeom prst="rect">
            <a:avLst/>
          </a:prstGeom>
        </p:spPr>
      </p:pic>
      <p:pic>
        <p:nvPicPr>
          <p:cNvPr id="15" name="Picture 12">
            <a:extLst>
              <a:ext uri="{FF2B5EF4-FFF2-40B4-BE49-F238E27FC236}">
                <a16:creationId xmlns:a16="http://schemas.microsoft.com/office/drawing/2014/main" id="{3D64EB5D-03B0-2CDD-B262-DC6AA47D4877}"/>
              </a:ext>
            </a:extLst>
          </p:cNvPr>
          <p:cNvPicPr>
            <a:picLocks noChangeAspect="1"/>
          </p:cNvPicPr>
          <p:nvPr/>
        </p:nvPicPr>
        <p:blipFill>
          <a:blip r:embed="rId6"/>
          <a:stretch>
            <a:fillRect/>
          </a:stretch>
        </p:blipFill>
        <p:spPr>
          <a:xfrm>
            <a:off x="6787907" y="3322476"/>
            <a:ext cx="4573068" cy="2299906"/>
          </a:xfrm>
          <a:prstGeom prst="rect">
            <a:avLst/>
          </a:prstGeom>
        </p:spPr>
      </p:pic>
      <p:sp>
        <p:nvSpPr>
          <p:cNvPr id="17" name="CasellaDiTesto 16">
            <a:extLst>
              <a:ext uri="{FF2B5EF4-FFF2-40B4-BE49-F238E27FC236}">
                <a16:creationId xmlns:a16="http://schemas.microsoft.com/office/drawing/2014/main" id="{540AE796-01AB-0669-3147-B86D3CCED5B1}"/>
              </a:ext>
            </a:extLst>
          </p:cNvPr>
          <p:cNvSpPr txBox="1"/>
          <p:nvPr/>
        </p:nvSpPr>
        <p:spPr>
          <a:xfrm>
            <a:off x="256304" y="2981713"/>
            <a:ext cx="5159365" cy="394532"/>
          </a:xfrm>
          <a:prstGeom prst="rect">
            <a:avLst/>
          </a:prstGeom>
          <a:noFill/>
        </p:spPr>
        <p:txBody>
          <a:bodyPr wrap="square">
            <a:spAutoFit/>
          </a:bodyPr>
          <a:lstStyle/>
          <a:p>
            <a:pPr algn="just">
              <a:lnSpc>
                <a:spcPct val="115000"/>
              </a:lnSpc>
              <a:spcBef>
                <a:spcPts val="1200"/>
              </a:spcBef>
              <a:spcAft>
                <a:spcPts val="1200"/>
              </a:spcAft>
            </a:pPr>
            <a:r>
              <a:rPr lang="en-GB" sz="1900" b="1" dirty="0">
                <a:solidFill>
                  <a:srgbClr val="822433"/>
                </a:solidFill>
                <a:effectLst/>
                <a:latin typeface="+mj-lt"/>
                <a:ea typeface="Times New Roman" panose="02020603050405020304" pitchFamily="18" charset="0"/>
                <a:cs typeface="Times New Roman" panose="02020603050405020304" pitchFamily="18" charset="0"/>
              </a:rPr>
              <a:t>Detritiation System for the VVPSS design</a:t>
            </a:r>
            <a:endParaRPr lang="it-IT" sz="1900" b="1" dirty="0">
              <a:solidFill>
                <a:srgbClr val="822433"/>
              </a:solidFill>
              <a:effectLst/>
              <a:latin typeface="+mj-lt"/>
              <a:ea typeface="Times New Roman" panose="02020603050405020304" pitchFamily="18" charset="0"/>
              <a:cs typeface="Times New Roman" panose="02020603050405020304" pitchFamily="18" charset="0"/>
            </a:endParaRPr>
          </a:p>
        </p:txBody>
      </p:sp>
      <p:sp>
        <p:nvSpPr>
          <p:cNvPr id="18" name="CasellaDiTesto 17">
            <a:extLst>
              <a:ext uri="{FF2B5EF4-FFF2-40B4-BE49-F238E27FC236}">
                <a16:creationId xmlns:a16="http://schemas.microsoft.com/office/drawing/2014/main" id="{59449C0E-65C2-EB22-3FF7-8F880637C460}"/>
              </a:ext>
            </a:extLst>
          </p:cNvPr>
          <p:cNvSpPr txBox="1"/>
          <p:nvPr/>
        </p:nvSpPr>
        <p:spPr>
          <a:xfrm>
            <a:off x="5889177" y="1274402"/>
            <a:ext cx="6105377" cy="378693"/>
          </a:xfrm>
          <a:prstGeom prst="rect">
            <a:avLst/>
          </a:prstGeom>
          <a:noFill/>
        </p:spPr>
        <p:txBody>
          <a:bodyPr wrap="square">
            <a:spAutoFit/>
          </a:bodyPr>
          <a:lstStyle/>
          <a:p>
            <a:pPr algn="just">
              <a:lnSpc>
                <a:spcPct val="115000"/>
              </a:lnSpc>
              <a:spcBef>
                <a:spcPts val="1200"/>
              </a:spcBef>
              <a:spcAft>
                <a:spcPts val="1200"/>
              </a:spcAft>
            </a:pPr>
            <a:r>
              <a:rPr lang="en-GB" sz="1800" b="1" dirty="0">
                <a:solidFill>
                  <a:srgbClr val="822433"/>
                </a:solidFill>
                <a:effectLst/>
                <a:latin typeface="+mj-lt"/>
                <a:ea typeface="Times New Roman" panose="02020603050405020304" pitchFamily="18" charset="0"/>
                <a:cs typeface="Times New Roman" panose="02020603050405020304" pitchFamily="18" charset="0"/>
              </a:rPr>
              <a:t>Passive Autocatalytic Recombiner for the VVPSS</a:t>
            </a:r>
            <a:endParaRPr lang="it-IT" sz="1800" b="1" dirty="0">
              <a:solidFill>
                <a:srgbClr val="822433"/>
              </a:solidFill>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8249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3C681A39-97D7-D982-46C3-22A9E73DE7DB}"/>
              </a:ext>
            </a:extLst>
          </p:cNvPr>
          <p:cNvSpPr>
            <a:spLocks noGrp="1"/>
          </p:cNvSpPr>
          <p:nvPr>
            <p:ph type="ftr" sz="quarter" idx="3"/>
          </p:nvPr>
        </p:nvSpPr>
        <p:spPr/>
        <p:txBody>
          <a:bodyPr/>
          <a:lstStyle/>
          <a:p>
            <a:pPr>
              <a:defRPr/>
            </a:pPr>
            <a:r>
              <a:rPr lang="en-US" altLang="it-IT" dirty="0"/>
              <a:t>Overview of Sapienza MELCOR activities in the frame of the EUROfusion consortium</a:t>
            </a:r>
            <a:endParaRPr lang="it-IT" altLang="it-IT" i="1" dirty="0"/>
          </a:p>
        </p:txBody>
      </p:sp>
      <p:sp>
        <p:nvSpPr>
          <p:cNvPr id="5" name="Segnaposto numero diapositiva 4">
            <a:extLst>
              <a:ext uri="{FF2B5EF4-FFF2-40B4-BE49-F238E27FC236}">
                <a16:creationId xmlns:a16="http://schemas.microsoft.com/office/drawing/2014/main" id="{7F28C797-ACC2-B84F-F106-33832956E68C}"/>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12</a:t>
            </a:fld>
            <a:endParaRPr lang="it-IT" altLang="it-IT" dirty="0"/>
          </a:p>
        </p:txBody>
      </p:sp>
      <p:sp>
        <p:nvSpPr>
          <p:cNvPr id="6" name="TextBox 8">
            <a:extLst>
              <a:ext uri="{FF2B5EF4-FFF2-40B4-BE49-F238E27FC236}">
                <a16:creationId xmlns:a16="http://schemas.microsoft.com/office/drawing/2014/main" id="{E4A83FF5-E82E-C822-0AC6-2C3909E9490A}"/>
              </a:ext>
            </a:extLst>
          </p:cNvPr>
          <p:cNvSpPr txBox="1"/>
          <p:nvPr/>
        </p:nvSpPr>
        <p:spPr>
          <a:xfrm>
            <a:off x="140201" y="41593"/>
            <a:ext cx="8980135" cy="415498"/>
          </a:xfrm>
          <a:prstGeom prst="rect">
            <a:avLst/>
          </a:prstGeom>
          <a:noFill/>
        </p:spPr>
        <p:txBody>
          <a:bodyPr wrap="square">
            <a:spAutoFit/>
          </a:bodyPr>
          <a:lstStyle/>
          <a:p>
            <a:pPr algn="l"/>
            <a:r>
              <a:rPr lang="en-US" sz="2100" b="1" dirty="0">
                <a:solidFill>
                  <a:srgbClr val="822433"/>
                </a:solidFill>
                <a:latin typeface="+mj-lt"/>
              </a:rPr>
              <a:t>Bounding accident: PIE </a:t>
            </a:r>
            <a:r>
              <a:rPr lang="en-US" sz="2100" dirty="0">
                <a:solidFill>
                  <a:srgbClr val="000000"/>
                </a:solidFill>
                <a:latin typeface="+mj-lt"/>
              </a:rPr>
              <a:t>combination of LOVA and small in-vessel LOCA</a:t>
            </a:r>
            <a:endParaRPr lang="it-IT" sz="2100" dirty="0">
              <a:solidFill>
                <a:srgbClr val="000000"/>
              </a:solidFill>
              <a:latin typeface="+mj-lt"/>
            </a:endParaRPr>
          </a:p>
        </p:txBody>
      </p:sp>
      <p:sp>
        <p:nvSpPr>
          <p:cNvPr id="7" name="Rettangolo 8">
            <a:extLst>
              <a:ext uri="{FF2B5EF4-FFF2-40B4-BE49-F238E27FC236}">
                <a16:creationId xmlns:a16="http://schemas.microsoft.com/office/drawing/2014/main" id="{8B5115D2-AE10-78D9-C66E-A60A43B9CDA6}"/>
              </a:ext>
            </a:extLst>
          </p:cNvPr>
          <p:cNvSpPr/>
          <p:nvPr/>
        </p:nvSpPr>
        <p:spPr>
          <a:xfrm>
            <a:off x="208890" y="929628"/>
            <a:ext cx="8389843" cy="1405065"/>
          </a:xfrm>
          <a:prstGeom prst="rect">
            <a:avLst/>
          </a:prstGeom>
        </p:spPr>
        <p:txBody>
          <a:bodyPr wrap="square">
            <a:spAutoFit/>
          </a:bodyPr>
          <a:lstStyle/>
          <a:p>
            <a:pPr marL="342899" indent="-342899" algn="just">
              <a:lnSpc>
                <a:spcPct val="107000"/>
              </a:lnSpc>
              <a:spcAft>
                <a:spcPts val="601"/>
              </a:spcAft>
              <a:buFont typeface="Wingdings" panose="05000000000000000000" pitchFamily="2" charset="2"/>
              <a:buChar char="q"/>
            </a:pPr>
            <a:r>
              <a:rPr lang="en-US" sz="1800" dirty="0">
                <a:solidFill>
                  <a:srgbClr val="000000"/>
                </a:solidFill>
                <a:latin typeface="+mj-lt"/>
                <a:cs typeface="Arial" panose="020B0604020202020204" pitchFamily="34" charset="0"/>
              </a:rPr>
              <a:t>Postulated Initiating Event: break of 0.002 m</a:t>
            </a:r>
            <a:r>
              <a:rPr lang="en-US" sz="1800" baseline="30000" dirty="0">
                <a:solidFill>
                  <a:srgbClr val="000000"/>
                </a:solidFill>
                <a:latin typeface="+mj-lt"/>
                <a:cs typeface="Arial" panose="020B0604020202020204" pitchFamily="34" charset="0"/>
              </a:rPr>
              <a:t>2</a:t>
            </a:r>
            <a:r>
              <a:rPr lang="en-US" sz="1800" dirty="0">
                <a:solidFill>
                  <a:srgbClr val="000000"/>
                </a:solidFill>
                <a:latin typeface="+mj-lt"/>
                <a:cs typeface="Arial" panose="020B0604020202020204" pitchFamily="34" charset="0"/>
              </a:rPr>
              <a:t> of the Vacuum Vessel Side with consequent pressurization of VV and mobilization of air </a:t>
            </a:r>
          </a:p>
          <a:p>
            <a:pPr marL="342899" indent="-342899" algn="just">
              <a:lnSpc>
                <a:spcPct val="107000"/>
              </a:lnSpc>
              <a:spcAft>
                <a:spcPts val="601"/>
              </a:spcAft>
              <a:buFont typeface="Wingdings" panose="05000000000000000000" pitchFamily="2" charset="2"/>
              <a:buChar char="q"/>
            </a:pPr>
            <a:r>
              <a:rPr lang="en-US" sz="1800" dirty="0">
                <a:solidFill>
                  <a:srgbClr val="000000"/>
                </a:solidFill>
                <a:latin typeface="+mj-lt"/>
                <a:cs typeface="Arial" panose="020B0604020202020204" pitchFamily="34" charset="0"/>
              </a:rPr>
              <a:t>Unmitigated plasma disruption </a:t>
            </a:r>
          </a:p>
          <a:p>
            <a:pPr marL="342899" indent="-342899" algn="just">
              <a:lnSpc>
                <a:spcPct val="107000"/>
              </a:lnSpc>
              <a:spcAft>
                <a:spcPts val="601"/>
              </a:spcAft>
              <a:buFont typeface="Wingdings" panose="05000000000000000000" pitchFamily="2" charset="2"/>
              <a:buChar char="q"/>
            </a:pPr>
            <a:r>
              <a:rPr lang="en-US" sz="1800" dirty="0">
                <a:solidFill>
                  <a:srgbClr val="000000"/>
                </a:solidFill>
                <a:latin typeface="+mj-lt"/>
                <a:cs typeface="Arial" panose="020B0604020202020204" pitchFamily="34" charset="0"/>
              </a:rPr>
              <a:t>Aggravating failure of OB-FW cooling channels with resulting in-vessel LOCA.</a:t>
            </a:r>
          </a:p>
        </p:txBody>
      </p:sp>
      <p:sp>
        <p:nvSpPr>
          <p:cNvPr id="8" name="TextBox 11">
            <a:extLst>
              <a:ext uri="{FF2B5EF4-FFF2-40B4-BE49-F238E27FC236}">
                <a16:creationId xmlns:a16="http://schemas.microsoft.com/office/drawing/2014/main" id="{F62BD73B-3ECF-499A-272F-3E82F9A580D6}"/>
              </a:ext>
            </a:extLst>
          </p:cNvPr>
          <p:cNvSpPr txBox="1"/>
          <p:nvPr/>
        </p:nvSpPr>
        <p:spPr>
          <a:xfrm>
            <a:off x="219099" y="2790385"/>
            <a:ext cx="8928992" cy="415498"/>
          </a:xfrm>
          <a:prstGeom prst="rect">
            <a:avLst/>
          </a:prstGeom>
          <a:noFill/>
        </p:spPr>
        <p:txBody>
          <a:bodyPr wrap="square">
            <a:spAutoFit/>
          </a:bodyPr>
          <a:lstStyle/>
          <a:p>
            <a:pPr algn="l"/>
            <a:r>
              <a:rPr lang="en-US" sz="2100" b="1" dirty="0">
                <a:solidFill>
                  <a:srgbClr val="822433"/>
                </a:solidFill>
                <a:latin typeface="+mj-lt"/>
              </a:rPr>
              <a:t>Objective: </a:t>
            </a:r>
            <a:r>
              <a:rPr lang="en-US" sz="2100" dirty="0">
                <a:solidFill>
                  <a:srgbClr val="000000"/>
                </a:solidFill>
                <a:latin typeface="+mj-lt"/>
              </a:rPr>
              <a:t>explosion risk assessment in VV, VVPSS and DS</a:t>
            </a:r>
            <a:endParaRPr lang="it-IT" sz="2100" dirty="0">
              <a:solidFill>
                <a:srgbClr val="000000"/>
              </a:solidFill>
              <a:latin typeface="+mj-lt"/>
            </a:endParaRPr>
          </a:p>
        </p:txBody>
      </p:sp>
      <p:sp>
        <p:nvSpPr>
          <p:cNvPr id="9" name="TextBox 14">
            <a:extLst>
              <a:ext uri="{FF2B5EF4-FFF2-40B4-BE49-F238E27FC236}">
                <a16:creationId xmlns:a16="http://schemas.microsoft.com/office/drawing/2014/main" id="{3930B4DE-194C-8D1D-8C5A-5407ADD8180C}"/>
              </a:ext>
            </a:extLst>
          </p:cNvPr>
          <p:cNvSpPr txBox="1"/>
          <p:nvPr/>
        </p:nvSpPr>
        <p:spPr>
          <a:xfrm>
            <a:off x="292349" y="3966754"/>
            <a:ext cx="4355429" cy="1754326"/>
          </a:xfrm>
          <a:prstGeom prst="rect">
            <a:avLst/>
          </a:prstGeom>
          <a:noFill/>
        </p:spPr>
        <p:txBody>
          <a:bodyPr wrap="square">
            <a:spAutoFit/>
          </a:bodyPr>
          <a:lstStyle/>
          <a:p>
            <a:r>
              <a:rPr lang="en-GB" sz="1800" dirty="0">
                <a:solidFill>
                  <a:srgbClr val="000000"/>
                </a:solidFill>
                <a:effectLst/>
                <a:latin typeface="+mj-lt"/>
                <a:ea typeface="Calibri" panose="020F0502020204030204" pitchFamily="34" charset="0"/>
                <a:cs typeface="Times New Roman" panose="02020603050405020304" pitchFamily="18" charset="0"/>
              </a:rPr>
              <a:t>Assess the effectiveness of the VVPSS and suggest design improvements in terms of mitigation of the pressure transient in the Vacuum Vessel (VV) and mitigation of H</a:t>
            </a:r>
            <a:r>
              <a:rPr lang="en-GB" sz="1800" baseline="-25000" dirty="0">
                <a:solidFill>
                  <a:srgbClr val="000000"/>
                </a:solidFill>
                <a:effectLst/>
                <a:latin typeface="+mj-lt"/>
                <a:ea typeface="Calibri" panose="020F0502020204030204" pitchFamily="34" charset="0"/>
                <a:cs typeface="Times New Roman" panose="02020603050405020304" pitchFamily="18" charset="0"/>
              </a:rPr>
              <a:t>2</a:t>
            </a:r>
            <a:r>
              <a:rPr lang="en-GB" sz="1800" dirty="0">
                <a:solidFill>
                  <a:srgbClr val="000000"/>
                </a:solidFill>
                <a:effectLst/>
                <a:latin typeface="+mj-lt"/>
                <a:ea typeface="Calibri" panose="020F0502020204030204" pitchFamily="34" charset="0"/>
                <a:cs typeface="Times New Roman" panose="02020603050405020304" pitchFamily="18" charset="0"/>
              </a:rPr>
              <a:t> explosion in the whole system</a:t>
            </a:r>
            <a:endParaRPr lang="it-IT" dirty="0">
              <a:solidFill>
                <a:srgbClr val="000000"/>
              </a:solidFill>
              <a:latin typeface="+mj-lt"/>
            </a:endParaRPr>
          </a:p>
        </p:txBody>
      </p:sp>
      <p:cxnSp>
        <p:nvCxnSpPr>
          <p:cNvPr id="10" name="Straight Arrow Connector 16">
            <a:extLst>
              <a:ext uri="{FF2B5EF4-FFF2-40B4-BE49-F238E27FC236}">
                <a16:creationId xmlns:a16="http://schemas.microsoft.com/office/drawing/2014/main" id="{8C1214B4-4276-9686-340E-639FA54423A7}"/>
              </a:ext>
            </a:extLst>
          </p:cNvPr>
          <p:cNvCxnSpPr/>
          <p:nvPr/>
        </p:nvCxnSpPr>
        <p:spPr>
          <a:xfrm>
            <a:off x="5036971" y="4437112"/>
            <a:ext cx="1080000" cy="0"/>
          </a:xfrm>
          <a:prstGeom prst="straightConnector1">
            <a:avLst/>
          </a:prstGeom>
          <a:ln w="5715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7">
            <a:extLst>
              <a:ext uri="{FF2B5EF4-FFF2-40B4-BE49-F238E27FC236}">
                <a16:creationId xmlns:a16="http://schemas.microsoft.com/office/drawing/2014/main" id="{803CC14F-1E0D-94A8-6AD5-A102EB9DF11F}"/>
              </a:ext>
            </a:extLst>
          </p:cNvPr>
          <p:cNvCxnSpPr/>
          <p:nvPr/>
        </p:nvCxnSpPr>
        <p:spPr>
          <a:xfrm>
            <a:off x="5036971" y="4797152"/>
            <a:ext cx="1080000" cy="0"/>
          </a:xfrm>
          <a:prstGeom prst="straightConnector1">
            <a:avLst/>
          </a:prstGeom>
          <a:ln w="5715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xtBox 18">
            <a:extLst>
              <a:ext uri="{FF2B5EF4-FFF2-40B4-BE49-F238E27FC236}">
                <a16:creationId xmlns:a16="http://schemas.microsoft.com/office/drawing/2014/main" id="{D945A868-BA55-3FB0-C4E4-68A7FB1313C5}"/>
              </a:ext>
            </a:extLst>
          </p:cNvPr>
          <p:cNvSpPr txBox="1"/>
          <p:nvPr/>
        </p:nvSpPr>
        <p:spPr>
          <a:xfrm>
            <a:off x="6456040" y="4184021"/>
            <a:ext cx="4953978" cy="1200329"/>
          </a:xfrm>
          <a:prstGeom prst="rect">
            <a:avLst/>
          </a:prstGeom>
          <a:noFill/>
        </p:spPr>
        <p:txBody>
          <a:bodyPr wrap="square">
            <a:spAutoFit/>
          </a:bodyPr>
          <a:lstStyle/>
          <a:p>
            <a:pPr marL="285750" indent="-285750" algn="just">
              <a:buFont typeface="Wingdings" panose="05000000000000000000" pitchFamily="2" charset="2"/>
              <a:buChar char="q"/>
            </a:pPr>
            <a:r>
              <a:rPr lang="en-GB" sz="1800" dirty="0">
                <a:solidFill>
                  <a:srgbClr val="000000"/>
                </a:solidFill>
                <a:latin typeface="+mj-lt"/>
                <a:cs typeface="Times New Roman" panose="02020603050405020304" pitchFamily="18" charset="0"/>
              </a:rPr>
              <a:t>Updated MELCOR model with venting of VVPSS tanks towards DS</a:t>
            </a:r>
          </a:p>
          <a:p>
            <a:pPr marL="285750" indent="-285750" algn="just">
              <a:buFont typeface="Wingdings" panose="05000000000000000000" pitchFamily="2" charset="2"/>
              <a:buChar char="q"/>
            </a:pPr>
            <a:r>
              <a:rPr lang="en-GB" sz="1800" dirty="0">
                <a:solidFill>
                  <a:srgbClr val="000000"/>
                </a:solidFill>
                <a:latin typeface="+mj-lt"/>
                <a:cs typeface="Times New Roman" panose="02020603050405020304" pitchFamily="18" charset="0"/>
              </a:rPr>
              <a:t>Insights on the impact of PFC initial temperature </a:t>
            </a:r>
            <a:endParaRPr lang="it-IT" sz="1800" dirty="0">
              <a:solidFill>
                <a:srgbClr val="000000"/>
              </a:solidFill>
              <a:latin typeface="+mj-lt"/>
            </a:endParaRPr>
          </a:p>
        </p:txBody>
      </p:sp>
      <p:pic>
        <p:nvPicPr>
          <p:cNvPr id="13" name="Immagine 12">
            <a:extLst>
              <a:ext uri="{FF2B5EF4-FFF2-40B4-BE49-F238E27FC236}">
                <a16:creationId xmlns:a16="http://schemas.microsoft.com/office/drawing/2014/main" id="{5214C9D6-B1EC-1C3D-40CB-BE4D46083D47}"/>
              </a:ext>
            </a:extLst>
          </p:cNvPr>
          <p:cNvPicPr>
            <a:picLocks noChangeAspect="1"/>
          </p:cNvPicPr>
          <p:nvPr/>
        </p:nvPicPr>
        <p:blipFill>
          <a:blip r:embed="rId2"/>
          <a:stretch>
            <a:fillRect/>
          </a:stretch>
        </p:blipFill>
        <p:spPr>
          <a:xfrm>
            <a:off x="8586050" y="460524"/>
            <a:ext cx="3312368" cy="3297777"/>
          </a:xfrm>
          <a:prstGeom prst="rect">
            <a:avLst/>
          </a:prstGeom>
        </p:spPr>
      </p:pic>
    </p:spTree>
    <p:extLst>
      <p:ext uri="{BB962C8B-B14F-4D97-AF65-F5344CB8AC3E}">
        <p14:creationId xmlns:p14="http://schemas.microsoft.com/office/powerpoint/2010/main" val="3314869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692BB96C-631F-B523-BA13-F641A33C684F}"/>
              </a:ext>
            </a:extLst>
          </p:cNvPr>
          <p:cNvSpPr>
            <a:spLocks noGrp="1"/>
          </p:cNvSpPr>
          <p:nvPr>
            <p:ph type="ftr" sz="quarter" idx="3"/>
          </p:nvPr>
        </p:nvSpPr>
        <p:spPr/>
        <p:txBody>
          <a:bodyPr/>
          <a:lstStyle/>
          <a:p>
            <a:pPr>
              <a:defRPr/>
            </a:pPr>
            <a:r>
              <a:rPr lang="en-US" altLang="it-IT" dirty="0"/>
              <a:t>Overview of Sapienza MELCOR activities in the frame of the EUROfusion consortium</a:t>
            </a:r>
            <a:endParaRPr lang="it-IT" altLang="it-IT" i="1" dirty="0"/>
          </a:p>
        </p:txBody>
      </p:sp>
      <p:sp>
        <p:nvSpPr>
          <p:cNvPr id="5" name="Segnaposto numero diapositiva 4">
            <a:extLst>
              <a:ext uri="{FF2B5EF4-FFF2-40B4-BE49-F238E27FC236}">
                <a16:creationId xmlns:a16="http://schemas.microsoft.com/office/drawing/2014/main" id="{DB0C50A6-5D00-84C9-31A7-E549F42C77BD}"/>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13</a:t>
            </a:fld>
            <a:endParaRPr lang="it-IT" altLang="it-IT" dirty="0"/>
          </a:p>
        </p:txBody>
      </p:sp>
      <p:sp>
        <p:nvSpPr>
          <p:cNvPr id="11" name="Rettangolo 8">
            <a:extLst>
              <a:ext uri="{FF2B5EF4-FFF2-40B4-BE49-F238E27FC236}">
                <a16:creationId xmlns:a16="http://schemas.microsoft.com/office/drawing/2014/main" id="{6FA4C93F-E9C1-D175-4F91-CEECC780EC98}"/>
              </a:ext>
            </a:extLst>
          </p:cNvPr>
          <p:cNvSpPr/>
          <p:nvPr/>
        </p:nvSpPr>
        <p:spPr>
          <a:xfrm>
            <a:off x="119336" y="562817"/>
            <a:ext cx="5832348" cy="2503121"/>
          </a:xfrm>
          <a:prstGeom prst="rect">
            <a:avLst/>
          </a:prstGeom>
        </p:spPr>
        <p:txBody>
          <a:bodyPr wrap="square">
            <a:spAutoFit/>
          </a:bodyPr>
          <a:lstStyle/>
          <a:p>
            <a:pPr marL="285750" indent="-285750" algn="just" eaLnBrk="1" fontAlgn="auto" hangingPunct="1">
              <a:lnSpc>
                <a:spcPct val="107000"/>
              </a:lnSpc>
              <a:spcBef>
                <a:spcPts val="0"/>
              </a:spcBef>
              <a:spcAft>
                <a:spcPts val="601"/>
              </a:spcAft>
              <a:buFont typeface="Wingdings" panose="05000000000000000000" pitchFamily="2" charset="2"/>
              <a:buChar char="q"/>
            </a:pPr>
            <a:r>
              <a:rPr lang="en-US" sz="1600" dirty="0">
                <a:solidFill>
                  <a:srgbClr val="000000"/>
                </a:solidFill>
                <a:latin typeface="+mj-lt"/>
                <a:ea typeface="+mn-ea"/>
                <a:cs typeface="Arial" panose="020B0604020202020204" pitchFamily="34" charset="0"/>
              </a:rPr>
              <a:t>The </a:t>
            </a:r>
            <a:r>
              <a:rPr lang="en-US" sz="1600" b="1" dirty="0">
                <a:solidFill>
                  <a:srgbClr val="000000"/>
                </a:solidFill>
                <a:latin typeface="+mj-lt"/>
                <a:ea typeface="+mn-ea"/>
                <a:cs typeface="Arial" panose="020B0604020202020204" pitchFamily="34" charset="0"/>
              </a:rPr>
              <a:t>dust specific surface </a:t>
            </a:r>
            <a:r>
              <a:rPr lang="en-US" sz="1600" dirty="0">
                <a:solidFill>
                  <a:srgbClr val="000000"/>
                </a:solidFill>
                <a:latin typeface="+mj-lt"/>
                <a:ea typeface="+mn-ea"/>
                <a:cs typeface="Arial" panose="020B0604020202020204" pitchFamily="34" charset="0"/>
              </a:rPr>
              <a:t>of </a:t>
            </a:r>
            <a:r>
              <a:rPr lang="en-US" sz="1600" b="1" dirty="0">
                <a:solidFill>
                  <a:srgbClr val="000000"/>
                </a:solidFill>
                <a:latin typeface="+mj-lt"/>
                <a:ea typeface="+mn-ea"/>
                <a:cs typeface="Arial" panose="020B0604020202020204" pitchFamily="34" charset="0"/>
              </a:rPr>
              <a:t>0.2524 m2/g </a:t>
            </a:r>
            <a:r>
              <a:rPr lang="en-US" sz="1600" dirty="0">
                <a:solidFill>
                  <a:srgbClr val="000000"/>
                </a:solidFill>
                <a:latin typeface="+mj-lt"/>
                <a:ea typeface="+mn-ea"/>
                <a:cs typeface="Arial" panose="020B0604020202020204" pitchFamily="34" charset="0"/>
              </a:rPr>
              <a:t>has been implemented following </a:t>
            </a:r>
            <a:r>
              <a:rPr lang="en-US" sz="1200" b="1" dirty="0">
                <a:solidFill>
                  <a:srgbClr val="000000"/>
                </a:solidFill>
                <a:latin typeface="+mj-lt"/>
                <a:ea typeface="+mn-ea"/>
                <a:cs typeface="Arial" panose="020B0604020202020204" pitchFamily="34" charset="0"/>
              </a:rPr>
              <a:t>@WPSAE.S.04.03-001-D008 Input data request 2Q29EK v2.0 </a:t>
            </a:r>
          </a:p>
          <a:p>
            <a:pPr marL="285750" indent="-285750" algn="just" eaLnBrk="1" fontAlgn="auto" hangingPunct="1">
              <a:lnSpc>
                <a:spcPct val="107000"/>
              </a:lnSpc>
              <a:spcBef>
                <a:spcPts val="0"/>
              </a:spcBef>
              <a:spcAft>
                <a:spcPts val="601"/>
              </a:spcAft>
              <a:buFont typeface="Wingdings" panose="05000000000000000000" pitchFamily="2" charset="2"/>
              <a:buChar char="q"/>
            </a:pPr>
            <a:r>
              <a:rPr lang="en-US" sz="1600" b="1" dirty="0">
                <a:solidFill>
                  <a:srgbClr val="000000"/>
                </a:solidFill>
                <a:latin typeface="+mj-lt"/>
                <a:ea typeface="+mn-ea"/>
                <a:cs typeface="Arial" panose="020B0604020202020204" pitchFamily="34" charset="0"/>
              </a:rPr>
              <a:t>W dust oxidation </a:t>
            </a:r>
            <a:r>
              <a:rPr lang="en-US" sz="1600" dirty="0">
                <a:solidFill>
                  <a:srgbClr val="000000"/>
                </a:solidFill>
                <a:latin typeface="+mj-lt"/>
                <a:ea typeface="+mn-ea"/>
                <a:cs typeface="Arial" panose="020B0604020202020204" pitchFamily="34" charset="0"/>
              </a:rPr>
              <a:t>has been evaluated through an </a:t>
            </a:r>
            <a:r>
              <a:rPr lang="en-US" sz="1600" b="1" dirty="0">
                <a:solidFill>
                  <a:srgbClr val="000000"/>
                </a:solidFill>
                <a:latin typeface="+mj-lt"/>
                <a:ea typeface="+mn-ea"/>
                <a:cs typeface="Arial" panose="020B0604020202020204" pitchFamily="34" charset="0"/>
              </a:rPr>
              <a:t>external script</a:t>
            </a:r>
            <a:r>
              <a:rPr lang="en-US" sz="1600" dirty="0">
                <a:solidFill>
                  <a:srgbClr val="000000"/>
                </a:solidFill>
                <a:latin typeface="+mj-lt"/>
                <a:ea typeface="+mn-ea"/>
                <a:cs typeface="Arial" panose="020B0604020202020204" pitchFamily="34" charset="0"/>
              </a:rPr>
              <a:t> adopting </a:t>
            </a:r>
            <a:r>
              <a:rPr lang="en-US" sz="1200" b="1" dirty="0">
                <a:solidFill>
                  <a:srgbClr val="000000"/>
                </a:solidFill>
                <a:latin typeface="+mj-lt"/>
                <a:ea typeface="+mn-ea"/>
                <a:cs typeface="Arial" panose="020B0604020202020204" pitchFamily="34" charset="0"/>
              </a:rPr>
              <a:t>@Updating of Safety Data List 2NUYCH v1.1</a:t>
            </a:r>
          </a:p>
          <a:p>
            <a:pPr marL="285750" indent="-285750" algn="just" eaLnBrk="1" fontAlgn="auto" hangingPunct="1">
              <a:lnSpc>
                <a:spcPct val="107000"/>
              </a:lnSpc>
              <a:spcBef>
                <a:spcPts val="0"/>
              </a:spcBef>
              <a:spcAft>
                <a:spcPts val="601"/>
              </a:spcAft>
              <a:buFont typeface="Wingdings" panose="05000000000000000000" pitchFamily="2" charset="2"/>
              <a:buChar char="q"/>
            </a:pPr>
            <a:r>
              <a:rPr lang="en-GB" sz="1600" b="1" dirty="0">
                <a:solidFill>
                  <a:srgbClr val="000000"/>
                </a:solidFill>
                <a:latin typeface="+mj-lt"/>
                <a:ea typeface="+mn-ea"/>
                <a:cs typeface="Arial" panose="020B0604020202020204" pitchFamily="34" charset="0"/>
              </a:rPr>
              <a:t>The total W-dust inventory in the VV is 1034 kg </a:t>
            </a:r>
            <a:r>
              <a:rPr lang="en-US" sz="1200" b="1" dirty="0">
                <a:solidFill>
                  <a:srgbClr val="000000"/>
                </a:solidFill>
                <a:latin typeface="+mj-lt"/>
                <a:ea typeface="+mn-ea"/>
                <a:cs typeface="Arial" panose="020B0604020202020204" pitchFamily="34" charset="0"/>
              </a:rPr>
              <a:t>@Updating of Safety Data List 2NUYCH v1.1</a:t>
            </a:r>
            <a:endParaRPr lang="it-IT" sz="1200" dirty="0">
              <a:solidFill>
                <a:srgbClr val="000000"/>
              </a:solidFill>
              <a:latin typeface="+mj-lt"/>
              <a:ea typeface="+mn-ea"/>
            </a:endParaRPr>
          </a:p>
          <a:p>
            <a:pPr marL="285750" indent="-285750" algn="just" eaLnBrk="1" fontAlgn="auto" hangingPunct="1">
              <a:lnSpc>
                <a:spcPct val="107000"/>
              </a:lnSpc>
              <a:spcBef>
                <a:spcPts val="0"/>
              </a:spcBef>
              <a:spcAft>
                <a:spcPts val="601"/>
              </a:spcAft>
              <a:buFont typeface="Wingdings" panose="05000000000000000000" pitchFamily="2" charset="2"/>
              <a:buChar char="q"/>
            </a:pPr>
            <a:endParaRPr lang="en-US" sz="1800" b="1" dirty="0">
              <a:solidFill>
                <a:srgbClr val="000000"/>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3">
                <a:extLst>
                  <a:ext uri="{FF2B5EF4-FFF2-40B4-BE49-F238E27FC236}">
                    <a16:creationId xmlns:a16="http://schemas.microsoft.com/office/drawing/2014/main" id="{E1507E79-0D63-4F93-49BC-5E06B59950AF}"/>
                  </a:ext>
                </a:extLst>
              </p:cNvPr>
              <p:cNvSpPr txBox="1"/>
              <p:nvPr/>
            </p:nvSpPr>
            <p:spPr>
              <a:xfrm>
                <a:off x="335360" y="3372453"/>
                <a:ext cx="5223546" cy="488595"/>
              </a:xfrm>
              <a:prstGeom prst="rect">
                <a:avLst/>
              </a:prstGeom>
              <a:noFill/>
            </p:spPr>
            <p:txBody>
              <a:bodyPr wrap="none" lIns="0" tIns="0" rIns="0" bIns="0" rtlCol="0">
                <a:spAutoFit/>
              </a:bodyPr>
              <a:lstStyle/>
              <a:p>
                <a:pPr eaLnBrk="1" fontAlgn="auto" hangingPunct="1">
                  <a:spcBef>
                    <a:spcPts val="0"/>
                  </a:spcBef>
                  <a:spcAft>
                    <a:spcPts val="0"/>
                  </a:spcAft>
                </a:pPr>
                <a14:m>
                  <m:oMath xmlns:m="http://schemas.openxmlformats.org/officeDocument/2006/math">
                    <m:sSub>
                      <m:sSubPr>
                        <m:ctrlPr>
                          <a:rPr lang="it-IT" sz="1800" b="1" i="1" smtClean="0">
                            <a:solidFill>
                              <a:srgbClr val="000000"/>
                            </a:solidFill>
                            <a:latin typeface="Cambria Math" panose="02040503050406030204" pitchFamily="18" charset="0"/>
                            <a:ea typeface="+mn-ea"/>
                          </a:rPr>
                        </m:ctrlPr>
                      </m:sSubPr>
                      <m:e>
                        <m:r>
                          <a:rPr lang="it-IT" sz="1800" b="1" i="1" smtClean="0">
                            <a:solidFill>
                              <a:srgbClr val="000000"/>
                            </a:solidFill>
                            <a:latin typeface="Cambria Math" panose="02040503050406030204" pitchFamily="18" charset="0"/>
                            <a:ea typeface="+mn-ea"/>
                          </a:rPr>
                          <m:t>𝑹𝑹</m:t>
                        </m:r>
                      </m:e>
                      <m:sub>
                        <m:r>
                          <a:rPr lang="it-IT" sz="1800" b="1" i="1" smtClean="0">
                            <a:solidFill>
                              <a:srgbClr val="000000"/>
                            </a:solidFill>
                            <a:latin typeface="Cambria Math" panose="02040503050406030204" pitchFamily="18" charset="0"/>
                            <a:ea typeface="+mn-ea"/>
                          </a:rPr>
                          <m:t>𝑾</m:t>
                        </m:r>
                        <m:r>
                          <a:rPr lang="it-IT" sz="1800" b="1" i="1" smtClean="0">
                            <a:solidFill>
                              <a:srgbClr val="000000"/>
                            </a:solidFill>
                            <a:latin typeface="Cambria Math" panose="02040503050406030204" pitchFamily="18" charset="0"/>
                            <a:ea typeface="+mn-ea"/>
                          </a:rPr>
                          <m:t>−</m:t>
                        </m:r>
                        <m:sSub>
                          <m:sSubPr>
                            <m:ctrlPr>
                              <a:rPr lang="it-IT" sz="1800" b="1" i="1" smtClean="0">
                                <a:solidFill>
                                  <a:srgbClr val="000000"/>
                                </a:solidFill>
                                <a:latin typeface="Cambria Math" panose="02040503050406030204" pitchFamily="18" charset="0"/>
                                <a:ea typeface="+mn-ea"/>
                              </a:rPr>
                            </m:ctrlPr>
                          </m:sSubPr>
                          <m:e>
                            <m:r>
                              <a:rPr lang="it-IT" sz="1800" b="1" i="1" smtClean="0">
                                <a:solidFill>
                                  <a:srgbClr val="000000"/>
                                </a:solidFill>
                                <a:latin typeface="Cambria Math" panose="02040503050406030204" pitchFamily="18" charset="0"/>
                                <a:ea typeface="+mn-ea"/>
                              </a:rPr>
                              <m:t>𝑯</m:t>
                            </m:r>
                          </m:e>
                          <m:sub>
                            <m:r>
                              <a:rPr lang="it-IT" sz="1800" b="1" i="1" smtClean="0">
                                <a:solidFill>
                                  <a:srgbClr val="000000"/>
                                </a:solidFill>
                                <a:latin typeface="Cambria Math" panose="02040503050406030204" pitchFamily="18" charset="0"/>
                                <a:ea typeface="+mn-ea"/>
                              </a:rPr>
                              <m:t>𝟐</m:t>
                            </m:r>
                          </m:sub>
                        </m:sSub>
                        <m:r>
                          <a:rPr lang="it-IT" sz="1800" b="1" i="1" smtClean="0">
                            <a:solidFill>
                              <a:srgbClr val="000000"/>
                            </a:solidFill>
                            <a:latin typeface="Cambria Math" panose="02040503050406030204" pitchFamily="18" charset="0"/>
                            <a:ea typeface="+mn-ea"/>
                          </a:rPr>
                          <m:t>𝑶</m:t>
                        </m:r>
                      </m:sub>
                    </m:sSub>
                    <m:r>
                      <a:rPr lang="it-IT" sz="1800" b="1" i="1" smtClean="0">
                        <a:solidFill>
                          <a:srgbClr val="000000"/>
                        </a:solidFill>
                        <a:latin typeface="Cambria Math" panose="02040503050406030204" pitchFamily="18" charset="0"/>
                        <a:ea typeface="Cambria Math" panose="02040503050406030204" pitchFamily="18" charset="0"/>
                      </a:rPr>
                      <m:t>=</m:t>
                    </m:r>
                    <m:sSup>
                      <m:sSupPr>
                        <m:ctrlPr>
                          <a:rPr lang="it-IT" sz="1800" b="1" i="1" smtClean="0">
                            <a:solidFill>
                              <a:srgbClr val="000000"/>
                            </a:solidFill>
                            <a:latin typeface="Cambria Math" panose="02040503050406030204" pitchFamily="18" charset="0"/>
                            <a:ea typeface="Cambria Math" panose="02040503050406030204" pitchFamily="18" charset="0"/>
                          </a:rPr>
                        </m:ctrlPr>
                      </m:sSupPr>
                      <m:e>
                        <m:r>
                          <a:rPr lang="it-IT" sz="1800" b="1" i="1" smtClean="0">
                            <a:solidFill>
                              <a:srgbClr val="000000"/>
                            </a:solidFill>
                            <a:latin typeface="Cambria Math" panose="02040503050406030204" pitchFamily="18" charset="0"/>
                            <a:ea typeface="Cambria Math" panose="02040503050406030204" pitchFamily="18" charset="0"/>
                          </a:rPr>
                          <m:t>(</m:t>
                        </m:r>
                        <m:f>
                          <m:fPr>
                            <m:ctrlPr>
                              <a:rPr lang="it-IT" sz="1800" b="1" i="1" smtClean="0">
                                <a:solidFill>
                                  <a:srgbClr val="000000"/>
                                </a:solidFill>
                                <a:latin typeface="Cambria Math" panose="02040503050406030204" pitchFamily="18" charset="0"/>
                                <a:ea typeface="Cambria Math" panose="02040503050406030204" pitchFamily="18" charset="0"/>
                              </a:rPr>
                            </m:ctrlPr>
                          </m:fPr>
                          <m:num>
                            <m:r>
                              <a:rPr lang="it-IT" sz="1800" b="1" i="1" smtClean="0">
                                <a:solidFill>
                                  <a:srgbClr val="000000"/>
                                </a:solidFill>
                                <a:latin typeface="Cambria Math" panose="02040503050406030204" pitchFamily="18" charset="0"/>
                                <a:ea typeface="Cambria Math" panose="02040503050406030204" pitchFamily="18" charset="0"/>
                              </a:rPr>
                              <m:t>𝒑</m:t>
                            </m:r>
                          </m:num>
                          <m:den>
                            <m:sSub>
                              <m:sSubPr>
                                <m:ctrlPr>
                                  <a:rPr lang="it-IT" sz="1800" b="1" i="1" smtClean="0">
                                    <a:solidFill>
                                      <a:srgbClr val="000000"/>
                                    </a:solidFill>
                                    <a:latin typeface="Cambria Math" panose="02040503050406030204" pitchFamily="18" charset="0"/>
                                    <a:ea typeface="Cambria Math" panose="02040503050406030204" pitchFamily="18" charset="0"/>
                                  </a:rPr>
                                </m:ctrlPr>
                              </m:sSubPr>
                              <m:e>
                                <m:r>
                                  <a:rPr lang="it-IT" sz="1800" b="1" i="1" smtClean="0">
                                    <a:solidFill>
                                      <a:srgbClr val="000000"/>
                                    </a:solidFill>
                                    <a:latin typeface="Cambria Math" panose="02040503050406030204" pitchFamily="18" charset="0"/>
                                    <a:ea typeface="Cambria Math" panose="02040503050406030204" pitchFamily="18" charset="0"/>
                                  </a:rPr>
                                  <m:t>𝒑</m:t>
                                </m:r>
                              </m:e>
                              <m:sub>
                                <m:r>
                                  <a:rPr lang="it-IT" sz="1800" b="1" i="1" smtClean="0">
                                    <a:solidFill>
                                      <a:srgbClr val="000000"/>
                                    </a:solidFill>
                                    <a:latin typeface="Cambria Math" panose="02040503050406030204" pitchFamily="18" charset="0"/>
                                    <a:ea typeface="Cambria Math" panose="02040503050406030204" pitchFamily="18" charset="0"/>
                                  </a:rPr>
                                  <m:t>𝟎</m:t>
                                </m:r>
                              </m:sub>
                            </m:sSub>
                          </m:den>
                        </m:f>
                        <m:r>
                          <a:rPr lang="it-IT" sz="1800" b="1" i="1" smtClean="0">
                            <a:solidFill>
                              <a:srgbClr val="000000"/>
                            </a:solidFill>
                            <a:latin typeface="Cambria Math" panose="02040503050406030204" pitchFamily="18" charset="0"/>
                            <a:ea typeface="Cambria Math" panose="02040503050406030204" pitchFamily="18" charset="0"/>
                          </a:rPr>
                          <m:t>)</m:t>
                        </m:r>
                      </m:e>
                      <m:sup>
                        <m:r>
                          <a:rPr lang="it-IT" sz="1800" b="1" i="1" smtClean="0">
                            <a:solidFill>
                              <a:srgbClr val="000000"/>
                            </a:solidFill>
                            <a:latin typeface="Cambria Math" panose="02040503050406030204" pitchFamily="18" charset="0"/>
                            <a:ea typeface="Cambria Math" panose="02040503050406030204" pitchFamily="18" charset="0"/>
                          </a:rPr>
                          <m:t>𝟎</m:t>
                        </m:r>
                        <m:r>
                          <a:rPr lang="it-IT" sz="1800" b="1" i="1" smtClean="0">
                            <a:solidFill>
                              <a:srgbClr val="000000"/>
                            </a:solidFill>
                            <a:latin typeface="Cambria Math" panose="02040503050406030204" pitchFamily="18" charset="0"/>
                            <a:ea typeface="Cambria Math" panose="02040503050406030204" pitchFamily="18" charset="0"/>
                          </a:rPr>
                          <m:t>.</m:t>
                        </m:r>
                        <m:r>
                          <a:rPr lang="it-IT" sz="1800" b="1" i="1" smtClean="0">
                            <a:solidFill>
                              <a:srgbClr val="000000"/>
                            </a:solidFill>
                            <a:latin typeface="Cambria Math" panose="02040503050406030204" pitchFamily="18" charset="0"/>
                            <a:ea typeface="Cambria Math" panose="02040503050406030204" pitchFamily="18" charset="0"/>
                          </a:rPr>
                          <m:t>𝟕𝟖</m:t>
                        </m:r>
                      </m:sup>
                    </m:sSup>
                    <m:r>
                      <a:rPr lang="it-IT" sz="1800" b="1" i="1" smtClean="0">
                        <a:solidFill>
                          <a:srgbClr val="000000"/>
                        </a:solidFill>
                        <a:latin typeface="Cambria Math" panose="02040503050406030204" pitchFamily="18" charset="0"/>
                        <a:ea typeface="Cambria Math" panose="02040503050406030204" pitchFamily="18" charset="0"/>
                      </a:rPr>
                      <m:t>∗</m:t>
                    </m:r>
                    <m:r>
                      <a:rPr lang="it-IT" sz="1800" b="1" i="1" smtClean="0">
                        <a:solidFill>
                          <a:srgbClr val="000000"/>
                        </a:solidFill>
                        <a:latin typeface="Cambria Math" panose="02040503050406030204" pitchFamily="18" charset="0"/>
                        <a:ea typeface="Cambria Math" panose="02040503050406030204" pitchFamily="18" charset="0"/>
                      </a:rPr>
                      <m:t>𝟒𝟏</m:t>
                    </m:r>
                    <m:r>
                      <a:rPr lang="it-IT" sz="1800" b="1" i="1" smtClean="0">
                        <a:solidFill>
                          <a:srgbClr val="000000"/>
                        </a:solidFill>
                        <a:latin typeface="Cambria Math" panose="02040503050406030204" pitchFamily="18" charset="0"/>
                        <a:ea typeface="Cambria Math" panose="02040503050406030204" pitchFamily="18" charset="0"/>
                      </a:rPr>
                      <m:t>.</m:t>
                    </m:r>
                    <m:r>
                      <a:rPr lang="it-IT" sz="1800" b="1" i="1" smtClean="0">
                        <a:solidFill>
                          <a:srgbClr val="000000"/>
                        </a:solidFill>
                        <a:latin typeface="Cambria Math" panose="02040503050406030204" pitchFamily="18" charset="0"/>
                        <a:ea typeface="Cambria Math" panose="02040503050406030204" pitchFamily="18" charset="0"/>
                      </a:rPr>
                      <m:t>𝟐𝟑𝟖</m:t>
                    </m:r>
                    <m:r>
                      <a:rPr lang="it-IT" sz="1800" b="1" i="1" smtClean="0">
                        <a:solidFill>
                          <a:srgbClr val="000000"/>
                        </a:solidFill>
                        <a:latin typeface="Cambria Math" panose="02040503050406030204" pitchFamily="18" charset="0"/>
                        <a:ea typeface="Cambria Math" panose="02040503050406030204" pitchFamily="18" charset="0"/>
                      </a:rPr>
                      <m:t>∗</m:t>
                    </m:r>
                    <m:sSup>
                      <m:sSupPr>
                        <m:ctrlPr>
                          <a:rPr lang="it-IT" sz="1800" b="1" i="1" smtClean="0">
                            <a:solidFill>
                              <a:srgbClr val="000000"/>
                            </a:solidFill>
                            <a:latin typeface="Cambria Math" panose="02040503050406030204" pitchFamily="18" charset="0"/>
                            <a:ea typeface="Cambria Math" panose="02040503050406030204" pitchFamily="18" charset="0"/>
                          </a:rPr>
                        </m:ctrlPr>
                      </m:sSupPr>
                      <m:e>
                        <m:r>
                          <a:rPr lang="it-IT" sz="1800" b="1" i="1" smtClean="0">
                            <a:solidFill>
                              <a:srgbClr val="000000"/>
                            </a:solidFill>
                            <a:latin typeface="Cambria Math" panose="02040503050406030204" pitchFamily="18" charset="0"/>
                            <a:ea typeface="Cambria Math" panose="02040503050406030204" pitchFamily="18" charset="0"/>
                          </a:rPr>
                          <m:t>𝒆</m:t>
                        </m:r>
                      </m:e>
                      <m:sup>
                        <m:r>
                          <a:rPr lang="it-IT" sz="1800" b="1" i="1" smtClean="0">
                            <a:solidFill>
                              <a:srgbClr val="000000"/>
                            </a:solidFill>
                            <a:latin typeface="Cambria Math" panose="02040503050406030204" pitchFamily="18" charset="0"/>
                            <a:ea typeface="Cambria Math" panose="02040503050406030204" pitchFamily="18" charset="0"/>
                          </a:rPr>
                          <m:t>−</m:t>
                        </m:r>
                        <m:f>
                          <m:fPr>
                            <m:ctrlPr>
                              <a:rPr lang="it-IT" sz="1800" b="1" i="1" smtClean="0">
                                <a:solidFill>
                                  <a:srgbClr val="000000"/>
                                </a:solidFill>
                                <a:latin typeface="Cambria Math" panose="02040503050406030204" pitchFamily="18" charset="0"/>
                                <a:ea typeface="Cambria Math" panose="02040503050406030204" pitchFamily="18" charset="0"/>
                              </a:rPr>
                            </m:ctrlPr>
                          </m:fPr>
                          <m:num>
                            <m:r>
                              <a:rPr lang="it-IT" sz="1800" b="1" i="1" smtClean="0">
                                <a:solidFill>
                                  <a:srgbClr val="000000"/>
                                </a:solidFill>
                                <a:latin typeface="Cambria Math" panose="02040503050406030204" pitchFamily="18" charset="0"/>
                                <a:ea typeface="Cambria Math" panose="02040503050406030204" pitchFamily="18" charset="0"/>
                              </a:rPr>
                              <m:t>𝟑𝟑𝟏𝟎𝟔</m:t>
                            </m:r>
                            <m:r>
                              <a:rPr lang="it-IT" sz="1800" b="1" i="1" smtClean="0">
                                <a:solidFill>
                                  <a:srgbClr val="000000"/>
                                </a:solidFill>
                                <a:latin typeface="Cambria Math" panose="02040503050406030204" pitchFamily="18" charset="0"/>
                                <a:ea typeface="Cambria Math" panose="02040503050406030204" pitchFamily="18" charset="0"/>
                              </a:rPr>
                              <m:t>.</m:t>
                            </m:r>
                            <m:r>
                              <a:rPr lang="it-IT" sz="1800" b="1" i="1" smtClean="0">
                                <a:solidFill>
                                  <a:srgbClr val="000000"/>
                                </a:solidFill>
                                <a:latin typeface="Cambria Math" panose="02040503050406030204" pitchFamily="18" charset="0"/>
                                <a:ea typeface="Cambria Math" panose="02040503050406030204" pitchFamily="18" charset="0"/>
                              </a:rPr>
                              <m:t>𝟎</m:t>
                            </m:r>
                          </m:num>
                          <m:den>
                            <m:r>
                              <a:rPr lang="it-IT" sz="1800" b="1" i="1" smtClean="0">
                                <a:solidFill>
                                  <a:srgbClr val="000000"/>
                                </a:solidFill>
                                <a:latin typeface="Cambria Math" panose="02040503050406030204" pitchFamily="18" charset="0"/>
                                <a:ea typeface="Cambria Math" panose="02040503050406030204" pitchFamily="18" charset="0"/>
                              </a:rPr>
                              <m:t>𝑹</m:t>
                            </m:r>
                            <m:r>
                              <a:rPr lang="it-IT" sz="1800" b="1" i="1" smtClean="0">
                                <a:solidFill>
                                  <a:srgbClr val="000000"/>
                                </a:solidFill>
                                <a:latin typeface="Cambria Math" panose="02040503050406030204" pitchFamily="18" charset="0"/>
                                <a:ea typeface="Cambria Math" panose="02040503050406030204" pitchFamily="18" charset="0"/>
                              </a:rPr>
                              <m:t>∗</m:t>
                            </m:r>
                            <m:r>
                              <a:rPr lang="it-IT" sz="1800" b="1" i="1" smtClean="0">
                                <a:solidFill>
                                  <a:srgbClr val="000000"/>
                                </a:solidFill>
                                <a:latin typeface="Cambria Math" panose="02040503050406030204" pitchFamily="18" charset="0"/>
                                <a:ea typeface="Cambria Math" panose="02040503050406030204" pitchFamily="18" charset="0"/>
                              </a:rPr>
                              <m:t>𝑻</m:t>
                            </m:r>
                          </m:den>
                        </m:f>
                      </m:sup>
                    </m:sSup>
                  </m:oMath>
                </a14:m>
                <a:r>
                  <a:rPr lang="it-IT" sz="1800" b="1" dirty="0">
                    <a:solidFill>
                      <a:srgbClr val="000000"/>
                    </a:solidFill>
                    <a:latin typeface="+mj-lt"/>
                    <a:ea typeface="+mn-ea"/>
                  </a:rPr>
                  <a:t>  </a:t>
                </a:r>
                <a:r>
                  <a:rPr lang="it-IT" sz="1500" b="1" dirty="0">
                    <a:solidFill>
                      <a:srgbClr val="000000"/>
                    </a:solidFill>
                    <a:latin typeface="+mj-lt"/>
                    <a:ea typeface="Cambria Math" panose="02040503050406030204" pitchFamily="18" charset="0"/>
                  </a:rPr>
                  <a:t>[kg</a:t>
                </a:r>
                <a:r>
                  <a:rPr lang="it-IT" sz="1500" b="1" baseline="-25000" dirty="0">
                    <a:solidFill>
                      <a:srgbClr val="000000"/>
                    </a:solidFill>
                    <a:latin typeface="+mj-lt"/>
                    <a:ea typeface="Cambria Math" panose="02040503050406030204" pitchFamily="18" charset="0"/>
                  </a:rPr>
                  <a:t>W</a:t>
                </a:r>
                <a:r>
                  <a:rPr lang="it-IT" sz="1500" b="1" dirty="0">
                    <a:solidFill>
                      <a:srgbClr val="000000"/>
                    </a:solidFill>
                    <a:latin typeface="+mj-lt"/>
                    <a:ea typeface="Cambria Math" panose="02040503050406030204" pitchFamily="18" charset="0"/>
                  </a:rPr>
                  <a:t>/m</a:t>
                </a:r>
                <a:r>
                  <a:rPr lang="it-IT" sz="1500" b="1" baseline="30000" dirty="0">
                    <a:solidFill>
                      <a:srgbClr val="000000"/>
                    </a:solidFill>
                    <a:latin typeface="+mj-lt"/>
                    <a:ea typeface="Cambria Math" panose="02040503050406030204" pitchFamily="18" charset="0"/>
                  </a:rPr>
                  <a:t>2</a:t>
                </a:r>
                <a:r>
                  <a:rPr lang="it-IT" sz="1500" b="1" dirty="0">
                    <a:solidFill>
                      <a:srgbClr val="000000"/>
                    </a:solidFill>
                    <a:latin typeface="+mj-lt"/>
                    <a:ea typeface="Cambria Math" panose="02040503050406030204" pitchFamily="18" charset="0"/>
                  </a:rPr>
                  <a:t>*s]</a:t>
                </a:r>
              </a:p>
            </p:txBody>
          </p:sp>
        </mc:Choice>
        <mc:Fallback xmlns="">
          <p:sp>
            <p:nvSpPr>
              <p:cNvPr id="12" name="TextBox 3">
                <a:extLst>
                  <a:ext uri="{FF2B5EF4-FFF2-40B4-BE49-F238E27FC236}">
                    <a16:creationId xmlns:a16="http://schemas.microsoft.com/office/drawing/2014/main" id="{E1507E79-0D63-4F93-49BC-5E06B59950AF}"/>
                  </a:ext>
                </a:extLst>
              </p:cNvPr>
              <p:cNvSpPr txBox="1">
                <a:spLocks noRot="1" noChangeAspect="1" noMove="1" noResize="1" noEditPoints="1" noAdjustHandles="1" noChangeArrowheads="1" noChangeShapeType="1" noTextEdit="1"/>
              </p:cNvSpPr>
              <p:nvPr/>
            </p:nvSpPr>
            <p:spPr>
              <a:xfrm>
                <a:off x="335360" y="3372453"/>
                <a:ext cx="5223546" cy="488595"/>
              </a:xfrm>
              <a:prstGeom prst="rect">
                <a:avLst/>
              </a:prstGeom>
              <a:blipFill>
                <a:blip r:embed="rId3"/>
                <a:stretch>
                  <a:fillRect r="-1400" b="-1250"/>
                </a:stretch>
              </a:blipFill>
            </p:spPr>
            <p:txBody>
              <a:bodyPr/>
              <a:lstStyle/>
              <a:p>
                <a:r>
                  <a:rPr lang="en-US">
                    <a:noFill/>
                  </a:rPr>
                  <a:t> </a:t>
                </a:r>
              </a:p>
            </p:txBody>
          </p:sp>
        </mc:Fallback>
      </mc:AlternateContent>
      <p:pic>
        <p:nvPicPr>
          <p:cNvPr id="13" name="Immagine 12">
            <a:extLst>
              <a:ext uri="{FF2B5EF4-FFF2-40B4-BE49-F238E27FC236}">
                <a16:creationId xmlns:a16="http://schemas.microsoft.com/office/drawing/2014/main" id="{ACDB9835-D566-BC18-CC45-B22C3B12A1E7}"/>
              </a:ext>
            </a:extLst>
          </p:cNvPr>
          <p:cNvPicPr>
            <a:picLocks noChangeAspect="1"/>
          </p:cNvPicPr>
          <p:nvPr/>
        </p:nvPicPr>
        <p:blipFill>
          <a:blip r:embed="rId4"/>
          <a:stretch>
            <a:fillRect/>
          </a:stretch>
        </p:blipFill>
        <p:spPr>
          <a:xfrm>
            <a:off x="335360" y="4005064"/>
            <a:ext cx="5460751" cy="1942858"/>
          </a:xfrm>
          <a:prstGeom prst="rect">
            <a:avLst/>
          </a:prstGeom>
        </p:spPr>
      </p:pic>
      <p:sp>
        <p:nvSpPr>
          <p:cNvPr id="15" name="TextBox 3">
            <a:extLst>
              <a:ext uri="{FF2B5EF4-FFF2-40B4-BE49-F238E27FC236}">
                <a16:creationId xmlns:a16="http://schemas.microsoft.com/office/drawing/2014/main" id="{57D6EFAA-8F88-5489-E4E8-21D18E57E1C8}"/>
              </a:ext>
            </a:extLst>
          </p:cNvPr>
          <p:cNvSpPr txBox="1"/>
          <p:nvPr/>
        </p:nvSpPr>
        <p:spPr>
          <a:xfrm>
            <a:off x="133053" y="2852936"/>
            <a:ext cx="4572000" cy="400110"/>
          </a:xfrm>
          <a:prstGeom prst="rect">
            <a:avLst/>
          </a:prstGeom>
          <a:noFill/>
        </p:spPr>
        <p:txBody>
          <a:bodyPr wrap="square">
            <a:spAutoFit/>
          </a:bodyPr>
          <a:lstStyle/>
          <a:p>
            <a:pPr eaLnBrk="1" fontAlgn="auto" hangingPunct="1">
              <a:spcBef>
                <a:spcPts val="0"/>
              </a:spcBef>
              <a:spcAft>
                <a:spcPts val="0"/>
              </a:spcAft>
            </a:pPr>
            <a:r>
              <a:rPr lang="en-US" sz="2000" b="1" dirty="0">
                <a:solidFill>
                  <a:schemeClr val="tx1"/>
                </a:solidFill>
                <a:latin typeface="+mj-lt"/>
                <a:ea typeface="+mn-ea"/>
                <a:cs typeface="Arial" panose="020B0604020202020204" pitchFamily="34" charset="0"/>
              </a:rPr>
              <a:t>Tungsten-dust reaction rate:</a:t>
            </a:r>
            <a:endParaRPr lang="it-IT" sz="2000" dirty="0">
              <a:solidFill>
                <a:schemeClr val="tx1"/>
              </a:solidFill>
              <a:latin typeface="+mj-lt"/>
              <a:ea typeface="+mn-ea"/>
            </a:endParaRPr>
          </a:p>
        </p:txBody>
      </p:sp>
      <p:sp>
        <p:nvSpPr>
          <p:cNvPr id="24" name="TextBox 7">
            <a:extLst>
              <a:ext uri="{FF2B5EF4-FFF2-40B4-BE49-F238E27FC236}">
                <a16:creationId xmlns:a16="http://schemas.microsoft.com/office/drawing/2014/main" id="{363D8ACE-D3DD-F19A-ED20-76232B145161}"/>
              </a:ext>
            </a:extLst>
          </p:cNvPr>
          <p:cNvSpPr txBox="1"/>
          <p:nvPr/>
        </p:nvSpPr>
        <p:spPr>
          <a:xfrm>
            <a:off x="6417492" y="548680"/>
            <a:ext cx="5511157" cy="584775"/>
          </a:xfrm>
          <a:prstGeom prst="rect">
            <a:avLst/>
          </a:prstGeom>
          <a:noFill/>
        </p:spPr>
        <p:txBody>
          <a:bodyPr wrap="square">
            <a:spAutoFit/>
          </a:bodyPr>
          <a:lstStyle/>
          <a:p>
            <a:pPr algn="just"/>
            <a:r>
              <a:rPr lang="en-GB" sz="1600" dirty="0">
                <a:solidFill>
                  <a:srgbClr val="000000"/>
                </a:solidFill>
                <a:effectLst/>
                <a:latin typeface="+mj-lt"/>
                <a:ea typeface="Calibri" panose="020F0502020204030204" pitchFamily="34" charset="0"/>
                <a:cs typeface="Times New Roman" panose="02020603050405020304" pitchFamily="18" charset="0"/>
              </a:rPr>
              <a:t>A baseline case analysis focuses the impact of </a:t>
            </a:r>
            <a:r>
              <a:rPr lang="en-GB" sz="1600" b="1" dirty="0">
                <a:solidFill>
                  <a:srgbClr val="000000"/>
                </a:solidFill>
                <a:effectLst/>
                <a:latin typeface="+mj-lt"/>
                <a:ea typeface="Calibri" panose="020F0502020204030204" pitchFamily="34" charset="0"/>
                <a:cs typeface="Times New Roman" panose="02020603050405020304" pitchFamily="18" charset="0"/>
              </a:rPr>
              <a:t>PFC hotspots on H</a:t>
            </a:r>
            <a:r>
              <a:rPr lang="en-GB" sz="1600" b="1" baseline="-25000" dirty="0">
                <a:solidFill>
                  <a:srgbClr val="000000"/>
                </a:solidFill>
                <a:effectLst/>
                <a:latin typeface="+mj-lt"/>
                <a:ea typeface="Calibri" panose="020F0502020204030204" pitchFamily="34" charset="0"/>
                <a:cs typeface="Times New Roman" panose="02020603050405020304" pitchFamily="18" charset="0"/>
              </a:rPr>
              <a:t>2</a:t>
            </a:r>
            <a:r>
              <a:rPr lang="en-GB" sz="1600" b="1" dirty="0">
                <a:solidFill>
                  <a:srgbClr val="000000"/>
                </a:solidFill>
                <a:effectLst/>
                <a:latin typeface="+mj-lt"/>
                <a:ea typeface="Calibri" panose="020F0502020204030204" pitchFamily="34" charset="0"/>
                <a:cs typeface="Times New Roman" panose="02020603050405020304" pitchFamily="18" charset="0"/>
              </a:rPr>
              <a:t> production</a:t>
            </a:r>
            <a:r>
              <a:rPr lang="en-GB" sz="1600" dirty="0">
                <a:solidFill>
                  <a:srgbClr val="000000"/>
                </a:solidFill>
                <a:effectLst/>
                <a:latin typeface="+mj-lt"/>
                <a:ea typeface="Calibri" panose="020F0502020204030204" pitchFamily="34" charset="0"/>
                <a:cs typeface="Times New Roman" panose="02020603050405020304" pitchFamily="18" charset="0"/>
              </a:rPr>
              <a:t>. </a:t>
            </a:r>
            <a:endParaRPr lang="it-IT" sz="1600" dirty="0">
              <a:solidFill>
                <a:srgbClr val="000000"/>
              </a:solidFill>
              <a:latin typeface="+mj-lt"/>
            </a:endParaRPr>
          </a:p>
        </p:txBody>
      </p:sp>
      <p:sp>
        <p:nvSpPr>
          <p:cNvPr id="27" name="TextBox 11">
            <a:extLst>
              <a:ext uri="{FF2B5EF4-FFF2-40B4-BE49-F238E27FC236}">
                <a16:creationId xmlns:a16="http://schemas.microsoft.com/office/drawing/2014/main" id="{4049D82F-5996-5904-3740-6B46E16D3DEF}"/>
              </a:ext>
            </a:extLst>
          </p:cNvPr>
          <p:cNvSpPr txBox="1"/>
          <p:nvPr/>
        </p:nvSpPr>
        <p:spPr>
          <a:xfrm>
            <a:off x="6360153" y="1631702"/>
            <a:ext cx="5625833" cy="1077218"/>
          </a:xfrm>
          <a:prstGeom prst="rect">
            <a:avLst/>
          </a:prstGeom>
          <a:noFill/>
        </p:spPr>
        <p:txBody>
          <a:bodyPr wrap="square">
            <a:spAutoFit/>
          </a:bodyPr>
          <a:lstStyle/>
          <a:p>
            <a:pPr algn="just"/>
            <a:r>
              <a:rPr lang="en-US" sz="1600" dirty="0">
                <a:solidFill>
                  <a:srgbClr val="000000"/>
                </a:solidFill>
                <a:latin typeface="+mj-lt"/>
                <a:ea typeface="Calibri" panose="020F0502020204030204" pitchFamily="34" charset="0"/>
                <a:cs typeface="Times New Roman" panose="02020603050405020304" pitchFamily="18" charset="0"/>
              </a:rPr>
              <a:t>3 different scenarios with increasing temperature of the hotspots have been studied. The initial PFC hotspots temperature presented in the Table below are increased respectively of </a:t>
            </a:r>
            <a:r>
              <a:rPr lang="en-US" sz="1600" b="1" dirty="0">
                <a:solidFill>
                  <a:srgbClr val="000000"/>
                </a:solidFill>
                <a:latin typeface="+mj-lt"/>
                <a:ea typeface="Calibri" panose="020F0502020204030204" pitchFamily="34" charset="0"/>
                <a:cs typeface="Times New Roman" panose="02020603050405020304" pitchFamily="18" charset="0"/>
              </a:rPr>
              <a:t>100.0 K, 150.0 K and 200.0 K</a:t>
            </a:r>
            <a:endParaRPr lang="it-IT" sz="1600" b="1" dirty="0">
              <a:solidFill>
                <a:srgbClr val="000000"/>
              </a:solidFill>
              <a:latin typeface="+mj-lt"/>
            </a:endParaRPr>
          </a:p>
        </p:txBody>
      </p:sp>
      <p:pic>
        <p:nvPicPr>
          <p:cNvPr id="28" name="Immagine 27">
            <a:extLst>
              <a:ext uri="{FF2B5EF4-FFF2-40B4-BE49-F238E27FC236}">
                <a16:creationId xmlns:a16="http://schemas.microsoft.com/office/drawing/2014/main" id="{B3D02797-A4ED-2741-ED7A-8101382CFAC5}"/>
              </a:ext>
            </a:extLst>
          </p:cNvPr>
          <p:cNvPicPr>
            <a:picLocks noChangeAspect="1"/>
          </p:cNvPicPr>
          <p:nvPr/>
        </p:nvPicPr>
        <p:blipFill>
          <a:blip r:embed="rId5"/>
          <a:stretch>
            <a:fillRect/>
          </a:stretch>
        </p:blipFill>
        <p:spPr>
          <a:xfrm>
            <a:off x="6302816" y="2871140"/>
            <a:ext cx="5754895" cy="3145117"/>
          </a:xfrm>
          <a:prstGeom prst="rect">
            <a:avLst/>
          </a:prstGeom>
        </p:spPr>
      </p:pic>
      <p:sp>
        <p:nvSpPr>
          <p:cNvPr id="29" name="CasellaDiTesto 28">
            <a:extLst>
              <a:ext uri="{FF2B5EF4-FFF2-40B4-BE49-F238E27FC236}">
                <a16:creationId xmlns:a16="http://schemas.microsoft.com/office/drawing/2014/main" id="{803E8E2C-2F57-0E5E-0C7F-38168195383A}"/>
              </a:ext>
            </a:extLst>
          </p:cNvPr>
          <p:cNvSpPr txBox="1"/>
          <p:nvPr/>
        </p:nvSpPr>
        <p:spPr>
          <a:xfrm>
            <a:off x="97961" y="90699"/>
            <a:ext cx="5300077" cy="400110"/>
          </a:xfrm>
          <a:prstGeom prst="rect">
            <a:avLst/>
          </a:prstGeom>
          <a:noFill/>
        </p:spPr>
        <p:txBody>
          <a:bodyPr wrap="square" rtlCol="0">
            <a:spAutoFit/>
          </a:bodyPr>
          <a:lstStyle/>
          <a:p>
            <a:pPr algn="l"/>
            <a:r>
              <a:rPr lang="en-US" sz="2000" b="1" dirty="0">
                <a:solidFill>
                  <a:srgbClr val="822433"/>
                </a:solidFill>
                <a:latin typeface="+mj-lt"/>
              </a:rPr>
              <a:t>Modelling: Tungsten Dust oxidation</a:t>
            </a:r>
          </a:p>
        </p:txBody>
      </p:sp>
      <p:sp>
        <p:nvSpPr>
          <p:cNvPr id="30" name="CasellaDiTesto 29">
            <a:extLst>
              <a:ext uri="{FF2B5EF4-FFF2-40B4-BE49-F238E27FC236}">
                <a16:creationId xmlns:a16="http://schemas.microsoft.com/office/drawing/2014/main" id="{C4FCF37E-28FA-3DEA-F951-F8A315CDF6C7}"/>
              </a:ext>
            </a:extLst>
          </p:cNvPr>
          <p:cNvSpPr txBox="1"/>
          <p:nvPr/>
        </p:nvSpPr>
        <p:spPr>
          <a:xfrm>
            <a:off x="6360153" y="74047"/>
            <a:ext cx="4585717" cy="400110"/>
          </a:xfrm>
          <a:prstGeom prst="rect">
            <a:avLst/>
          </a:prstGeom>
          <a:noFill/>
        </p:spPr>
        <p:txBody>
          <a:bodyPr wrap="square" rtlCol="0">
            <a:spAutoFit/>
          </a:bodyPr>
          <a:lstStyle/>
          <a:p>
            <a:pPr algn="l"/>
            <a:r>
              <a:rPr lang="en-US" sz="2000" b="1" dirty="0">
                <a:solidFill>
                  <a:srgbClr val="822433"/>
                </a:solidFill>
                <a:latin typeface="+mj-lt"/>
              </a:rPr>
              <a:t>Modelling: PFC hotspots</a:t>
            </a:r>
          </a:p>
        </p:txBody>
      </p:sp>
      <p:cxnSp>
        <p:nvCxnSpPr>
          <p:cNvPr id="32" name="Connettore diritto 31">
            <a:extLst>
              <a:ext uri="{FF2B5EF4-FFF2-40B4-BE49-F238E27FC236}">
                <a16:creationId xmlns:a16="http://schemas.microsoft.com/office/drawing/2014/main" id="{F13E03D2-45F0-FB8E-F3B5-603F3BCFF6DF}"/>
              </a:ext>
            </a:extLst>
          </p:cNvPr>
          <p:cNvCxnSpPr/>
          <p:nvPr/>
        </p:nvCxnSpPr>
        <p:spPr bwMode="auto">
          <a:xfrm>
            <a:off x="6096000" y="399633"/>
            <a:ext cx="0" cy="5405631"/>
          </a:xfrm>
          <a:prstGeom prst="line">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2188534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EE468CEC-913D-7B4C-DA3F-97BE958B44AD}"/>
              </a:ext>
            </a:extLst>
          </p:cNvPr>
          <p:cNvSpPr>
            <a:spLocks noGrp="1"/>
          </p:cNvSpPr>
          <p:nvPr>
            <p:ph type="ftr" sz="quarter" idx="3"/>
          </p:nvPr>
        </p:nvSpPr>
        <p:spPr/>
        <p:txBody>
          <a:bodyPr/>
          <a:lstStyle/>
          <a:p>
            <a:pPr>
              <a:defRPr/>
            </a:pPr>
            <a:r>
              <a:rPr lang="en-US" altLang="it-IT" dirty="0"/>
              <a:t>Overview of Sapienza MELCOR activities in the frame of the EUROfusion consortium</a:t>
            </a:r>
            <a:endParaRPr lang="it-IT" altLang="it-IT" i="1" dirty="0"/>
          </a:p>
        </p:txBody>
      </p:sp>
      <p:sp>
        <p:nvSpPr>
          <p:cNvPr id="5" name="Segnaposto numero diapositiva 4">
            <a:extLst>
              <a:ext uri="{FF2B5EF4-FFF2-40B4-BE49-F238E27FC236}">
                <a16:creationId xmlns:a16="http://schemas.microsoft.com/office/drawing/2014/main" id="{A579F4F3-DCFF-A838-91E0-C82792EC8656}"/>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14</a:t>
            </a:fld>
            <a:endParaRPr lang="it-IT" altLang="it-IT" dirty="0"/>
          </a:p>
        </p:txBody>
      </p:sp>
      <p:pic>
        <p:nvPicPr>
          <p:cNvPr id="9" name="Graphic 8">
            <a:extLst>
              <a:ext uri="{FF2B5EF4-FFF2-40B4-BE49-F238E27FC236}">
                <a16:creationId xmlns:a16="http://schemas.microsoft.com/office/drawing/2014/main" id="{0624A6BB-E2BB-1AA9-A04E-E45EA706BA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6261" y="919162"/>
            <a:ext cx="3692109" cy="2292502"/>
          </a:xfrm>
          <a:prstGeom prst="rect">
            <a:avLst/>
          </a:prstGeom>
        </p:spPr>
      </p:pic>
      <p:pic>
        <p:nvPicPr>
          <p:cNvPr id="10" name="Graphic 9">
            <a:extLst>
              <a:ext uri="{FF2B5EF4-FFF2-40B4-BE49-F238E27FC236}">
                <a16:creationId xmlns:a16="http://schemas.microsoft.com/office/drawing/2014/main" id="{0F6F2B6B-588D-67E2-1BBF-75FF8FDA8F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4558" y="3527675"/>
            <a:ext cx="3719078" cy="2481388"/>
          </a:xfrm>
          <a:prstGeom prst="rect">
            <a:avLst/>
          </a:prstGeom>
        </p:spPr>
      </p:pic>
      <p:pic>
        <p:nvPicPr>
          <p:cNvPr id="11" name="Graphic 2">
            <a:extLst>
              <a:ext uri="{FF2B5EF4-FFF2-40B4-BE49-F238E27FC236}">
                <a16:creationId xmlns:a16="http://schemas.microsoft.com/office/drawing/2014/main" id="{C3CC664C-AF1E-BB72-25D5-D2522147A005}"/>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821" t="3907" r="2422" b="6194"/>
          <a:stretch/>
        </p:blipFill>
        <p:spPr bwMode="auto">
          <a:xfrm>
            <a:off x="5894774" y="2169260"/>
            <a:ext cx="5503545" cy="3769360"/>
          </a:xfrm>
          <a:prstGeom prst="rect">
            <a:avLst/>
          </a:prstGeom>
          <a:ln>
            <a:noFill/>
          </a:ln>
          <a:extLst>
            <a:ext uri="{53640926-AAD7-44D8-BBD7-CCE9431645EC}">
              <a14:shadowObscured xmlns:a14="http://schemas.microsoft.com/office/drawing/2010/main"/>
            </a:ext>
          </a:extLst>
        </p:spPr>
      </p:pic>
      <p:pic>
        <p:nvPicPr>
          <p:cNvPr id="12" name="Graphic 16">
            <a:extLst>
              <a:ext uri="{FF2B5EF4-FFF2-40B4-BE49-F238E27FC236}">
                <a16:creationId xmlns:a16="http://schemas.microsoft.com/office/drawing/2014/main" id="{7A1F8966-8204-74B0-4E5E-C46BEC3DFB9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79827" y="478234"/>
            <a:ext cx="2982595" cy="1835785"/>
          </a:xfrm>
          <a:prstGeom prst="rect">
            <a:avLst/>
          </a:prstGeom>
        </p:spPr>
      </p:pic>
      <p:pic>
        <p:nvPicPr>
          <p:cNvPr id="13" name="Graphic 17">
            <a:extLst>
              <a:ext uri="{FF2B5EF4-FFF2-40B4-BE49-F238E27FC236}">
                <a16:creationId xmlns:a16="http://schemas.microsoft.com/office/drawing/2014/main" id="{E80A164D-C19E-04AC-6787-77E52D31701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296251" y="518212"/>
            <a:ext cx="2823210" cy="1835785"/>
          </a:xfrm>
          <a:prstGeom prst="rect">
            <a:avLst/>
          </a:prstGeom>
        </p:spPr>
      </p:pic>
      <p:sp>
        <p:nvSpPr>
          <p:cNvPr id="15" name="CasellaDiTesto 14">
            <a:extLst>
              <a:ext uri="{FF2B5EF4-FFF2-40B4-BE49-F238E27FC236}">
                <a16:creationId xmlns:a16="http://schemas.microsoft.com/office/drawing/2014/main" id="{1072E8F0-8021-8379-F614-8CE91F67B261}"/>
              </a:ext>
            </a:extLst>
          </p:cNvPr>
          <p:cNvSpPr txBox="1"/>
          <p:nvPr/>
        </p:nvSpPr>
        <p:spPr>
          <a:xfrm>
            <a:off x="5708722" y="290709"/>
            <a:ext cx="2753700" cy="230832"/>
          </a:xfrm>
          <a:prstGeom prst="rect">
            <a:avLst/>
          </a:prstGeom>
          <a:noFill/>
        </p:spPr>
        <p:txBody>
          <a:bodyPr wrap="square">
            <a:spAutoFit/>
          </a:bodyPr>
          <a:lstStyle/>
          <a:p>
            <a:r>
              <a:rPr lang="en-GB" sz="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Mass rate of hydrogen removed through venting</a:t>
            </a:r>
            <a:endParaRPr lang="en-US" dirty="0">
              <a:solidFill>
                <a:srgbClr val="000000"/>
              </a:solidFill>
            </a:endParaRPr>
          </a:p>
        </p:txBody>
      </p:sp>
      <p:sp>
        <p:nvSpPr>
          <p:cNvPr id="17" name="CasellaDiTesto 16">
            <a:extLst>
              <a:ext uri="{FF2B5EF4-FFF2-40B4-BE49-F238E27FC236}">
                <a16:creationId xmlns:a16="http://schemas.microsoft.com/office/drawing/2014/main" id="{4C9B630F-44E6-947F-1C1E-C218A51EB14D}"/>
              </a:ext>
            </a:extLst>
          </p:cNvPr>
          <p:cNvSpPr txBox="1"/>
          <p:nvPr/>
        </p:nvSpPr>
        <p:spPr>
          <a:xfrm>
            <a:off x="9355390" y="300284"/>
            <a:ext cx="6138746" cy="230832"/>
          </a:xfrm>
          <a:prstGeom prst="rect">
            <a:avLst/>
          </a:prstGeom>
          <a:noFill/>
        </p:spPr>
        <p:txBody>
          <a:bodyPr wrap="square">
            <a:spAutoFit/>
          </a:bodyPr>
          <a:lstStyle/>
          <a:p>
            <a:r>
              <a:rPr lang="en-GB" sz="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Integral amount of hydrogen removed through venting</a:t>
            </a:r>
            <a:endParaRPr lang="en-US" dirty="0">
              <a:solidFill>
                <a:srgbClr val="000000"/>
              </a:solidFill>
            </a:endParaRPr>
          </a:p>
        </p:txBody>
      </p:sp>
      <p:sp>
        <p:nvSpPr>
          <p:cNvPr id="19" name="CasellaDiTesto 18">
            <a:extLst>
              <a:ext uri="{FF2B5EF4-FFF2-40B4-BE49-F238E27FC236}">
                <a16:creationId xmlns:a16="http://schemas.microsoft.com/office/drawing/2014/main" id="{08B3BE5B-6ED5-0419-4D9A-1DCD68B0655E}"/>
              </a:ext>
            </a:extLst>
          </p:cNvPr>
          <p:cNvSpPr txBox="1"/>
          <p:nvPr/>
        </p:nvSpPr>
        <p:spPr>
          <a:xfrm>
            <a:off x="811208" y="738360"/>
            <a:ext cx="7460166" cy="230832"/>
          </a:xfrm>
          <a:prstGeom prst="rect">
            <a:avLst/>
          </a:prstGeom>
          <a:noFill/>
        </p:spPr>
        <p:txBody>
          <a:bodyPr wrap="square">
            <a:spAutoFit/>
          </a:bodyPr>
          <a:lstStyle/>
          <a:p>
            <a:r>
              <a:rPr lang="en-GB" sz="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Hydrogen production rate from tungsten dust reaction with steam</a:t>
            </a:r>
            <a:endParaRPr lang="en-US" dirty="0">
              <a:solidFill>
                <a:srgbClr val="000000"/>
              </a:solidFill>
            </a:endParaRPr>
          </a:p>
        </p:txBody>
      </p:sp>
      <p:sp>
        <p:nvSpPr>
          <p:cNvPr id="21" name="CasellaDiTesto 20">
            <a:extLst>
              <a:ext uri="{FF2B5EF4-FFF2-40B4-BE49-F238E27FC236}">
                <a16:creationId xmlns:a16="http://schemas.microsoft.com/office/drawing/2014/main" id="{EFEE3E07-2ACE-DF88-503C-88D476B646B9}"/>
              </a:ext>
            </a:extLst>
          </p:cNvPr>
          <p:cNvSpPr txBox="1"/>
          <p:nvPr/>
        </p:nvSpPr>
        <p:spPr>
          <a:xfrm>
            <a:off x="72539" y="109082"/>
            <a:ext cx="5159365" cy="394532"/>
          </a:xfrm>
          <a:prstGeom prst="rect">
            <a:avLst/>
          </a:prstGeom>
          <a:noFill/>
        </p:spPr>
        <p:txBody>
          <a:bodyPr wrap="square">
            <a:spAutoFit/>
          </a:bodyPr>
          <a:lstStyle/>
          <a:p>
            <a:pPr algn="just">
              <a:lnSpc>
                <a:spcPct val="115000"/>
              </a:lnSpc>
              <a:spcBef>
                <a:spcPts val="1200"/>
              </a:spcBef>
              <a:spcAft>
                <a:spcPts val="1200"/>
              </a:spcAft>
            </a:pPr>
            <a:r>
              <a:rPr lang="en-GB" sz="1900" b="1" dirty="0">
                <a:solidFill>
                  <a:srgbClr val="822433"/>
                </a:solidFill>
                <a:effectLst/>
                <a:latin typeface="+mj-lt"/>
                <a:ea typeface="Times New Roman" panose="02020603050405020304" pitchFamily="18" charset="0"/>
                <a:cs typeface="Times New Roman" panose="02020603050405020304" pitchFamily="18" charset="0"/>
              </a:rPr>
              <a:t>Detritiation System for the VVPSS design</a:t>
            </a:r>
            <a:endParaRPr lang="it-IT" sz="1900" b="1" dirty="0">
              <a:solidFill>
                <a:srgbClr val="822433"/>
              </a:solidFill>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0236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0050C8F8-4A0E-CC7C-39A1-D81A7FBAE4FB}"/>
              </a:ext>
            </a:extLst>
          </p:cNvPr>
          <p:cNvSpPr>
            <a:spLocks noGrp="1"/>
          </p:cNvSpPr>
          <p:nvPr>
            <p:ph type="ftr" sz="quarter" idx="3"/>
          </p:nvPr>
        </p:nvSpPr>
        <p:spPr/>
        <p:txBody>
          <a:bodyPr/>
          <a:lstStyle/>
          <a:p>
            <a:pPr>
              <a:defRPr/>
            </a:pPr>
            <a:r>
              <a:rPr lang="en-US" altLang="it-IT" dirty="0"/>
              <a:t>Overview of Sapienza MELCOR activities in the frame of the EUROfusion consortium</a:t>
            </a:r>
            <a:endParaRPr lang="it-IT" altLang="it-IT" i="1" dirty="0"/>
          </a:p>
        </p:txBody>
      </p:sp>
      <p:sp>
        <p:nvSpPr>
          <p:cNvPr id="5" name="Segnaposto numero diapositiva 4">
            <a:extLst>
              <a:ext uri="{FF2B5EF4-FFF2-40B4-BE49-F238E27FC236}">
                <a16:creationId xmlns:a16="http://schemas.microsoft.com/office/drawing/2014/main" id="{F37E0A7D-D310-6C76-F3CB-EF5AE5F2A329}"/>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15</a:t>
            </a:fld>
            <a:endParaRPr lang="it-IT" altLang="it-IT" dirty="0"/>
          </a:p>
        </p:txBody>
      </p:sp>
      <p:pic>
        <p:nvPicPr>
          <p:cNvPr id="6" name="Graphic 2">
            <a:extLst>
              <a:ext uri="{FF2B5EF4-FFF2-40B4-BE49-F238E27FC236}">
                <a16:creationId xmlns:a16="http://schemas.microsoft.com/office/drawing/2014/main" id="{A4A480BA-D479-E888-A2F7-F628FCA922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5109" y="1231497"/>
            <a:ext cx="3630475" cy="2254232"/>
          </a:xfrm>
          <a:prstGeom prst="rect">
            <a:avLst/>
          </a:prstGeom>
        </p:spPr>
      </p:pic>
      <p:pic>
        <p:nvPicPr>
          <p:cNvPr id="7" name="Graphic 3">
            <a:extLst>
              <a:ext uri="{FF2B5EF4-FFF2-40B4-BE49-F238E27FC236}">
                <a16:creationId xmlns:a16="http://schemas.microsoft.com/office/drawing/2014/main" id="{273CA863-BD9F-7D1C-02CE-6E1CA44E62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1296" y="3514327"/>
            <a:ext cx="3590653" cy="2395702"/>
          </a:xfrm>
          <a:prstGeom prst="rect">
            <a:avLst/>
          </a:prstGeom>
        </p:spPr>
      </p:pic>
      <p:graphicFrame>
        <p:nvGraphicFramePr>
          <p:cNvPr id="14" name="Tabella 13">
            <a:extLst>
              <a:ext uri="{FF2B5EF4-FFF2-40B4-BE49-F238E27FC236}">
                <a16:creationId xmlns:a16="http://schemas.microsoft.com/office/drawing/2014/main" id="{129BD65C-1763-337F-78D9-124F77DBCE93}"/>
              </a:ext>
            </a:extLst>
          </p:cNvPr>
          <p:cNvGraphicFramePr>
            <a:graphicFrameLocks noGrp="1"/>
          </p:cNvGraphicFramePr>
          <p:nvPr>
            <p:extLst>
              <p:ext uri="{D42A27DB-BD31-4B8C-83A1-F6EECF244321}">
                <p14:modId xmlns:p14="http://schemas.microsoft.com/office/powerpoint/2010/main" val="2661874343"/>
              </p:ext>
            </p:extLst>
          </p:nvPr>
        </p:nvGraphicFramePr>
        <p:xfrm>
          <a:off x="5015880" y="185983"/>
          <a:ext cx="6768000" cy="1044000"/>
        </p:xfrm>
        <a:graphic>
          <a:graphicData uri="http://schemas.openxmlformats.org/drawingml/2006/table">
            <a:tbl>
              <a:tblPr firstRow="1" firstCol="1" bandRow="1">
                <a:tableStyleId>{5C22544A-7EE6-4342-B048-85BDC9FD1C3A}</a:tableStyleId>
              </a:tblPr>
              <a:tblGrid>
                <a:gridCol w="2664000">
                  <a:extLst>
                    <a:ext uri="{9D8B030D-6E8A-4147-A177-3AD203B41FA5}">
                      <a16:colId xmlns:a16="http://schemas.microsoft.com/office/drawing/2014/main" val="2419444623"/>
                    </a:ext>
                  </a:extLst>
                </a:gridCol>
                <a:gridCol w="1368000">
                  <a:extLst>
                    <a:ext uri="{9D8B030D-6E8A-4147-A177-3AD203B41FA5}">
                      <a16:colId xmlns:a16="http://schemas.microsoft.com/office/drawing/2014/main" val="3876989639"/>
                    </a:ext>
                  </a:extLst>
                </a:gridCol>
                <a:gridCol w="1368000">
                  <a:extLst>
                    <a:ext uri="{9D8B030D-6E8A-4147-A177-3AD203B41FA5}">
                      <a16:colId xmlns:a16="http://schemas.microsoft.com/office/drawing/2014/main" val="3865011036"/>
                    </a:ext>
                  </a:extLst>
                </a:gridCol>
                <a:gridCol w="1368000">
                  <a:extLst>
                    <a:ext uri="{9D8B030D-6E8A-4147-A177-3AD203B41FA5}">
                      <a16:colId xmlns:a16="http://schemas.microsoft.com/office/drawing/2014/main" val="1200090552"/>
                    </a:ext>
                  </a:extLst>
                </a:gridCol>
              </a:tblGrid>
              <a:tr h="324000">
                <a:tc>
                  <a:txBody>
                    <a:bodyPr/>
                    <a:lstStyle/>
                    <a:p>
                      <a:pPr algn="just">
                        <a:lnSpc>
                          <a:spcPct val="115000"/>
                        </a:lnSpc>
                        <a:spcAft>
                          <a:spcPts val="1000"/>
                        </a:spcAft>
                      </a:pPr>
                      <a:r>
                        <a:rPr lang="en-GB" sz="11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ctr">
                        <a:lnSpc>
                          <a:spcPct val="115000"/>
                        </a:lnSpc>
                        <a:spcAft>
                          <a:spcPts val="1000"/>
                        </a:spcAft>
                      </a:pPr>
                      <a:r>
                        <a:rPr lang="en-GB" sz="1100" dirty="0">
                          <a:effectLst/>
                        </a:rPr>
                        <a:t>PFC at +100°C</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22433"/>
                    </a:solidFill>
                  </a:tcPr>
                </a:tc>
                <a:tc>
                  <a:txBody>
                    <a:bodyPr/>
                    <a:lstStyle/>
                    <a:p>
                      <a:pPr algn="ctr">
                        <a:lnSpc>
                          <a:spcPct val="115000"/>
                        </a:lnSpc>
                        <a:spcAft>
                          <a:spcPts val="1000"/>
                        </a:spcAft>
                      </a:pPr>
                      <a:r>
                        <a:rPr lang="en-GB" sz="1100" dirty="0">
                          <a:effectLst/>
                        </a:rPr>
                        <a:t>PFC at +150°C</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22433"/>
                    </a:solidFill>
                  </a:tcPr>
                </a:tc>
                <a:tc>
                  <a:txBody>
                    <a:bodyPr/>
                    <a:lstStyle/>
                    <a:p>
                      <a:pPr algn="ctr">
                        <a:lnSpc>
                          <a:spcPct val="115000"/>
                        </a:lnSpc>
                        <a:spcAft>
                          <a:spcPts val="1000"/>
                        </a:spcAft>
                      </a:pPr>
                      <a:r>
                        <a:rPr lang="en-GB" sz="1100" dirty="0">
                          <a:effectLst/>
                        </a:rPr>
                        <a:t>PFC at +200°C</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22433"/>
                    </a:solidFill>
                  </a:tcPr>
                </a:tc>
                <a:extLst>
                  <a:ext uri="{0D108BD9-81ED-4DB2-BD59-A6C34878D82A}">
                    <a16:rowId xmlns:a16="http://schemas.microsoft.com/office/drawing/2014/main" val="1496587408"/>
                  </a:ext>
                </a:extLst>
              </a:tr>
              <a:tr h="360000">
                <a:tc>
                  <a:txBody>
                    <a:bodyPr/>
                    <a:lstStyle/>
                    <a:p>
                      <a:pPr algn="ctr">
                        <a:lnSpc>
                          <a:spcPct val="115000"/>
                        </a:lnSpc>
                        <a:spcAft>
                          <a:spcPts val="1000"/>
                        </a:spcAft>
                      </a:pPr>
                      <a:r>
                        <a:rPr lang="en-GB" sz="1100" dirty="0">
                          <a:effectLst/>
                        </a:rPr>
                        <a:t>Total amount of H</a:t>
                      </a:r>
                      <a:r>
                        <a:rPr lang="en-GB" sz="1100" baseline="-25000" dirty="0">
                          <a:effectLst/>
                        </a:rPr>
                        <a:t>2 </a:t>
                      </a:r>
                      <a:r>
                        <a:rPr lang="en-GB" sz="1100" dirty="0">
                          <a:effectLst/>
                        </a:rPr>
                        <a:t>recombined [kg]</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22433"/>
                    </a:solidFill>
                  </a:tcPr>
                </a:tc>
                <a:tc>
                  <a:txBody>
                    <a:bodyPr/>
                    <a:lstStyle/>
                    <a:p>
                      <a:pPr algn="ctr">
                        <a:lnSpc>
                          <a:spcPct val="115000"/>
                        </a:lnSpc>
                        <a:spcAft>
                          <a:spcPts val="1000"/>
                        </a:spcAft>
                      </a:pPr>
                      <a:r>
                        <a:rPr lang="en-GB" sz="1100" dirty="0">
                          <a:solidFill>
                            <a:srgbClr val="000000"/>
                          </a:solidFill>
                          <a:effectLst/>
                        </a:rPr>
                        <a:t>0.796</a:t>
                      </a:r>
                      <a:endParaRPr lang="it-IT"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ctr">
                        <a:lnSpc>
                          <a:spcPct val="115000"/>
                        </a:lnSpc>
                        <a:spcAft>
                          <a:spcPts val="1000"/>
                        </a:spcAft>
                      </a:pPr>
                      <a:r>
                        <a:rPr lang="en-GB" sz="1100" dirty="0">
                          <a:solidFill>
                            <a:srgbClr val="000000"/>
                          </a:solidFill>
                          <a:effectLst/>
                        </a:rPr>
                        <a:t>0.811</a:t>
                      </a:r>
                      <a:endParaRPr lang="it-IT"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ctr">
                        <a:lnSpc>
                          <a:spcPct val="115000"/>
                        </a:lnSpc>
                        <a:spcAft>
                          <a:spcPts val="1000"/>
                        </a:spcAft>
                      </a:pPr>
                      <a:r>
                        <a:rPr lang="en-GB" sz="1100">
                          <a:solidFill>
                            <a:srgbClr val="000000"/>
                          </a:solidFill>
                          <a:effectLst/>
                        </a:rPr>
                        <a:t>0.834</a:t>
                      </a:r>
                      <a:endParaRPr lang="it-IT"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722027529"/>
                  </a:ext>
                </a:extLst>
              </a:tr>
              <a:tr h="360000">
                <a:tc>
                  <a:txBody>
                    <a:bodyPr/>
                    <a:lstStyle/>
                    <a:p>
                      <a:pPr algn="ctr">
                        <a:lnSpc>
                          <a:spcPct val="115000"/>
                        </a:lnSpc>
                        <a:spcAft>
                          <a:spcPts val="1000"/>
                        </a:spcAft>
                      </a:pPr>
                      <a:r>
                        <a:rPr lang="en-GB" sz="1100" dirty="0">
                          <a:effectLst/>
                        </a:rPr>
                        <a:t>H</a:t>
                      </a:r>
                      <a:r>
                        <a:rPr lang="en-GB" sz="1100" baseline="-25000" dirty="0">
                          <a:effectLst/>
                        </a:rPr>
                        <a:t>2</a:t>
                      </a:r>
                      <a:r>
                        <a:rPr lang="en-GB" sz="1100" dirty="0">
                          <a:effectLst/>
                        </a:rPr>
                        <a:t> discharged towards the ETs [kg]</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22433"/>
                    </a:solidFill>
                  </a:tcPr>
                </a:tc>
                <a:tc>
                  <a:txBody>
                    <a:bodyPr/>
                    <a:lstStyle/>
                    <a:p>
                      <a:pPr algn="ctr">
                        <a:lnSpc>
                          <a:spcPct val="115000"/>
                        </a:lnSpc>
                        <a:spcAft>
                          <a:spcPts val="1000"/>
                        </a:spcAft>
                      </a:pPr>
                      <a:r>
                        <a:rPr lang="en-GB" sz="1100" dirty="0">
                          <a:solidFill>
                            <a:srgbClr val="000000"/>
                          </a:solidFill>
                          <a:effectLst/>
                        </a:rPr>
                        <a:t>1.292</a:t>
                      </a:r>
                      <a:endParaRPr lang="it-IT"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ctr">
                        <a:lnSpc>
                          <a:spcPct val="115000"/>
                        </a:lnSpc>
                        <a:spcAft>
                          <a:spcPts val="1000"/>
                        </a:spcAft>
                      </a:pPr>
                      <a:r>
                        <a:rPr lang="en-GB" sz="1100" dirty="0">
                          <a:solidFill>
                            <a:srgbClr val="000000"/>
                          </a:solidFill>
                          <a:effectLst/>
                        </a:rPr>
                        <a:t>1.298</a:t>
                      </a:r>
                      <a:endParaRPr lang="it-IT"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algn="ctr">
                        <a:lnSpc>
                          <a:spcPct val="115000"/>
                        </a:lnSpc>
                        <a:spcAft>
                          <a:spcPts val="1000"/>
                        </a:spcAft>
                      </a:pPr>
                      <a:r>
                        <a:rPr lang="en-GB" sz="1100" dirty="0">
                          <a:solidFill>
                            <a:srgbClr val="000000"/>
                          </a:solidFill>
                          <a:effectLst/>
                        </a:rPr>
                        <a:t>1.310</a:t>
                      </a:r>
                      <a:endParaRPr lang="it-IT"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27843007"/>
                  </a:ext>
                </a:extLst>
              </a:tr>
            </a:tbl>
          </a:graphicData>
        </a:graphic>
      </p:graphicFrame>
      <p:pic>
        <p:nvPicPr>
          <p:cNvPr id="15" name="Graphic 13">
            <a:extLst>
              <a:ext uri="{FF2B5EF4-FFF2-40B4-BE49-F238E27FC236}">
                <a16:creationId xmlns:a16="http://schemas.microsoft.com/office/drawing/2014/main" id="{A2A3EA07-F5C5-0BF5-6FB3-D0CE135401A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59896" y="1448229"/>
            <a:ext cx="2878455" cy="1871980"/>
          </a:xfrm>
          <a:prstGeom prst="rect">
            <a:avLst/>
          </a:prstGeom>
        </p:spPr>
      </p:pic>
      <p:pic>
        <p:nvPicPr>
          <p:cNvPr id="16" name="Graphic 14">
            <a:extLst>
              <a:ext uri="{FF2B5EF4-FFF2-40B4-BE49-F238E27FC236}">
                <a16:creationId xmlns:a16="http://schemas.microsoft.com/office/drawing/2014/main" id="{8D2C7489-17CB-D79C-6758-2240D1B3DE0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688288" y="1445827"/>
            <a:ext cx="2890520" cy="1871980"/>
          </a:xfrm>
          <a:prstGeom prst="rect">
            <a:avLst/>
          </a:prstGeom>
        </p:spPr>
      </p:pic>
      <p:pic>
        <p:nvPicPr>
          <p:cNvPr id="17" name="Immagine 16">
            <a:extLst>
              <a:ext uri="{FF2B5EF4-FFF2-40B4-BE49-F238E27FC236}">
                <a16:creationId xmlns:a16="http://schemas.microsoft.com/office/drawing/2014/main" id="{B22A0403-4E02-07E9-4936-9F9B598C57E1}"/>
              </a:ext>
            </a:extLst>
          </p:cNvPr>
          <p:cNvPicPr>
            <a:picLocks noChangeAspect="1"/>
          </p:cNvPicPr>
          <p:nvPr/>
        </p:nvPicPr>
        <p:blipFill>
          <a:blip r:embed="rId10"/>
          <a:stretch>
            <a:fillRect/>
          </a:stretch>
        </p:blipFill>
        <p:spPr>
          <a:xfrm>
            <a:off x="5807968" y="3477984"/>
            <a:ext cx="5545610" cy="2310376"/>
          </a:xfrm>
          <a:prstGeom prst="rect">
            <a:avLst/>
          </a:prstGeom>
        </p:spPr>
      </p:pic>
      <p:sp>
        <p:nvSpPr>
          <p:cNvPr id="19" name="CasellaDiTesto 18">
            <a:extLst>
              <a:ext uri="{FF2B5EF4-FFF2-40B4-BE49-F238E27FC236}">
                <a16:creationId xmlns:a16="http://schemas.microsoft.com/office/drawing/2014/main" id="{5622968B-1857-DEE0-BF7F-3C24640A06B4}"/>
              </a:ext>
            </a:extLst>
          </p:cNvPr>
          <p:cNvSpPr txBox="1"/>
          <p:nvPr/>
        </p:nvSpPr>
        <p:spPr>
          <a:xfrm>
            <a:off x="719241" y="1005428"/>
            <a:ext cx="6138746" cy="230832"/>
          </a:xfrm>
          <a:prstGeom prst="rect">
            <a:avLst/>
          </a:prstGeom>
          <a:noFill/>
        </p:spPr>
        <p:txBody>
          <a:bodyPr wrap="square">
            <a:spAutoFit/>
          </a:bodyPr>
          <a:lstStyle/>
          <a:p>
            <a:r>
              <a:rPr lang="en-GB" sz="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Hydrogen production rate from tungsten dust reaction with steam</a:t>
            </a:r>
            <a:endParaRPr lang="en-US" dirty="0">
              <a:solidFill>
                <a:srgbClr val="000000"/>
              </a:solidFill>
            </a:endParaRPr>
          </a:p>
        </p:txBody>
      </p:sp>
      <p:sp>
        <p:nvSpPr>
          <p:cNvPr id="21" name="CasellaDiTesto 20">
            <a:extLst>
              <a:ext uri="{FF2B5EF4-FFF2-40B4-BE49-F238E27FC236}">
                <a16:creationId xmlns:a16="http://schemas.microsoft.com/office/drawing/2014/main" id="{D50E8A47-6436-B460-CDB3-DF207E66725C}"/>
              </a:ext>
            </a:extLst>
          </p:cNvPr>
          <p:cNvSpPr txBox="1"/>
          <p:nvPr/>
        </p:nvSpPr>
        <p:spPr>
          <a:xfrm>
            <a:off x="191344" y="71525"/>
            <a:ext cx="4608512" cy="697242"/>
          </a:xfrm>
          <a:prstGeom prst="rect">
            <a:avLst/>
          </a:prstGeom>
          <a:noFill/>
        </p:spPr>
        <p:txBody>
          <a:bodyPr wrap="square">
            <a:spAutoFit/>
          </a:bodyPr>
          <a:lstStyle/>
          <a:p>
            <a:pPr algn="just">
              <a:lnSpc>
                <a:spcPct val="115000"/>
              </a:lnSpc>
              <a:spcBef>
                <a:spcPts val="1200"/>
              </a:spcBef>
              <a:spcAft>
                <a:spcPts val="1200"/>
              </a:spcAft>
            </a:pPr>
            <a:r>
              <a:rPr lang="en-GB" sz="1800" b="1" dirty="0">
                <a:solidFill>
                  <a:srgbClr val="822433"/>
                </a:solidFill>
                <a:effectLst/>
                <a:latin typeface="+mj-lt"/>
                <a:ea typeface="Times New Roman" panose="02020603050405020304" pitchFamily="18" charset="0"/>
                <a:cs typeface="Times New Roman" panose="02020603050405020304" pitchFamily="18" charset="0"/>
              </a:rPr>
              <a:t>Passive Autocatalytic Recombiner for the VVPSS design</a:t>
            </a:r>
            <a:endParaRPr lang="it-IT" sz="1800" b="1" dirty="0">
              <a:solidFill>
                <a:srgbClr val="822433"/>
              </a:solidFill>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0944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BE097B-6981-E53C-38AD-F0F851556A3F}"/>
              </a:ext>
            </a:extLst>
          </p:cNvPr>
          <p:cNvSpPr>
            <a:spLocks noGrp="1"/>
          </p:cNvSpPr>
          <p:nvPr>
            <p:ph type="title"/>
          </p:nvPr>
        </p:nvSpPr>
        <p:spPr>
          <a:xfrm>
            <a:off x="0" y="7536"/>
            <a:ext cx="11876732" cy="504825"/>
          </a:xfrm>
        </p:spPr>
        <p:txBody>
          <a:bodyPr/>
          <a:lstStyle/>
          <a:p>
            <a:r>
              <a:rPr lang="en-US" dirty="0"/>
              <a:t>Preliminary analyses for ITER WCLL Test Blanket System with MELCOR</a:t>
            </a:r>
            <a:endParaRPr lang="en-GB" dirty="0"/>
          </a:p>
        </p:txBody>
      </p:sp>
      <p:sp>
        <p:nvSpPr>
          <p:cNvPr id="4" name="Segnaposto piè di pagina 3">
            <a:extLst>
              <a:ext uri="{FF2B5EF4-FFF2-40B4-BE49-F238E27FC236}">
                <a16:creationId xmlns:a16="http://schemas.microsoft.com/office/drawing/2014/main" id="{B9561A88-BCB0-8D5F-EF8A-981CCA3F17AD}"/>
              </a:ext>
            </a:extLst>
          </p:cNvPr>
          <p:cNvSpPr>
            <a:spLocks noGrp="1"/>
          </p:cNvSpPr>
          <p:nvPr>
            <p:ph type="ftr" sz="quarter" idx="3"/>
          </p:nvPr>
        </p:nvSpPr>
        <p:spPr/>
        <p:txBody>
          <a:bodyPr/>
          <a:lstStyle/>
          <a:p>
            <a:pPr>
              <a:defRPr/>
            </a:pPr>
            <a:r>
              <a:rPr lang="en-US" altLang="it-IT" dirty="0"/>
              <a:t>Overview of Sapienza MELCOR activities in the frame of the EUROfusion consortium</a:t>
            </a:r>
            <a:endParaRPr lang="it-IT" altLang="it-IT" i="1" dirty="0"/>
          </a:p>
        </p:txBody>
      </p:sp>
      <p:sp>
        <p:nvSpPr>
          <p:cNvPr id="5" name="Segnaposto numero diapositiva 4">
            <a:extLst>
              <a:ext uri="{FF2B5EF4-FFF2-40B4-BE49-F238E27FC236}">
                <a16:creationId xmlns:a16="http://schemas.microsoft.com/office/drawing/2014/main" id="{709B34C2-736B-815F-2384-E29A4E2CCCA4}"/>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16</a:t>
            </a:fld>
            <a:endParaRPr lang="it-IT" altLang="it-IT" dirty="0"/>
          </a:p>
        </p:txBody>
      </p:sp>
      <p:pic>
        <p:nvPicPr>
          <p:cNvPr id="6" name="Picture 2" descr="Layout of the WCLL-TBS sub-systems.">
            <a:extLst>
              <a:ext uri="{FF2B5EF4-FFF2-40B4-BE49-F238E27FC236}">
                <a16:creationId xmlns:a16="http://schemas.microsoft.com/office/drawing/2014/main" id="{5B013464-6F2F-3CE4-D99A-F105451772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6584" y="1347579"/>
            <a:ext cx="6664233" cy="4360388"/>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74D11225-C65C-84C2-6485-36797CE56A4F}"/>
              </a:ext>
            </a:extLst>
          </p:cNvPr>
          <p:cNvPicPr>
            <a:picLocks noChangeAspect="1"/>
          </p:cNvPicPr>
          <p:nvPr/>
        </p:nvPicPr>
        <p:blipFill>
          <a:blip r:embed="rId4"/>
          <a:stretch>
            <a:fillRect/>
          </a:stretch>
        </p:blipFill>
        <p:spPr>
          <a:xfrm>
            <a:off x="335360" y="1405752"/>
            <a:ext cx="4852941" cy="4107824"/>
          </a:xfrm>
          <a:prstGeom prst="rect">
            <a:avLst/>
          </a:prstGeom>
        </p:spPr>
      </p:pic>
      <p:sp>
        <p:nvSpPr>
          <p:cNvPr id="8" name="Rettangolo 7">
            <a:extLst>
              <a:ext uri="{FF2B5EF4-FFF2-40B4-BE49-F238E27FC236}">
                <a16:creationId xmlns:a16="http://schemas.microsoft.com/office/drawing/2014/main" id="{8C7CA4F8-C02D-4751-E944-CD23998BBF01}"/>
              </a:ext>
            </a:extLst>
          </p:cNvPr>
          <p:cNvSpPr/>
          <p:nvPr/>
        </p:nvSpPr>
        <p:spPr>
          <a:xfrm>
            <a:off x="1919536" y="5560480"/>
            <a:ext cx="1204176" cy="230832"/>
          </a:xfrm>
          <a:prstGeom prst="rect">
            <a:avLst/>
          </a:prstGeom>
        </p:spPr>
        <p:txBody>
          <a:bodyPr wrap="none">
            <a:spAutoFit/>
          </a:bodyPr>
          <a:lstStyle/>
          <a:p>
            <a:r>
              <a:rPr lang="en-GB" dirty="0">
                <a:solidFill>
                  <a:srgbClr val="000000"/>
                </a:solidFill>
              </a:rPr>
              <a:t>https://www.iter.org/</a:t>
            </a:r>
          </a:p>
        </p:txBody>
      </p:sp>
      <p:sp>
        <p:nvSpPr>
          <p:cNvPr id="9" name="CasellaDiTesto 8">
            <a:extLst>
              <a:ext uri="{FF2B5EF4-FFF2-40B4-BE49-F238E27FC236}">
                <a16:creationId xmlns:a16="http://schemas.microsoft.com/office/drawing/2014/main" id="{110BF08F-DD64-38CE-1A5C-4967487CA440}"/>
              </a:ext>
            </a:extLst>
          </p:cNvPr>
          <p:cNvSpPr txBox="1"/>
          <p:nvPr/>
        </p:nvSpPr>
        <p:spPr>
          <a:xfrm>
            <a:off x="7088059" y="1613515"/>
            <a:ext cx="201673" cy="230832"/>
          </a:xfrm>
          <a:prstGeom prst="rect">
            <a:avLst/>
          </a:prstGeom>
          <a:noFill/>
        </p:spPr>
        <p:txBody>
          <a:bodyPr wrap="square">
            <a:spAutoFit/>
          </a:bodyPr>
          <a:lstStyle/>
          <a:p>
            <a:r>
              <a:rPr lang="en-US" dirty="0">
                <a:solidFill>
                  <a:srgbClr val="000000"/>
                </a:solidFill>
              </a:rPr>
              <a:t>A</a:t>
            </a:r>
            <a:endParaRPr lang="en-GB" dirty="0"/>
          </a:p>
        </p:txBody>
      </p:sp>
      <p:sp>
        <p:nvSpPr>
          <p:cNvPr id="10" name="CasellaDiTesto 9">
            <a:extLst>
              <a:ext uri="{FF2B5EF4-FFF2-40B4-BE49-F238E27FC236}">
                <a16:creationId xmlns:a16="http://schemas.microsoft.com/office/drawing/2014/main" id="{AA8CAFB7-AB4F-0EC6-6CF4-3AFD10E69757}"/>
              </a:ext>
            </a:extLst>
          </p:cNvPr>
          <p:cNvSpPr txBox="1"/>
          <p:nvPr/>
        </p:nvSpPr>
        <p:spPr>
          <a:xfrm>
            <a:off x="7435310" y="4129206"/>
            <a:ext cx="201673" cy="230832"/>
          </a:xfrm>
          <a:prstGeom prst="rect">
            <a:avLst/>
          </a:prstGeom>
          <a:noFill/>
        </p:spPr>
        <p:txBody>
          <a:bodyPr wrap="square">
            <a:spAutoFit/>
          </a:bodyPr>
          <a:lstStyle/>
          <a:p>
            <a:r>
              <a:rPr lang="en-US" dirty="0">
                <a:solidFill>
                  <a:srgbClr val="000000"/>
                </a:solidFill>
              </a:rPr>
              <a:t>B</a:t>
            </a:r>
            <a:endParaRPr lang="en-GB" dirty="0"/>
          </a:p>
        </p:txBody>
      </p:sp>
      <p:cxnSp>
        <p:nvCxnSpPr>
          <p:cNvPr id="11" name="Connettore a gomito 10">
            <a:extLst>
              <a:ext uri="{FF2B5EF4-FFF2-40B4-BE49-F238E27FC236}">
                <a16:creationId xmlns:a16="http://schemas.microsoft.com/office/drawing/2014/main" id="{49A513B0-49BB-B6C4-3F94-4A06B4E37883}"/>
              </a:ext>
            </a:extLst>
          </p:cNvPr>
          <p:cNvCxnSpPr>
            <a:cxnSpLocks/>
          </p:cNvCxnSpPr>
          <p:nvPr/>
        </p:nvCxnSpPr>
        <p:spPr bwMode="auto">
          <a:xfrm>
            <a:off x="3935760" y="3645024"/>
            <a:ext cx="4536504" cy="1599461"/>
          </a:xfrm>
          <a:prstGeom prst="bentConnector3">
            <a:avLst>
              <a:gd name="adj1" fmla="val 32979"/>
            </a:avLst>
          </a:prstGeom>
          <a:ln>
            <a:solidFill>
              <a:schemeClr val="accent1">
                <a:lumMod val="50000"/>
              </a:schemeClr>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08169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BE097B-6981-E53C-38AD-F0F851556A3F}"/>
              </a:ext>
            </a:extLst>
          </p:cNvPr>
          <p:cNvSpPr>
            <a:spLocks noGrp="1"/>
          </p:cNvSpPr>
          <p:nvPr>
            <p:ph type="title"/>
          </p:nvPr>
        </p:nvSpPr>
        <p:spPr>
          <a:xfrm>
            <a:off x="0" y="0"/>
            <a:ext cx="11876732" cy="504825"/>
          </a:xfrm>
        </p:spPr>
        <p:txBody>
          <a:bodyPr/>
          <a:lstStyle/>
          <a:p>
            <a:r>
              <a:rPr lang="en-GB" dirty="0"/>
              <a:t>MELCOR model of WCS</a:t>
            </a:r>
          </a:p>
        </p:txBody>
      </p:sp>
      <p:sp>
        <p:nvSpPr>
          <p:cNvPr id="4" name="Segnaposto piè di pagina 3">
            <a:extLst>
              <a:ext uri="{FF2B5EF4-FFF2-40B4-BE49-F238E27FC236}">
                <a16:creationId xmlns:a16="http://schemas.microsoft.com/office/drawing/2014/main" id="{B9561A88-BCB0-8D5F-EF8A-981CCA3F17AD}"/>
              </a:ext>
            </a:extLst>
          </p:cNvPr>
          <p:cNvSpPr>
            <a:spLocks noGrp="1"/>
          </p:cNvSpPr>
          <p:nvPr>
            <p:ph type="ftr" sz="quarter" idx="3"/>
          </p:nvPr>
        </p:nvSpPr>
        <p:spPr/>
        <p:txBody>
          <a:bodyPr/>
          <a:lstStyle/>
          <a:p>
            <a:pPr>
              <a:defRPr/>
            </a:pPr>
            <a:r>
              <a:rPr lang="en-US" altLang="it-IT" dirty="0"/>
              <a:t>Overview of Sapienza MELCOR activities in the frame of the EUROfusion consortium</a:t>
            </a:r>
            <a:endParaRPr lang="it-IT" altLang="it-IT" i="1" dirty="0"/>
          </a:p>
        </p:txBody>
      </p:sp>
      <p:sp>
        <p:nvSpPr>
          <p:cNvPr id="5" name="Segnaposto numero diapositiva 4">
            <a:extLst>
              <a:ext uri="{FF2B5EF4-FFF2-40B4-BE49-F238E27FC236}">
                <a16:creationId xmlns:a16="http://schemas.microsoft.com/office/drawing/2014/main" id="{709B34C2-736B-815F-2384-E29A4E2CCCA4}"/>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17</a:t>
            </a:fld>
            <a:endParaRPr lang="it-IT" altLang="it-IT" dirty="0"/>
          </a:p>
        </p:txBody>
      </p:sp>
      <p:sp>
        <p:nvSpPr>
          <p:cNvPr id="7" name="CasellaDiTesto 6">
            <a:extLst>
              <a:ext uri="{FF2B5EF4-FFF2-40B4-BE49-F238E27FC236}">
                <a16:creationId xmlns:a16="http://schemas.microsoft.com/office/drawing/2014/main" id="{47BD5F69-567B-1559-9275-41D41AFB0F79}"/>
              </a:ext>
            </a:extLst>
          </p:cNvPr>
          <p:cNvSpPr txBox="1"/>
          <p:nvPr/>
        </p:nvSpPr>
        <p:spPr>
          <a:xfrm>
            <a:off x="174580" y="880987"/>
            <a:ext cx="4315892" cy="1600438"/>
          </a:xfrm>
          <a:prstGeom prst="rect">
            <a:avLst/>
          </a:prstGeom>
          <a:noFill/>
        </p:spPr>
        <p:txBody>
          <a:bodyPr wrap="square">
            <a:spAutoFit/>
          </a:bodyPr>
          <a:lstStyle/>
          <a:p>
            <a:pPr marL="285750" indent="-285750">
              <a:buFont typeface="Wingdings" panose="05000000000000000000" pitchFamily="2" charset="2"/>
              <a:buChar char="Ø"/>
            </a:pPr>
            <a:r>
              <a:rPr lang="en-US" sz="1400" dirty="0">
                <a:solidFill>
                  <a:srgbClr val="000000"/>
                </a:solidFill>
              </a:rPr>
              <a:t>A total number of 143 CVs have been modeled to correctly simulate the WCS</a:t>
            </a:r>
          </a:p>
          <a:p>
            <a:pPr marL="285750" indent="-285750">
              <a:buFont typeface="Wingdings" panose="05000000000000000000" pitchFamily="2" charset="2"/>
              <a:buChar char="Ø"/>
            </a:pPr>
            <a:endParaRPr lang="en-US" sz="1400" dirty="0">
              <a:solidFill>
                <a:srgbClr val="000000"/>
              </a:solidFill>
            </a:endParaRPr>
          </a:p>
          <a:p>
            <a:pPr marL="285750" indent="-285750">
              <a:buFont typeface="Wingdings" panose="05000000000000000000" pitchFamily="2" charset="2"/>
              <a:buChar char="Ø"/>
            </a:pPr>
            <a:r>
              <a:rPr lang="en-US" sz="1400" dirty="0">
                <a:solidFill>
                  <a:srgbClr val="000000"/>
                </a:solidFill>
              </a:rPr>
              <a:t>A heat structure is assigned to each pipework</a:t>
            </a:r>
          </a:p>
          <a:p>
            <a:pPr marL="285750" indent="-285750">
              <a:buFont typeface="Wingdings" panose="05000000000000000000" pitchFamily="2" charset="2"/>
              <a:buChar char="Ø"/>
            </a:pPr>
            <a:endParaRPr lang="en-US" sz="1400" dirty="0">
              <a:solidFill>
                <a:srgbClr val="000000"/>
              </a:solidFill>
            </a:endParaRPr>
          </a:p>
          <a:p>
            <a:pPr marL="285750" indent="-285750">
              <a:buFont typeface="Wingdings" panose="05000000000000000000" pitchFamily="2" charset="2"/>
              <a:buChar char="Ø"/>
            </a:pPr>
            <a:r>
              <a:rPr lang="en-US" sz="1400" dirty="0">
                <a:solidFill>
                  <a:srgbClr val="000000"/>
                </a:solidFill>
              </a:rPr>
              <a:t>The ITER Port Plug has been included in the model </a:t>
            </a:r>
          </a:p>
        </p:txBody>
      </p:sp>
      <p:sp>
        <p:nvSpPr>
          <p:cNvPr id="8" name="CasellaDiTesto 7">
            <a:extLst>
              <a:ext uri="{FF2B5EF4-FFF2-40B4-BE49-F238E27FC236}">
                <a16:creationId xmlns:a16="http://schemas.microsoft.com/office/drawing/2014/main" id="{22938F96-9A2F-E0AC-2DEC-1A5CE3F27F7D}"/>
              </a:ext>
            </a:extLst>
          </p:cNvPr>
          <p:cNvSpPr txBox="1"/>
          <p:nvPr/>
        </p:nvSpPr>
        <p:spPr>
          <a:xfrm>
            <a:off x="5231904" y="47922"/>
            <a:ext cx="6960096" cy="215444"/>
          </a:xfrm>
          <a:prstGeom prst="rect">
            <a:avLst/>
          </a:prstGeom>
          <a:noFill/>
        </p:spPr>
        <p:txBody>
          <a:bodyPr wrap="square">
            <a:spAutoFit/>
          </a:bodyPr>
          <a:lstStyle/>
          <a:p>
            <a:r>
              <a:rPr lang="en-GB" sz="800" dirty="0">
                <a:solidFill>
                  <a:srgbClr val="000000"/>
                </a:solidFill>
              </a:rPr>
              <a:t>[Ref] D'Onorio, M. et al. “Supporting analysis for WCLL test blanket system safety”, (2021) Fusion Engineering and Design, 173, art. no. 112902</a:t>
            </a:r>
          </a:p>
        </p:txBody>
      </p:sp>
      <p:grpSp>
        <p:nvGrpSpPr>
          <p:cNvPr id="3" name="Gruppo 2">
            <a:extLst>
              <a:ext uri="{FF2B5EF4-FFF2-40B4-BE49-F238E27FC236}">
                <a16:creationId xmlns:a16="http://schemas.microsoft.com/office/drawing/2014/main" id="{771C9C20-903D-C48F-56CF-522F15805827}"/>
              </a:ext>
            </a:extLst>
          </p:cNvPr>
          <p:cNvGrpSpPr/>
          <p:nvPr/>
        </p:nvGrpSpPr>
        <p:grpSpPr>
          <a:xfrm>
            <a:off x="0" y="462340"/>
            <a:ext cx="12113626" cy="5673944"/>
            <a:chOff x="0" y="462340"/>
            <a:chExt cx="12113626" cy="5673944"/>
          </a:xfrm>
        </p:grpSpPr>
        <p:sp>
          <p:nvSpPr>
            <p:cNvPr id="9" name="Rettangolo 8">
              <a:extLst>
                <a:ext uri="{FF2B5EF4-FFF2-40B4-BE49-F238E27FC236}">
                  <a16:creationId xmlns:a16="http://schemas.microsoft.com/office/drawing/2014/main" id="{70298C80-3506-53D6-9686-F34F99F37F7E}"/>
                </a:ext>
              </a:extLst>
            </p:cNvPr>
            <p:cNvSpPr/>
            <p:nvPr/>
          </p:nvSpPr>
          <p:spPr bwMode="auto">
            <a:xfrm>
              <a:off x="371130" y="3955704"/>
              <a:ext cx="433701" cy="1805340"/>
            </a:xfrm>
            <a:prstGeom prst="rect">
              <a:avLst/>
            </a:prstGeom>
            <a:ln>
              <a:solidFill>
                <a:srgbClr val="000000"/>
              </a:solidFill>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algn="ctr" defTabSz="774251"/>
              <a:r>
                <a:rPr lang="en-GB" sz="846" b="1" dirty="0">
                  <a:solidFill>
                    <a:srgbClr val="000000"/>
                  </a:solidFill>
                  <a:latin typeface="Arial" charset="0"/>
                  <a:ea typeface="ＭＳ Ｐゴシック" pitchFamily="1" charset="-128"/>
                </a:rPr>
                <a:t>TBM</a:t>
              </a:r>
            </a:p>
            <a:p>
              <a:pPr algn="ctr" defTabSz="774251"/>
              <a:endParaRPr lang="en-GB" sz="846" b="1" dirty="0">
                <a:solidFill>
                  <a:srgbClr val="000000"/>
                </a:solidFill>
                <a:latin typeface="Arial" charset="0"/>
                <a:ea typeface="ＭＳ Ｐゴシック" pitchFamily="1" charset="-128"/>
              </a:endParaRPr>
            </a:p>
          </p:txBody>
        </p:sp>
        <p:sp>
          <p:nvSpPr>
            <p:cNvPr id="10" name="Rettangolo 9">
              <a:extLst>
                <a:ext uri="{FF2B5EF4-FFF2-40B4-BE49-F238E27FC236}">
                  <a16:creationId xmlns:a16="http://schemas.microsoft.com/office/drawing/2014/main" id="{843924E4-D531-101D-3160-2F19AA0BFD79}"/>
                </a:ext>
              </a:extLst>
            </p:cNvPr>
            <p:cNvSpPr/>
            <p:nvPr/>
          </p:nvSpPr>
          <p:spPr bwMode="auto">
            <a:xfrm>
              <a:off x="1051023" y="4693528"/>
              <a:ext cx="975454" cy="449735"/>
            </a:xfrm>
            <a:prstGeom prst="rect">
              <a:avLst/>
            </a:prstGeom>
            <a:ln>
              <a:solidFill>
                <a:srgbClr val="000000"/>
              </a:solidFill>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algn="ctr" defTabSz="774251"/>
              <a:r>
                <a:rPr lang="en-GB" sz="846" b="1" dirty="0">
                  <a:solidFill>
                    <a:srgbClr val="000000"/>
                  </a:solidFill>
                  <a:latin typeface="Arial" charset="0"/>
                  <a:ea typeface="ＭＳ Ｐゴシック" pitchFamily="1" charset="-128"/>
                </a:rPr>
                <a:t>BZ pipe forest</a:t>
              </a:r>
            </a:p>
            <a:p>
              <a:pPr algn="ctr" defTabSz="774251"/>
              <a:r>
                <a:rPr lang="en-GB" sz="846" b="1" dirty="0">
                  <a:solidFill>
                    <a:srgbClr val="000000"/>
                  </a:solidFill>
                  <a:latin typeface="Arial" charset="0"/>
                  <a:ea typeface="ＭＳ Ｐゴシック" pitchFamily="1" charset="-128"/>
                </a:rPr>
                <a:t>CV200 to CV204</a:t>
              </a:r>
            </a:p>
          </p:txBody>
        </p:sp>
        <p:cxnSp>
          <p:nvCxnSpPr>
            <p:cNvPr id="11" name="Connettore diritto 10">
              <a:extLst>
                <a:ext uri="{FF2B5EF4-FFF2-40B4-BE49-F238E27FC236}">
                  <a16:creationId xmlns:a16="http://schemas.microsoft.com/office/drawing/2014/main" id="{406CEA55-D40E-7292-0C17-C27D0C049FFC}"/>
                </a:ext>
              </a:extLst>
            </p:cNvPr>
            <p:cNvCxnSpPr/>
            <p:nvPr/>
          </p:nvCxnSpPr>
          <p:spPr bwMode="auto">
            <a:xfrm>
              <a:off x="804826" y="4273171"/>
              <a:ext cx="162308" cy="0"/>
            </a:xfrm>
            <a:prstGeom prst="line">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2" name="Connettore diritto 11">
              <a:extLst>
                <a:ext uri="{FF2B5EF4-FFF2-40B4-BE49-F238E27FC236}">
                  <a16:creationId xmlns:a16="http://schemas.microsoft.com/office/drawing/2014/main" id="{9513D034-645B-4BD3-7B39-F3785CA04358}"/>
                </a:ext>
              </a:extLst>
            </p:cNvPr>
            <p:cNvCxnSpPr>
              <a:cxnSpLocks/>
              <a:stCxn id="17" idx="3"/>
              <a:endCxn id="15" idx="1"/>
            </p:cNvCxnSpPr>
            <p:nvPr/>
          </p:nvCxnSpPr>
          <p:spPr bwMode="auto">
            <a:xfrm>
              <a:off x="2463948" y="4335455"/>
              <a:ext cx="92516" cy="0"/>
            </a:xfrm>
            <a:prstGeom prst="line">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3" name="Connettore diritto 12">
              <a:extLst>
                <a:ext uri="{FF2B5EF4-FFF2-40B4-BE49-F238E27FC236}">
                  <a16:creationId xmlns:a16="http://schemas.microsoft.com/office/drawing/2014/main" id="{858FB55B-234D-F862-6785-A72E1705D024}"/>
                </a:ext>
              </a:extLst>
            </p:cNvPr>
            <p:cNvCxnSpPr>
              <a:cxnSpLocks/>
            </p:cNvCxnSpPr>
            <p:nvPr/>
          </p:nvCxnSpPr>
          <p:spPr bwMode="auto">
            <a:xfrm>
              <a:off x="804831" y="4949715"/>
              <a:ext cx="256507" cy="0"/>
            </a:xfrm>
            <a:prstGeom prst="line">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14" name="Rettangolo 13">
              <a:extLst>
                <a:ext uri="{FF2B5EF4-FFF2-40B4-BE49-F238E27FC236}">
                  <a16:creationId xmlns:a16="http://schemas.microsoft.com/office/drawing/2014/main" id="{BDD07FAD-5FFA-EAE0-7A0F-FECDA17941EF}"/>
                </a:ext>
              </a:extLst>
            </p:cNvPr>
            <p:cNvSpPr/>
            <p:nvPr/>
          </p:nvSpPr>
          <p:spPr bwMode="auto">
            <a:xfrm>
              <a:off x="947898" y="4026388"/>
              <a:ext cx="723052" cy="618133"/>
            </a:xfrm>
            <a:prstGeom prst="rect">
              <a:avLst/>
            </a:prstGeom>
            <a:ln>
              <a:solidFill>
                <a:srgbClr val="000000"/>
              </a:solidFill>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algn="ctr" defTabSz="774251"/>
              <a:r>
                <a:rPr lang="en-GB" sz="846" b="1" dirty="0">
                  <a:solidFill>
                    <a:srgbClr val="000000"/>
                  </a:solidFill>
                  <a:latin typeface="Arial" charset="0"/>
                  <a:ea typeface="ＭＳ Ｐゴシック" pitchFamily="1" charset="-128"/>
                </a:rPr>
                <a:t>Outlet pipe forest</a:t>
              </a:r>
            </a:p>
            <a:p>
              <a:pPr algn="ctr" defTabSz="774251"/>
              <a:r>
                <a:rPr lang="en-GB" sz="846" b="1" dirty="0">
                  <a:solidFill>
                    <a:srgbClr val="000000"/>
                  </a:solidFill>
                  <a:latin typeface="Arial" charset="0"/>
                  <a:ea typeface="ＭＳ Ｐゴシック" pitchFamily="1" charset="-128"/>
                </a:rPr>
                <a:t>CV-702 to CV-708</a:t>
              </a:r>
            </a:p>
            <a:p>
              <a:pPr algn="ctr" defTabSz="774251"/>
              <a:endParaRPr lang="en-GB" sz="846" b="1" dirty="0">
                <a:solidFill>
                  <a:srgbClr val="000000"/>
                </a:solidFill>
                <a:latin typeface="Arial" charset="0"/>
                <a:ea typeface="ＭＳ Ｐゴシック" pitchFamily="1" charset="-128"/>
              </a:endParaRPr>
            </a:p>
          </p:txBody>
        </p:sp>
        <p:sp>
          <p:nvSpPr>
            <p:cNvPr id="15" name="Rettangolo 14">
              <a:extLst>
                <a:ext uri="{FF2B5EF4-FFF2-40B4-BE49-F238E27FC236}">
                  <a16:creationId xmlns:a16="http://schemas.microsoft.com/office/drawing/2014/main" id="{0453602C-3FAD-BB1B-166B-F3EBB4866F08}"/>
                </a:ext>
              </a:extLst>
            </p:cNvPr>
            <p:cNvSpPr/>
            <p:nvPr/>
          </p:nvSpPr>
          <p:spPr bwMode="auto">
            <a:xfrm>
              <a:off x="2556471" y="4117767"/>
              <a:ext cx="823335" cy="435387"/>
            </a:xfrm>
            <a:prstGeom prst="rect">
              <a:avLst/>
            </a:prstGeom>
            <a:ln>
              <a:solidFill>
                <a:srgbClr val="000000"/>
              </a:solidFill>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algn="ctr" defTabSz="774251"/>
              <a:r>
                <a:rPr lang="en-GB" sz="846" b="1" dirty="0">
                  <a:solidFill>
                    <a:srgbClr val="000000"/>
                  </a:solidFill>
                  <a:latin typeface="Arial" charset="0"/>
                  <a:ea typeface="ＭＳ Ｐゴシック" pitchFamily="1" charset="-128"/>
                </a:rPr>
                <a:t>To PC#16 outlet</a:t>
              </a:r>
            </a:p>
            <a:p>
              <a:pPr algn="ctr" defTabSz="774251"/>
              <a:r>
                <a:rPr lang="en-GB" sz="846" b="1" dirty="0">
                  <a:solidFill>
                    <a:srgbClr val="000000"/>
                  </a:solidFill>
                  <a:latin typeface="Arial" charset="0"/>
                  <a:ea typeface="ＭＳ Ｐゴシック" pitchFamily="1" charset="-128"/>
                </a:rPr>
                <a:t>CV-2 to CV-9</a:t>
              </a:r>
            </a:p>
          </p:txBody>
        </p:sp>
        <p:cxnSp>
          <p:nvCxnSpPr>
            <p:cNvPr id="16" name="Connettore diritto 15">
              <a:extLst>
                <a:ext uri="{FF2B5EF4-FFF2-40B4-BE49-F238E27FC236}">
                  <a16:creationId xmlns:a16="http://schemas.microsoft.com/office/drawing/2014/main" id="{5B21D948-E38E-5840-D366-6777D58A31EB}"/>
                </a:ext>
              </a:extLst>
            </p:cNvPr>
            <p:cNvCxnSpPr>
              <a:cxnSpLocks/>
              <a:stCxn id="14" idx="3"/>
              <a:endCxn id="17" idx="1"/>
            </p:cNvCxnSpPr>
            <p:nvPr/>
          </p:nvCxnSpPr>
          <p:spPr bwMode="auto">
            <a:xfrm>
              <a:off x="1670950" y="4335455"/>
              <a:ext cx="80112" cy="2"/>
            </a:xfrm>
            <a:prstGeom prst="line">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17" name="Rettangolo 16">
              <a:extLst>
                <a:ext uri="{FF2B5EF4-FFF2-40B4-BE49-F238E27FC236}">
                  <a16:creationId xmlns:a16="http://schemas.microsoft.com/office/drawing/2014/main" id="{2F3FAAA4-443B-0FB0-9792-52A8DFAABBF6}"/>
                </a:ext>
              </a:extLst>
            </p:cNvPr>
            <p:cNvSpPr/>
            <p:nvPr/>
          </p:nvSpPr>
          <p:spPr bwMode="auto">
            <a:xfrm>
              <a:off x="1751062" y="4092227"/>
              <a:ext cx="712891" cy="486460"/>
            </a:xfrm>
            <a:prstGeom prst="rect">
              <a:avLst/>
            </a:prstGeom>
            <a:ln>
              <a:solidFill>
                <a:srgbClr val="000000"/>
              </a:solidFill>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algn="ctr" defTabSz="774251"/>
              <a:r>
                <a:rPr lang="en-GB" sz="846" b="1" dirty="0">
                  <a:solidFill>
                    <a:srgbClr val="000000"/>
                  </a:solidFill>
                  <a:latin typeface="Arial" charset="0"/>
                  <a:ea typeface="ＭＳ Ｐゴシック" pitchFamily="1" charset="-128"/>
                </a:rPr>
                <a:t>Delay tank</a:t>
              </a:r>
            </a:p>
            <a:p>
              <a:pPr algn="ctr" defTabSz="774251"/>
              <a:r>
                <a:rPr lang="en-GB" sz="846" b="1" dirty="0">
                  <a:solidFill>
                    <a:srgbClr val="000000"/>
                  </a:solidFill>
                  <a:latin typeface="Arial" charset="0"/>
                  <a:ea typeface="ＭＳ Ｐゴシック" pitchFamily="1" charset="-128"/>
                </a:rPr>
                <a:t>TA-0006</a:t>
              </a:r>
            </a:p>
            <a:p>
              <a:pPr algn="ctr" defTabSz="774251"/>
              <a:r>
                <a:rPr lang="en-GB" sz="846" b="1" dirty="0">
                  <a:solidFill>
                    <a:srgbClr val="000000"/>
                  </a:solidFill>
                  <a:latin typeface="Arial" charset="0"/>
                  <a:ea typeface="ＭＳ Ｐゴシック" pitchFamily="1" charset="-128"/>
                </a:rPr>
                <a:t>CV-2</a:t>
              </a:r>
            </a:p>
          </p:txBody>
        </p:sp>
        <p:cxnSp>
          <p:nvCxnSpPr>
            <p:cNvPr id="18" name="Connettore a gomito 17">
              <a:extLst>
                <a:ext uri="{FF2B5EF4-FFF2-40B4-BE49-F238E27FC236}">
                  <a16:creationId xmlns:a16="http://schemas.microsoft.com/office/drawing/2014/main" id="{9ABBF0E3-1CF8-5ADC-1FD9-A31387835361}"/>
                </a:ext>
              </a:extLst>
            </p:cNvPr>
            <p:cNvCxnSpPr>
              <a:cxnSpLocks/>
              <a:stCxn id="15" idx="3"/>
            </p:cNvCxnSpPr>
            <p:nvPr/>
          </p:nvCxnSpPr>
          <p:spPr bwMode="auto">
            <a:xfrm flipV="1">
              <a:off x="3379805" y="3267111"/>
              <a:ext cx="395995" cy="1068350"/>
            </a:xfrm>
            <a:prstGeom prst="bentConnector2">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9" name="Connettore a gomito 18">
              <a:extLst>
                <a:ext uri="{FF2B5EF4-FFF2-40B4-BE49-F238E27FC236}">
                  <a16:creationId xmlns:a16="http://schemas.microsoft.com/office/drawing/2014/main" id="{5047355A-6783-9B09-6FF7-CF516F1465BA}"/>
                </a:ext>
              </a:extLst>
            </p:cNvPr>
            <p:cNvCxnSpPr>
              <a:cxnSpLocks/>
              <a:stCxn id="15" idx="3"/>
            </p:cNvCxnSpPr>
            <p:nvPr/>
          </p:nvCxnSpPr>
          <p:spPr bwMode="auto">
            <a:xfrm flipV="1">
              <a:off x="3379802" y="3875655"/>
              <a:ext cx="1469764" cy="459806"/>
            </a:xfrm>
            <a:prstGeom prst="bentConnector3">
              <a:avLst>
                <a:gd name="adj1" fmla="val 50000"/>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20" name="Rettangolo 19">
              <a:extLst>
                <a:ext uri="{FF2B5EF4-FFF2-40B4-BE49-F238E27FC236}">
                  <a16:creationId xmlns:a16="http://schemas.microsoft.com/office/drawing/2014/main" id="{D1D2A2DF-8059-14AB-4265-80C79F027453}"/>
                </a:ext>
              </a:extLst>
            </p:cNvPr>
            <p:cNvSpPr/>
            <p:nvPr/>
          </p:nvSpPr>
          <p:spPr bwMode="auto">
            <a:xfrm>
              <a:off x="1051763" y="5210313"/>
              <a:ext cx="998409" cy="387092"/>
            </a:xfrm>
            <a:prstGeom prst="rect">
              <a:avLst/>
            </a:prstGeom>
            <a:ln>
              <a:solidFill>
                <a:srgbClr val="000000"/>
              </a:solidFill>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algn="ctr" defTabSz="774251"/>
              <a:r>
                <a:rPr lang="en-GB" sz="846" b="1" dirty="0">
                  <a:solidFill>
                    <a:srgbClr val="000000"/>
                  </a:solidFill>
                  <a:latin typeface="Arial" charset="0"/>
                  <a:ea typeface="ＭＳ Ｐゴシック" pitchFamily="1" charset="-128"/>
                </a:rPr>
                <a:t>FW pipe forest</a:t>
              </a:r>
            </a:p>
            <a:p>
              <a:pPr algn="ctr" defTabSz="774251"/>
              <a:r>
                <a:rPr lang="en-GB" sz="846" b="1" dirty="0">
                  <a:solidFill>
                    <a:srgbClr val="000000"/>
                  </a:solidFill>
                  <a:latin typeface="Arial" charset="0"/>
                  <a:ea typeface="ＭＳ Ｐゴシック" pitchFamily="1" charset="-128"/>
                </a:rPr>
                <a:t>CV210 to CV214</a:t>
              </a:r>
            </a:p>
          </p:txBody>
        </p:sp>
        <p:cxnSp>
          <p:nvCxnSpPr>
            <p:cNvPr id="21" name="Connettore diritto 20">
              <a:extLst>
                <a:ext uri="{FF2B5EF4-FFF2-40B4-BE49-F238E27FC236}">
                  <a16:creationId xmlns:a16="http://schemas.microsoft.com/office/drawing/2014/main" id="{291AF4C8-4411-E156-BF43-C4420B51603A}"/>
                </a:ext>
              </a:extLst>
            </p:cNvPr>
            <p:cNvCxnSpPr>
              <a:cxnSpLocks/>
              <a:stCxn id="20" idx="3"/>
              <a:endCxn id="25" idx="1"/>
            </p:cNvCxnSpPr>
            <p:nvPr/>
          </p:nvCxnSpPr>
          <p:spPr bwMode="auto">
            <a:xfrm flipV="1">
              <a:off x="2050170" y="5402737"/>
              <a:ext cx="99945" cy="1120"/>
            </a:xfrm>
            <a:prstGeom prst="line">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22" name="Connettore diritto 21">
              <a:extLst>
                <a:ext uri="{FF2B5EF4-FFF2-40B4-BE49-F238E27FC236}">
                  <a16:creationId xmlns:a16="http://schemas.microsoft.com/office/drawing/2014/main" id="{39B6C19D-35E0-F6EB-FA21-D100FF618426}"/>
                </a:ext>
              </a:extLst>
            </p:cNvPr>
            <p:cNvCxnSpPr>
              <a:cxnSpLocks/>
            </p:cNvCxnSpPr>
            <p:nvPr/>
          </p:nvCxnSpPr>
          <p:spPr bwMode="auto">
            <a:xfrm>
              <a:off x="804831" y="5403857"/>
              <a:ext cx="257246" cy="0"/>
            </a:xfrm>
            <a:prstGeom prst="line">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23" name="Rettangolo 22">
              <a:extLst>
                <a:ext uri="{FF2B5EF4-FFF2-40B4-BE49-F238E27FC236}">
                  <a16:creationId xmlns:a16="http://schemas.microsoft.com/office/drawing/2014/main" id="{385974E4-2F2F-9166-AEB0-7431F870C413}"/>
                </a:ext>
              </a:extLst>
            </p:cNvPr>
            <p:cNvSpPr/>
            <p:nvPr/>
          </p:nvSpPr>
          <p:spPr bwMode="auto">
            <a:xfrm>
              <a:off x="3747327" y="4963981"/>
              <a:ext cx="857356" cy="449886"/>
            </a:xfrm>
            <a:prstGeom prst="rect">
              <a:avLst/>
            </a:prstGeom>
            <a:ln>
              <a:solidFill>
                <a:srgbClr val="000000"/>
              </a:solidFill>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algn="ctr" defTabSz="774251"/>
              <a:r>
                <a:rPr lang="en-GB" sz="846" b="1" dirty="0">
                  <a:solidFill>
                    <a:srgbClr val="000000"/>
                  </a:solidFill>
                  <a:latin typeface="Arial" charset="0"/>
                  <a:ea typeface="ＭＳ Ｐゴシック" pitchFamily="1" charset="-128"/>
                </a:rPr>
                <a:t>To TBM inlet tee</a:t>
              </a:r>
            </a:p>
            <a:p>
              <a:pPr algn="ctr" defTabSz="774251"/>
              <a:r>
                <a:rPr lang="en-GB" sz="846" b="1" dirty="0">
                  <a:solidFill>
                    <a:srgbClr val="000000"/>
                  </a:solidFill>
                  <a:latin typeface="Arial" charset="0"/>
                  <a:ea typeface="ＭＳ Ｐゴシック" pitchFamily="1" charset="-128"/>
                </a:rPr>
                <a:t>CV91 to CV97</a:t>
              </a:r>
            </a:p>
          </p:txBody>
        </p:sp>
        <p:sp>
          <p:nvSpPr>
            <p:cNvPr id="24" name="Rettangolo 23">
              <a:extLst>
                <a:ext uri="{FF2B5EF4-FFF2-40B4-BE49-F238E27FC236}">
                  <a16:creationId xmlns:a16="http://schemas.microsoft.com/office/drawing/2014/main" id="{F4F02691-10C0-0E3A-7048-111B4D4E50AD}"/>
                </a:ext>
              </a:extLst>
            </p:cNvPr>
            <p:cNvSpPr/>
            <p:nvPr/>
          </p:nvSpPr>
          <p:spPr bwMode="auto">
            <a:xfrm>
              <a:off x="2150113" y="4756174"/>
              <a:ext cx="1056372" cy="387092"/>
            </a:xfrm>
            <a:prstGeom prst="rect">
              <a:avLst/>
            </a:prstGeom>
            <a:ln>
              <a:solidFill>
                <a:srgbClr val="000000"/>
              </a:solidFill>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algn="ctr" defTabSz="774251"/>
              <a:r>
                <a:rPr lang="en-GB" sz="846" b="1" dirty="0">
                  <a:solidFill>
                    <a:srgbClr val="000000"/>
                  </a:solidFill>
                  <a:latin typeface="Arial" charset="0"/>
                  <a:ea typeface="ＭＳ Ｐゴシック" pitchFamily="1" charset="-128"/>
                </a:rPr>
                <a:t>To BZ TBM inlet</a:t>
              </a:r>
            </a:p>
            <a:p>
              <a:pPr algn="ctr" defTabSz="774251"/>
              <a:r>
                <a:rPr lang="en-GB" sz="846" b="1" dirty="0">
                  <a:solidFill>
                    <a:srgbClr val="000000"/>
                  </a:solidFill>
                  <a:latin typeface="Arial" charset="0"/>
                  <a:ea typeface="ＭＳ Ｐゴシック" pitchFamily="1" charset="-128"/>
                </a:rPr>
                <a:t>CV099 to CV101</a:t>
              </a:r>
            </a:p>
          </p:txBody>
        </p:sp>
        <p:sp>
          <p:nvSpPr>
            <p:cNvPr id="25" name="Rettangolo 24">
              <a:extLst>
                <a:ext uri="{FF2B5EF4-FFF2-40B4-BE49-F238E27FC236}">
                  <a16:creationId xmlns:a16="http://schemas.microsoft.com/office/drawing/2014/main" id="{718AA333-9DED-B2DB-064E-E660E69C6616}"/>
                </a:ext>
              </a:extLst>
            </p:cNvPr>
            <p:cNvSpPr/>
            <p:nvPr/>
          </p:nvSpPr>
          <p:spPr bwMode="auto">
            <a:xfrm>
              <a:off x="2150113" y="5209193"/>
              <a:ext cx="1056372" cy="387092"/>
            </a:xfrm>
            <a:prstGeom prst="rect">
              <a:avLst/>
            </a:prstGeom>
            <a:ln>
              <a:solidFill>
                <a:srgbClr val="000000"/>
              </a:solidFill>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algn="ctr" defTabSz="774251"/>
              <a:r>
                <a:rPr lang="en-GB" sz="846" b="1" dirty="0">
                  <a:solidFill>
                    <a:srgbClr val="000000"/>
                  </a:solidFill>
                  <a:latin typeface="Arial" charset="0"/>
                  <a:ea typeface="ＭＳ Ｐゴシック" pitchFamily="1" charset="-128"/>
                </a:rPr>
                <a:t>To FW TBM inlet</a:t>
              </a:r>
            </a:p>
            <a:p>
              <a:pPr algn="ctr" defTabSz="774251"/>
              <a:r>
                <a:rPr lang="en-GB" sz="846" b="1" dirty="0">
                  <a:solidFill>
                    <a:srgbClr val="000000"/>
                  </a:solidFill>
                  <a:latin typeface="Arial" charset="0"/>
                  <a:ea typeface="ＭＳ Ｐゴシック" pitchFamily="1" charset="-128"/>
                </a:rPr>
                <a:t>CV103 to CV108</a:t>
              </a:r>
            </a:p>
          </p:txBody>
        </p:sp>
        <p:cxnSp>
          <p:nvCxnSpPr>
            <p:cNvPr id="26" name="Connettore a gomito 25">
              <a:extLst>
                <a:ext uri="{FF2B5EF4-FFF2-40B4-BE49-F238E27FC236}">
                  <a16:creationId xmlns:a16="http://schemas.microsoft.com/office/drawing/2014/main" id="{16A844D5-80CB-4B79-503C-C4675E592AA9}"/>
                </a:ext>
              </a:extLst>
            </p:cNvPr>
            <p:cNvCxnSpPr>
              <a:cxnSpLocks/>
              <a:stCxn id="23" idx="1"/>
              <a:endCxn id="24" idx="3"/>
            </p:cNvCxnSpPr>
            <p:nvPr/>
          </p:nvCxnSpPr>
          <p:spPr bwMode="auto">
            <a:xfrm rot="10800000">
              <a:off x="3206485" y="4949720"/>
              <a:ext cx="540844" cy="239204"/>
            </a:xfrm>
            <a:prstGeom prst="bentConnector3">
              <a:avLst>
                <a:gd name="adj1" fmla="val 67535"/>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27" name="Connettore a gomito 26">
              <a:extLst>
                <a:ext uri="{FF2B5EF4-FFF2-40B4-BE49-F238E27FC236}">
                  <a16:creationId xmlns:a16="http://schemas.microsoft.com/office/drawing/2014/main" id="{16382F04-8760-FEB4-C096-0AFA62772329}"/>
                </a:ext>
              </a:extLst>
            </p:cNvPr>
            <p:cNvCxnSpPr>
              <a:cxnSpLocks/>
              <a:stCxn id="23" idx="1"/>
              <a:endCxn id="25" idx="3"/>
            </p:cNvCxnSpPr>
            <p:nvPr/>
          </p:nvCxnSpPr>
          <p:spPr bwMode="auto">
            <a:xfrm rot="10800000" flipV="1">
              <a:off x="3206485" y="5188922"/>
              <a:ext cx="540844" cy="213817"/>
            </a:xfrm>
            <a:prstGeom prst="bentConnector3">
              <a:avLst>
                <a:gd name="adj1" fmla="val 67893"/>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28" name="Fascicolazione 27">
              <a:extLst>
                <a:ext uri="{FF2B5EF4-FFF2-40B4-BE49-F238E27FC236}">
                  <a16:creationId xmlns:a16="http://schemas.microsoft.com/office/drawing/2014/main" id="{CD592EBB-EBF1-FD51-BD5F-2A2846774847}"/>
                </a:ext>
              </a:extLst>
            </p:cNvPr>
            <p:cNvSpPr/>
            <p:nvPr/>
          </p:nvSpPr>
          <p:spPr bwMode="auto">
            <a:xfrm rot="5400000">
              <a:off x="3470272" y="5104492"/>
              <a:ext cx="186133" cy="168085"/>
            </a:xfrm>
            <a:prstGeom prst="flowChartCollate">
              <a:avLst/>
            </a:prstGeom>
            <a:solidFill>
              <a:srgbClr val="000000"/>
            </a:solidFill>
            <a:ln>
              <a:noFill/>
            </a:ln>
            <a:effectLst/>
          </p:spPr>
          <p:txBody>
            <a:bodyPr vert="horz" wrap="square" lIns="77419" tIns="38709" rIns="77419" bIns="38709" numCol="1" rtlCol="0" anchor="t" anchorCtr="0" compatLnSpc="1">
              <a:prstTxWarp prst="textNoShape">
                <a:avLst/>
              </a:prstTxWarp>
            </a:bodyPr>
            <a:lstStyle/>
            <a:p>
              <a:pPr defTabSz="774251"/>
              <a:endParaRPr lang="en-GB" sz="763">
                <a:solidFill>
                  <a:srgbClr val="FFFFFF"/>
                </a:solidFill>
                <a:ea typeface="ＭＳ Ｐゴシック" pitchFamily="1" charset="-128"/>
              </a:endParaRPr>
            </a:p>
          </p:txBody>
        </p:sp>
        <p:sp>
          <p:nvSpPr>
            <p:cNvPr id="29" name="Fascicolazione 28">
              <a:extLst>
                <a:ext uri="{FF2B5EF4-FFF2-40B4-BE49-F238E27FC236}">
                  <a16:creationId xmlns:a16="http://schemas.microsoft.com/office/drawing/2014/main" id="{F9A5727C-D581-66A8-A0D9-33CFC8C8FB49}"/>
                </a:ext>
              </a:extLst>
            </p:cNvPr>
            <p:cNvSpPr/>
            <p:nvPr/>
          </p:nvSpPr>
          <p:spPr bwMode="auto">
            <a:xfrm rot="5400000">
              <a:off x="3476667" y="4259861"/>
              <a:ext cx="186133" cy="168085"/>
            </a:xfrm>
            <a:prstGeom prst="flowChartCollate">
              <a:avLst/>
            </a:prstGeom>
            <a:solidFill>
              <a:srgbClr val="000000"/>
            </a:solidFill>
            <a:ln>
              <a:noFill/>
            </a:ln>
            <a:effectLst/>
          </p:spPr>
          <p:txBody>
            <a:bodyPr vert="horz" wrap="square" lIns="77419" tIns="38709" rIns="77419" bIns="38709" numCol="1" rtlCol="0" anchor="t" anchorCtr="0" compatLnSpc="1">
              <a:prstTxWarp prst="textNoShape">
                <a:avLst/>
              </a:prstTxWarp>
            </a:bodyPr>
            <a:lstStyle/>
            <a:p>
              <a:pPr defTabSz="774251"/>
              <a:endParaRPr lang="en-GB" sz="763">
                <a:solidFill>
                  <a:srgbClr val="FFFFFF"/>
                </a:solidFill>
                <a:ea typeface="ＭＳ Ｐゴシック" pitchFamily="1" charset="-128"/>
              </a:endParaRPr>
            </a:p>
          </p:txBody>
        </p:sp>
        <p:sp>
          <p:nvSpPr>
            <p:cNvPr id="30" name="CasellaDiTesto 29">
              <a:extLst>
                <a:ext uri="{FF2B5EF4-FFF2-40B4-BE49-F238E27FC236}">
                  <a16:creationId xmlns:a16="http://schemas.microsoft.com/office/drawing/2014/main" id="{A54063BE-31A4-5ED5-49C5-A1FB8DEEFDBF}"/>
                </a:ext>
              </a:extLst>
            </p:cNvPr>
            <p:cNvSpPr txBox="1"/>
            <p:nvPr/>
          </p:nvSpPr>
          <p:spPr>
            <a:xfrm>
              <a:off x="3349130" y="4920850"/>
              <a:ext cx="509828" cy="209737"/>
            </a:xfrm>
            <a:prstGeom prst="rect">
              <a:avLst/>
            </a:prstGeom>
            <a:noFill/>
          </p:spPr>
          <p:txBody>
            <a:bodyPr wrap="square">
              <a:spAutoFit/>
            </a:bodyPr>
            <a:lstStyle/>
            <a:p>
              <a:pPr defTabSz="774223"/>
              <a:r>
                <a:rPr lang="en-GB" sz="763" b="1" dirty="0">
                  <a:solidFill>
                    <a:srgbClr val="000000"/>
                  </a:solidFill>
                  <a:ea typeface="ＭＳ Ｐゴシック" pitchFamily="1" charset="-128"/>
                </a:rPr>
                <a:t>SIC-1</a:t>
              </a:r>
              <a:endParaRPr lang="en-GB" sz="763" dirty="0">
                <a:solidFill>
                  <a:srgbClr val="FFFFFF"/>
                </a:solidFill>
              </a:endParaRPr>
            </a:p>
          </p:txBody>
        </p:sp>
        <p:sp>
          <p:nvSpPr>
            <p:cNvPr id="31" name="CasellaDiTesto 30">
              <a:extLst>
                <a:ext uri="{FF2B5EF4-FFF2-40B4-BE49-F238E27FC236}">
                  <a16:creationId xmlns:a16="http://schemas.microsoft.com/office/drawing/2014/main" id="{58D9EFEA-3659-7037-FE0A-254E34398CFB}"/>
                </a:ext>
              </a:extLst>
            </p:cNvPr>
            <p:cNvSpPr txBox="1"/>
            <p:nvPr/>
          </p:nvSpPr>
          <p:spPr>
            <a:xfrm>
              <a:off x="3373582" y="4102642"/>
              <a:ext cx="506869" cy="209737"/>
            </a:xfrm>
            <a:prstGeom prst="rect">
              <a:avLst/>
            </a:prstGeom>
            <a:noFill/>
          </p:spPr>
          <p:txBody>
            <a:bodyPr wrap="square">
              <a:spAutoFit/>
            </a:bodyPr>
            <a:lstStyle/>
            <a:p>
              <a:pPr defTabSz="774223"/>
              <a:r>
                <a:rPr lang="en-GB" sz="763" b="1" dirty="0">
                  <a:solidFill>
                    <a:srgbClr val="000000"/>
                  </a:solidFill>
                  <a:ea typeface="ＭＳ Ｐゴシック" pitchFamily="1" charset="-128"/>
                </a:rPr>
                <a:t>SIC-1</a:t>
              </a:r>
              <a:endParaRPr lang="en-GB" sz="763" dirty="0">
                <a:solidFill>
                  <a:srgbClr val="FFFFFF"/>
                </a:solidFill>
              </a:endParaRPr>
            </a:p>
          </p:txBody>
        </p:sp>
        <p:sp>
          <p:nvSpPr>
            <p:cNvPr id="32" name="Rettangolo 31">
              <a:extLst>
                <a:ext uri="{FF2B5EF4-FFF2-40B4-BE49-F238E27FC236}">
                  <a16:creationId xmlns:a16="http://schemas.microsoft.com/office/drawing/2014/main" id="{F05B53ED-23A4-1D43-B342-C8BDDB3647EF}"/>
                </a:ext>
              </a:extLst>
            </p:cNvPr>
            <p:cNvSpPr/>
            <p:nvPr/>
          </p:nvSpPr>
          <p:spPr bwMode="auto">
            <a:xfrm>
              <a:off x="899861" y="3724768"/>
              <a:ext cx="3794597" cy="2212955"/>
            </a:xfrm>
            <a:prstGeom prst="rect">
              <a:avLst/>
            </a:prstGeom>
            <a:noFill/>
            <a:ln>
              <a:solidFill>
                <a:srgbClr val="FF0000"/>
              </a:solidFill>
              <a:prstDash val="dashDot"/>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defTabSz="774251"/>
              <a:r>
                <a:rPr lang="en-GB" sz="763" b="1" dirty="0">
                  <a:solidFill>
                    <a:srgbClr val="FF0000"/>
                  </a:solidFill>
                  <a:latin typeface="Arial" charset="0"/>
                  <a:ea typeface="ＭＳ Ｐゴシック" pitchFamily="1" charset="-128"/>
                </a:rPr>
                <a:t>Port cell CV-830</a:t>
              </a:r>
            </a:p>
          </p:txBody>
        </p:sp>
        <p:sp>
          <p:nvSpPr>
            <p:cNvPr id="33" name="Rettangolo 32">
              <a:extLst>
                <a:ext uri="{FF2B5EF4-FFF2-40B4-BE49-F238E27FC236}">
                  <a16:creationId xmlns:a16="http://schemas.microsoft.com/office/drawing/2014/main" id="{1DABCBF6-75BC-2A96-9D2A-78AE74074803}"/>
                </a:ext>
              </a:extLst>
            </p:cNvPr>
            <p:cNvSpPr/>
            <p:nvPr/>
          </p:nvSpPr>
          <p:spPr bwMode="auto">
            <a:xfrm>
              <a:off x="40910" y="3719165"/>
              <a:ext cx="858944" cy="2218558"/>
            </a:xfrm>
            <a:prstGeom prst="rect">
              <a:avLst/>
            </a:prstGeom>
            <a:noFill/>
            <a:ln>
              <a:solidFill>
                <a:srgbClr val="FF0000"/>
              </a:solidFill>
              <a:prstDash val="dashDot"/>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defTabSz="774251"/>
              <a:r>
                <a:rPr lang="en-GB" sz="763" b="1" dirty="0">
                  <a:solidFill>
                    <a:srgbClr val="FF0000"/>
                  </a:solidFill>
                  <a:latin typeface="Arial" charset="0"/>
                  <a:ea typeface="ＭＳ Ｐゴシック" pitchFamily="1" charset="-128"/>
                </a:rPr>
                <a:t>ITER VV</a:t>
              </a:r>
            </a:p>
          </p:txBody>
        </p:sp>
        <p:sp>
          <p:nvSpPr>
            <p:cNvPr id="34" name="Rettangolo 33">
              <a:extLst>
                <a:ext uri="{FF2B5EF4-FFF2-40B4-BE49-F238E27FC236}">
                  <a16:creationId xmlns:a16="http://schemas.microsoft.com/office/drawing/2014/main" id="{7B4A3CCB-AD85-1175-8291-96F03EDD4E03}"/>
                </a:ext>
              </a:extLst>
            </p:cNvPr>
            <p:cNvSpPr/>
            <p:nvPr/>
          </p:nvSpPr>
          <p:spPr bwMode="auto">
            <a:xfrm>
              <a:off x="4768072" y="3671491"/>
              <a:ext cx="969115" cy="486460"/>
            </a:xfrm>
            <a:prstGeom prst="rect">
              <a:avLst/>
            </a:prstGeom>
            <a:ln>
              <a:solidFill>
                <a:srgbClr val="000000"/>
              </a:solidFill>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algn="ctr" defTabSz="774251"/>
              <a:r>
                <a:rPr lang="en-GB" sz="846" b="1" dirty="0">
                  <a:solidFill>
                    <a:srgbClr val="000000"/>
                  </a:solidFill>
                  <a:latin typeface="Arial" charset="0"/>
                  <a:ea typeface="ＭＳ Ｐゴシック" pitchFamily="1" charset="-128"/>
                </a:rPr>
                <a:t>VERT. SHAFT (1)</a:t>
              </a:r>
            </a:p>
            <a:p>
              <a:pPr algn="ctr" defTabSz="774251"/>
              <a:r>
                <a:rPr lang="en-GB" sz="846" b="1" dirty="0">
                  <a:solidFill>
                    <a:srgbClr val="000000"/>
                  </a:solidFill>
                  <a:latin typeface="Arial" charset="0"/>
                  <a:ea typeface="ＭＳ Ｐゴシック" pitchFamily="1" charset="-128"/>
                </a:rPr>
                <a:t>CV-10 to CV-12</a:t>
              </a:r>
            </a:p>
            <a:p>
              <a:pPr algn="ctr" defTabSz="774251"/>
              <a:endParaRPr lang="en-GB" sz="846" b="1" dirty="0">
                <a:solidFill>
                  <a:srgbClr val="000000"/>
                </a:solidFill>
                <a:latin typeface="Arial" charset="0"/>
                <a:ea typeface="ＭＳ Ｐゴシック" pitchFamily="1" charset="-128"/>
              </a:endParaRPr>
            </a:p>
          </p:txBody>
        </p:sp>
        <p:sp>
          <p:nvSpPr>
            <p:cNvPr id="35" name="Rettangolo 34">
              <a:extLst>
                <a:ext uri="{FF2B5EF4-FFF2-40B4-BE49-F238E27FC236}">
                  <a16:creationId xmlns:a16="http://schemas.microsoft.com/office/drawing/2014/main" id="{2A41CD33-3C0C-4DF9-DA34-5AF299B2D343}"/>
                </a:ext>
              </a:extLst>
            </p:cNvPr>
            <p:cNvSpPr/>
            <p:nvPr/>
          </p:nvSpPr>
          <p:spPr bwMode="auto">
            <a:xfrm>
              <a:off x="4808841" y="2996918"/>
              <a:ext cx="853156" cy="486460"/>
            </a:xfrm>
            <a:prstGeom prst="rect">
              <a:avLst/>
            </a:prstGeom>
            <a:ln>
              <a:solidFill>
                <a:srgbClr val="000000"/>
              </a:solidFill>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algn="ctr" defTabSz="774251"/>
              <a:r>
                <a:rPr lang="en-GB" sz="846" b="1" dirty="0">
                  <a:solidFill>
                    <a:srgbClr val="000000"/>
                  </a:solidFill>
                  <a:latin typeface="Arial" charset="0"/>
                  <a:ea typeface="ＭＳ Ｐゴシック" pitchFamily="1" charset="-128"/>
                </a:rPr>
                <a:t>Delay tank</a:t>
              </a:r>
            </a:p>
            <a:p>
              <a:pPr algn="ctr" defTabSz="774251"/>
              <a:r>
                <a:rPr lang="en-GB" sz="846" b="1" dirty="0">
                  <a:solidFill>
                    <a:srgbClr val="000000"/>
                  </a:solidFill>
                  <a:latin typeface="Arial" charset="0"/>
                  <a:ea typeface="ＭＳ Ｐゴシック" pitchFamily="1" charset="-128"/>
                </a:rPr>
                <a:t>TA-0007</a:t>
              </a:r>
            </a:p>
            <a:p>
              <a:pPr algn="ctr" defTabSz="774251"/>
              <a:r>
                <a:rPr lang="en-GB" sz="846" b="1" dirty="0">
                  <a:solidFill>
                    <a:srgbClr val="000000"/>
                  </a:solidFill>
                  <a:latin typeface="Arial" charset="0"/>
                  <a:ea typeface="ＭＳ Ｐゴシック" pitchFamily="1" charset="-128"/>
                </a:rPr>
                <a:t>CV-13</a:t>
              </a:r>
            </a:p>
            <a:p>
              <a:pPr algn="ctr" defTabSz="774251"/>
              <a:endParaRPr lang="en-GB" sz="846" b="1" dirty="0">
                <a:solidFill>
                  <a:srgbClr val="000000"/>
                </a:solidFill>
                <a:latin typeface="Arial" charset="0"/>
                <a:ea typeface="ＭＳ Ｐゴシック" pitchFamily="1" charset="-128"/>
              </a:endParaRPr>
            </a:p>
          </p:txBody>
        </p:sp>
        <p:sp>
          <p:nvSpPr>
            <p:cNvPr id="36" name="Rettangolo 35">
              <a:extLst>
                <a:ext uri="{FF2B5EF4-FFF2-40B4-BE49-F238E27FC236}">
                  <a16:creationId xmlns:a16="http://schemas.microsoft.com/office/drawing/2014/main" id="{6BDA21F5-F27A-A38A-D88A-30348F4F1EE2}"/>
                </a:ext>
              </a:extLst>
            </p:cNvPr>
            <p:cNvSpPr/>
            <p:nvPr/>
          </p:nvSpPr>
          <p:spPr bwMode="auto">
            <a:xfrm>
              <a:off x="4738872" y="2191993"/>
              <a:ext cx="975454" cy="471835"/>
            </a:xfrm>
            <a:prstGeom prst="rect">
              <a:avLst/>
            </a:prstGeom>
            <a:ln>
              <a:solidFill>
                <a:srgbClr val="000000"/>
              </a:solidFill>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algn="ctr" defTabSz="774251"/>
              <a:r>
                <a:rPr lang="en-GB" sz="846" b="1" dirty="0">
                  <a:solidFill>
                    <a:srgbClr val="000000"/>
                  </a:solidFill>
                  <a:latin typeface="Arial" charset="0"/>
                  <a:ea typeface="ＭＳ Ｐゴシック" pitchFamily="1" charset="-128"/>
                </a:rPr>
                <a:t>VERT. SHAFT (2)</a:t>
              </a:r>
            </a:p>
            <a:p>
              <a:pPr algn="ctr" defTabSz="774251"/>
              <a:r>
                <a:rPr lang="en-GB" sz="846" b="1" dirty="0">
                  <a:solidFill>
                    <a:srgbClr val="000000"/>
                  </a:solidFill>
                  <a:latin typeface="Arial" charset="0"/>
                  <a:ea typeface="ＭＳ Ｐゴシック" pitchFamily="1" charset="-128"/>
                </a:rPr>
                <a:t>CV-14 to CV-17</a:t>
              </a:r>
            </a:p>
            <a:p>
              <a:pPr algn="ctr" defTabSz="774251"/>
              <a:endParaRPr lang="en-GB" sz="846" b="1" dirty="0">
                <a:solidFill>
                  <a:srgbClr val="000000"/>
                </a:solidFill>
                <a:latin typeface="Arial" charset="0"/>
                <a:ea typeface="ＭＳ Ｐゴシック" pitchFamily="1" charset="-128"/>
              </a:endParaRPr>
            </a:p>
          </p:txBody>
        </p:sp>
        <p:sp>
          <p:nvSpPr>
            <p:cNvPr id="37" name="Rettangolo 36">
              <a:extLst>
                <a:ext uri="{FF2B5EF4-FFF2-40B4-BE49-F238E27FC236}">
                  <a16:creationId xmlns:a16="http://schemas.microsoft.com/office/drawing/2014/main" id="{005B07E8-2003-EF15-BAAF-A06AD1AABB25}"/>
                </a:ext>
              </a:extLst>
            </p:cNvPr>
            <p:cNvSpPr/>
            <p:nvPr/>
          </p:nvSpPr>
          <p:spPr bwMode="auto">
            <a:xfrm>
              <a:off x="4877215" y="4404211"/>
              <a:ext cx="704169" cy="588473"/>
            </a:xfrm>
            <a:prstGeom prst="rect">
              <a:avLst/>
            </a:prstGeom>
            <a:ln>
              <a:solidFill>
                <a:srgbClr val="000000"/>
              </a:solidFill>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algn="ctr" defTabSz="774251"/>
              <a:r>
                <a:rPr lang="en-GB" sz="846" b="1" dirty="0">
                  <a:solidFill>
                    <a:srgbClr val="000000"/>
                  </a:solidFill>
                  <a:latin typeface="Arial" charset="0"/>
                  <a:ea typeface="ＭＳ Ｐゴシック" pitchFamily="1" charset="-128"/>
                </a:rPr>
                <a:t>To PC#16 inlet</a:t>
              </a:r>
            </a:p>
            <a:p>
              <a:pPr algn="ctr" defTabSz="774251"/>
              <a:r>
                <a:rPr lang="en-GB" sz="846" b="1" dirty="0">
                  <a:solidFill>
                    <a:srgbClr val="000000"/>
                  </a:solidFill>
                  <a:latin typeface="Arial" charset="0"/>
                  <a:ea typeface="ＭＳ Ｐゴシック" pitchFamily="1" charset="-128"/>
                </a:rPr>
                <a:t>CV-132 to CV-147</a:t>
              </a:r>
            </a:p>
          </p:txBody>
        </p:sp>
        <p:sp>
          <p:nvSpPr>
            <p:cNvPr id="38" name="Rettangolo 37">
              <a:extLst>
                <a:ext uri="{FF2B5EF4-FFF2-40B4-BE49-F238E27FC236}">
                  <a16:creationId xmlns:a16="http://schemas.microsoft.com/office/drawing/2014/main" id="{4ED483E3-5C32-F69A-D2ED-DCFAFD00794B}"/>
                </a:ext>
              </a:extLst>
            </p:cNvPr>
            <p:cNvSpPr/>
            <p:nvPr/>
          </p:nvSpPr>
          <p:spPr bwMode="auto">
            <a:xfrm>
              <a:off x="4703266" y="1933432"/>
              <a:ext cx="1064244" cy="4004292"/>
            </a:xfrm>
            <a:prstGeom prst="rect">
              <a:avLst/>
            </a:prstGeom>
            <a:noFill/>
            <a:ln>
              <a:solidFill>
                <a:srgbClr val="FF0000"/>
              </a:solidFill>
              <a:prstDash val="dashDot"/>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defTabSz="774251"/>
              <a:r>
                <a:rPr lang="en-GB" sz="763" b="1" dirty="0">
                  <a:solidFill>
                    <a:srgbClr val="FF0000"/>
                  </a:solidFill>
                  <a:latin typeface="Arial" charset="0"/>
                  <a:ea typeface="ＭＳ Ｐゴシック" pitchFamily="1" charset="-128"/>
                </a:rPr>
                <a:t>Shaft CV-834 </a:t>
              </a:r>
            </a:p>
          </p:txBody>
        </p:sp>
        <p:cxnSp>
          <p:nvCxnSpPr>
            <p:cNvPr id="39" name="Connettore a gomito 38">
              <a:extLst>
                <a:ext uri="{FF2B5EF4-FFF2-40B4-BE49-F238E27FC236}">
                  <a16:creationId xmlns:a16="http://schemas.microsoft.com/office/drawing/2014/main" id="{2672699C-2B93-30F5-2F38-C79AF4F59265}"/>
                </a:ext>
              </a:extLst>
            </p:cNvPr>
            <p:cNvCxnSpPr>
              <a:cxnSpLocks/>
            </p:cNvCxnSpPr>
            <p:nvPr/>
          </p:nvCxnSpPr>
          <p:spPr bwMode="auto">
            <a:xfrm rot="5400000" flipH="1" flipV="1">
              <a:off x="4399664" y="4477524"/>
              <a:ext cx="252000" cy="684000"/>
            </a:xfrm>
            <a:prstGeom prst="bentConnector2">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40" name="Rettangolo 39">
              <a:extLst>
                <a:ext uri="{FF2B5EF4-FFF2-40B4-BE49-F238E27FC236}">
                  <a16:creationId xmlns:a16="http://schemas.microsoft.com/office/drawing/2014/main" id="{0CA6150A-CBF3-49DD-B620-E74EE2F34B8C}"/>
                </a:ext>
              </a:extLst>
            </p:cNvPr>
            <p:cNvSpPr/>
            <p:nvPr/>
          </p:nvSpPr>
          <p:spPr bwMode="auto">
            <a:xfrm>
              <a:off x="8620576" y="3238063"/>
              <a:ext cx="1053813" cy="1019900"/>
            </a:xfrm>
            <a:prstGeom prst="rect">
              <a:avLst/>
            </a:prstGeom>
            <a:ln>
              <a:solidFill>
                <a:srgbClr val="000000"/>
              </a:solidFill>
              <a:prstDash val="sysDash"/>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algn="ctr" defTabSz="774251"/>
              <a:r>
                <a:rPr lang="en-GB" sz="846" b="1" dirty="0">
                  <a:solidFill>
                    <a:srgbClr val="000000"/>
                  </a:solidFill>
                  <a:latin typeface="Arial" charset="0"/>
                  <a:ea typeface="ＭＳ Ｐゴシック" pitchFamily="1" charset="-128"/>
                </a:rPr>
                <a:t>HX2 SHELL</a:t>
              </a:r>
            </a:p>
            <a:p>
              <a:pPr algn="ctr" defTabSz="774251"/>
              <a:endParaRPr lang="en-GB" sz="846" b="1" dirty="0">
                <a:solidFill>
                  <a:srgbClr val="000000"/>
                </a:solidFill>
                <a:latin typeface="Arial" charset="0"/>
                <a:ea typeface="ＭＳ Ｐゴシック" pitchFamily="1" charset="-128"/>
              </a:endParaRPr>
            </a:p>
            <a:p>
              <a:pPr algn="ctr" defTabSz="774251"/>
              <a:endParaRPr lang="en-GB" sz="846" b="1" dirty="0">
                <a:solidFill>
                  <a:srgbClr val="000000"/>
                </a:solidFill>
                <a:latin typeface="Arial" charset="0"/>
                <a:ea typeface="ＭＳ Ｐゴシック" pitchFamily="1" charset="-128"/>
              </a:endParaRPr>
            </a:p>
            <a:p>
              <a:pPr algn="ctr" defTabSz="774251"/>
              <a:endParaRPr lang="en-GB" sz="846" b="1" dirty="0">
                <a:solidFill>
                  <a:srgbClr val="000000"/>
                </a:solidFill>
                <a:latin typeface="Arial" charset="0"/>
                <a:ea typeface="ＭＳ Ｐゴシック" pitchFamily="1" charset="-128"/>
              </a:endParaRPr>
            </a:p>
            <a:p>
              <a:pPr algn="ctr" defTabSz="774251"/>
              <a:endParaRPr lang="en-GB" sz="846" b="1" dirty="0">
                <a:solidFill>
                  <a:srgbClr val="000000"/>
                </a:solidFill>
                <a:latin typeface="Arial" charset="0"/>
                <a:ea typeface="ＭＳ Ｐゴシック" pitchFamily="1" charset="-128"/>
              </a:endParaRPr>
            </a:p>
            <a:p>
              <a:pPr algn="ctr" defTabSz="774251"/>
              <a:endParaRPr lang="en-GB" sz="846" b="1" dirty="0">
                <a:solidFill>
                  <a:srgbClr val="000000"/>
                </a:solidFill>
                <a:latin typeface="Arial" charset="0"/>
                <a:ea typeface="ＭＳ Ｐゴシック" pitchFamily="1" charset="-128"/>
              </a:endParaRPr>
            </a:p>
            <a:p>
              <a:pPr algn="ctr" defTabSz="774251"/>
              <a:r>
                <a:rPr lang="en-GB" sz="846" b="1" dirty="0">
                  <a:solidFill>
                    <a:srgbClr val="000000"/>
                  </a:solidFill>
                  <a:latin typeface="Arial" charset="0"/>
                  <a:ea typeface="ＭＳ Ｐゴシック" pitchFamily="1" charset="-128"/>
                </a:rPr>
                <a:t>CV-124 to CV-125</a:t>
              </a:r>
            </a:p>
            <a:p>
              <a:pPr algn="ctr" defTabSz="774251"/>
              <a:endParaRPr lang="en-GB" sz="763" dirty="0">
                <a:solidFill>
                  <a:srgbClr val="000000"/>
                </a:solidFill>
                <a:latin typeface="Arial" charset="0"/>
                <a:ea typeface="ＭＳ Ｐゴシック" pitchFamily="1" charset="-128"/>
              </a:endParaRPr>
            </a:p>
          </p:txBody>
        </p:sp>
        <p:sp>
          <p:nvSpPr>
            <p:cNvPr id="41" name="Rettangolo 40">
              <a:extLst>
                <a:ext uri="{FF2B5EF4-FFF2-40B4-BE49-F238E27FC236}">
                  <a16:creationId xmlns:a16="http://schemas.microsoft.com/office/drawing/2014/main" id="{8EEF7E18-B49D-D547-CF72-4BB4E32850A5}"/>
                </a:ext>
              </a:extLst>
            </p:cNvPr>
            <p:cNvSpPr/>
            <p:nvPr/>
          </p:nvSpPr>
          <p:spPr bwMode="auto">
            <a:xfrm>
              <a:off x="6165759" y="2230090"/>
              <a:ext cx="975454" cy="387092"/>
            </a:xfrm>
            <a:prstGeom prst="rect">
              <a:avLst/>
            </a:prstGeom>
            <a:ln>
              <a:solidFill>
                <a:srgbClr val="000000"/>
              </a:solidFill>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algn="ctr" defTabSz="774223"/>
              <a:r>
                <a:rPr lang="en-GB" sz="846" b="1" dirty="0">
                  <a:solidFill>
                    <a:srgbClr val="000000"/>
                  </a:solidFill>
                  <a:latin typeface="Arial" charset="0"/>
                  <a:ea typeface="ＭＳ Ｐゴシック" pitchFamily="1" charset="-128"/>
                </a:rPr>
                <a:t>TO HX1 TUBES</a:t>
              </a:r>
            </a:p>
            <a:p>
              <a:pPr algn="ctr" defTabSz="774223"/>
              <a:r>
                <a:rPr lang="en-GB" sz="846" b="1" dirty="0">
                  <a:solidFill>
                    <a:srgbClr val="000000"/>
                  </a:solidFill>
                  <a:latin typeface="Arial" charset="0"/>
                  <a:ea typeface="ＭＳ Ｐゴシック" pitchFamily="1" charset="-128"/>
                </a:rPr>
                <a:t>CV-19 to CV-24</a:t>
              </a:r>
            </a:p>
            <a:p>
              <a:pPr algn="ctr" defTabSz="774223"/>
              <a:endParaRPr lang="en-GB" sz="846" b="1" dirty="0">
                <a:solidFill>
                  <a:srgbClr val="000000"/>
                </a:solidFill>
                <a:latin typeface="Arial" charset="0"/>
                <a:ea typeface="ＭＳ Ｐゴシック" pitchFamily="1" charset="-128"/>
              </a:endParaRPr>
            </a:p>
          </p:txBody>
        </p:sp>
        <p:sp>
          <p:nvSpPr>
            <p:cNvPr id="42" name="Rettangolo 41">
              <a:extLst>
                <a:ext uri="{FF2B5EF4-FFF2-40B4-BE49-F238E27FC236}">
                  <a16:creationId xmlns:a16="http://schemas.microsoft.com/office/drawing/2014/main" id="{4B630B25-9BEE-8A3D-E121-74D3CABFCB70}"/>
                </a:ext>
              </a:extLst>
            </p:cNvPr>
            <p:cNvSpPr/>
            <p:nvPr/>
          </p:nvSpPr>
          <p:spPr bwMode="auto">
            <a:xfrm>
              <a:off x="8538261" y="3523822"/>
              <a:ext cx="1241209" cy="426651"/>
            </a:xfrm>
            <a:prstGeom prst="rect">
              <a:avLst/>
            </a:prstGeom>
            <a:ln>
              <a:solidFill>
                <a:srgbClr val="000000"/>
              </a:solidFill>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algn="ctr" defTabSz="774223"/>
              <a:r>
                <a:rPr lang="en-GB" sz="846" b="1" dirty="0">
                  <a:solidFill>
                    <a:srgbClr val="000000"/>
                  </a:solidFill>
                  <a:latin typeface="Arial" charset="0"/>
                  <a:ea typeface="ＭＳ Ｐゴシック" pitchFamily="1" charset="-128"/>
                </a:rPr>
                <a:t>HX-2 TUBES</a:t>
              </a:r>
            </a:p>
            <a:p>
              <a:pPr algn="ctr" defTabSz="774223"/>
              <a:r>
                <a:rPr lang="en-GB" sz="846" b="1" dirty="0">
                  <a:solidFill>
                    <a:srgbClr val="000000"/>
                  </a:solidFill>
                  <a:latin typeface="Arial" charset="0"/>
                  <a:ea typeface="ＭＳ Ｐゴシック" pitchFamily="1" charset="-128"/>
                </a:rPr>
                <a:t>CV-37 to CV-42</a:t>
              </a:r>
            </a:p>
            <a:p>
              <a:pPr algn="ctr" defTabSz="774223"/>
              <a:endParaRPr lang="en-GB" sz="846" b="1" dirty="0">
                <a:solidFill>
                  <a:srgbClr val="000000"/>
                </a:solidFill>
                <a:latin typeface="Arial" charset="0"/>
                <a:ea typeface="ＭＳ Ｐゴシック" pitchFamily="1" charset="-128"/>
              </a:endParaRPr>
            </a:p>
          </p:txBody>
        </p:sp>
        <p:sp>
          <p:nvSpPr>
            <p:cNvPr id="43" name="Rettangolo 42">
              <a:extLst>
                <a:ext uri="{FF2B5EF4-FFF2-40B4-BE49-F238E27FC236}">
                  <a16:creationId xmlns:a16="http://schemas.microsoft.com/office/drawing/2014/main" id="{DF8A41BB-1863-B898-5535-CFD86AA4634D}"/>
                </a:ext>
              </a:extLst>
            </p:cNvPr>
            <p:cNvSpPr/>
            <p:nvPr/>
          </p:nvSpPr>
          <p:spPr bwMode="auto">
            <a:xfrm>
              <a:off x="8520095" y="4564501"/>
              <a:ext cx="1176798" cy="387092"/>
            </a:xfrm>
            <a:prstGeom prst="rect">
              <a:avLst/>
            </a:prstGeom>
            <a:ln>
              <a:solidFill>
                <a:srgbClr val="000000"/>
              </a:solidFill>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algn="ctr" defTabSz="774223"/>
              <a:r>
                <a:rPr lang="en-GB" sz="846" b="1" dirty="0">
                  <a:solidFill>
                    <a:srgbClr val="000000"/>
                  </a:solidFill>
                  <a:latin typeface="Arial" charset="0"/>
                  <a:ea typeface="ＭＳ Ｐゴシック" pitchFamily="1" charset="-128"/>
                </a:rPr>
                <a:t>TO PUMP SYSTEM</a:t>
              </a:r>
            </a:p>
            <a:p>
              <a:pPr algn="ctr" defTabSz="774223"/>
              <a:r>
                <a:rPr lang="en-GB" sz="846" b="1" dirty="0">
                  <a:solidFill>
                    <a:srgbClr val="000000"/>
                  </a:solidFill>
                  <a:latin typeface="Arial" charset="0"/>
                  <a:ea typeface="ＭＳ Ｐゴシック" pitchFamily="1" charset="-128"/>
                </a:rPr>
                <a:t>CV-43 to CV-47</a:t>
              </a:r>
            </a:p>
          </p:txBody>
        </p:sp>
        <p:sp>
          <p:nvSpPr>
            <p:cNvPr id="44" name="Rettangolo 43">
              <a:extLst>
                <a:ext uri="{FF2B5EF4-FFF2-40B4-BE49-F238E27FC236}">
                  <a16:creationId xmlns:a16="http://schemas.microsoft.com/office/drawing/2014/main" id="{CF039EE7-48AA-5AF2-D301-7305775DD967}"/>
                </a:ext>
              </a:extLst>
            </p:cNvPr>
            <p:cNvSpPr/>
            <p:nvPr/>
          </p:nvSpPr>
          <p:spPr bwMode="auto">
            <a:xfrm>
              <a:off x="7240756" y="4561106"/>
              <a:ext cx="977621" cy="387092"/>
            </a:xfrm>
            <a:prstGeom prst="rect">
              <a:avLst/>
            </a:prstGeom>
            <a:ln>
              <a:solidFill>
                <a:srgbClr val="000000"/>
              </a:solidFill>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algn="ctr" defTabSz="774223"/>
              <a:r>
                <a:rPr lang="en-GB" sz="846" b="1" dirty="0">
                  <a:solidFill>
                    <a:srgbClr val="000000"/>
                  </a:solidFill>
                  <a:latin typeface="Arial" charset="0"/>
                  <a:ea typeface="ＭＳ Ｐゴシック" pitchFamily="1" charset="-128"/>
                </a:rPr>
                <a:t>PUMP SYSTEM</a:t>
              </a:r>
            </a:p>
            <a:p>
              <a:pPr algn="ctr" defTabSz="774223"/>
              <a:r>
                <a:rPr lang="en-GB" sz="846" b="1" dirty="0">
                  <a:solidFill>
                    <a:srgbClr val="000000"/>
                  </a:solidFill>
                  <a:latin typeface="Arial" charset="0"/>
                  <a:ea typeface="ＭＳ Ｐゴシック" pitchFamily="1" charset="-128"/>
                </a:rPr>
                <a:t>CV-48 to CV-65</a:t>
              </a:r>
            </a:p>
          </p:txBody>
        </p:sp>
        <p:sp>
          <p:nvSpPr>
            <p:cNvPr id="45" name="Rettangolo 44">
              <a:extLst>
                <a:ext uri="{FF2B5EF4-FFF2-40B4-BE49-F238E27FC236}">
                  <a16:creationId xmlns:a16="http://schemas.microsoft.com/office/drawing/2014/main" id="{381AE90B-F74A-4EB3-9B42-C52A6E3B9454}"/>
                </a:ext>
              </a:extLst>
            </p:cNvPr>
            <p:cNvSpPr/>
            <p:nvPr/>
          </p:nvSpPr>
          <p:spPr bwMode="auto">
            <a:xfrm>
              <a:off x="7240632" y="3815743"/>
              <a:ext cx="975454" cy="468124"/>
            </a:xfrm>
            <a:prstGeom prst="rect">
              <a:avLst/>
            </a:prstGeom>
            <a:ln>
              <a:solidFill>
                <a:srgbClr val="000000"/>
              </a:solidFill>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algn="ctr" defTabSz="774223"/>
              <a:r>
                <a:rPr lang="en-GB" sz="846" b="1" dirty="0">
                  <a:solidFill>
                    <a:srgbClr val="000000"/>
                  </a:solidFill>
                  <a:latin typeface="Arial" charset="0"/>
                  <a:ea typeface="ＭＳ Ｐゴシック" pitchFamily="1" charset="-128"/>
                </a:rPr>
                <a:t>TO HX1 SHELL</a:t>
              </a:r>
            </a:p>
            <a:p>
              <a:pPr algn="ctr" defTabSz="774223"/>
              <a:r>
                <a:rPr lang="en-GB" sz="846" b="1" dirty="0">
                  <a:solidFill>
                    <a:srgbClr val="000000"/>
                  </a:solidFill>
                  <a:latin typeface="Arial" charset="0"/>
                  <a:ea typeface="ＭＳ Ｐゴシック" pitchFamily="1" charset="-128"/>
                </a:rPr>
                <a:t>CV-66 TO CV-70</a:t>
              </a:r>
            </a:p>
            <a:p>
              <a:pPr algn="ctr" defTabSz="774223"/>
              <a:endParaRPr lang="en-GB" sz="846" b="1" dirty="0">
                <a:solidFill>
                  <a:srgbClr val="000000"/>
                </a:solidFill>
                <a:latin typeface="Arial" charset="0"/>
                <a:ea typeface="ＭＳ Ｐゴシック" pitchFamily="1" charset="-128"/>
              </a:endParaRPr>
            </a:p>
          </p:txBody>
        </p:sp>
        <p:sp>
          <p:nvSpPr>
            <p:cNvPr id="46" name="Rettangolo 45">
              <a:extLst>
                <a:ext uri="{FF2B5EF4-FFF2-40B4-BE49-F238E27FC236}">
                  <a16:creationId xmlns:a16="http://schemas.microsoft.com/office/drawing/2014/main" id="{9CF07352-E43B-0138-1B60-9CA67C1D3903}"/>
                </a:ext>
              </a:extLst>
            </p:cNvPr>
            <p:cNvSpPr/>
            <p:nvPr/>
          </p:nvSpPr>
          <p:spPr bwMode="auto">
            <a:xfrm>
              <a:off x="6037621" y="3092620"/>
              <a:ext cx="975454" cy="387092"/>
            </a:xfrm>
            <a:prstGeom prst="rect">
              <a:avLst/>
            </a:prstGeom>
            <a:ln>
              <a:solidFill>
                <a:srgbClr val="000000"/>
              </a:solidFill>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algn="ctr" defTabSz="774251"/>
              <a:r>
                <a:rPr lang="en-GB" sz="846" b="1" dirty="0">
                  <a:solidFill>
                    <a:srgbClr val="000000"/>
                  </a:solidFill>
                  <a:latin typeface="Arial" charset="0"/>
                  <a:ea typeface="ＭＳ Ｐゴシック" pitchFamily="1" charset="-128"/>
                </a:rPr>
                <a:t>To HT-0001 </a:t>
              </a:r>
            </a:p>
            <a:p>
              <a:pPr algn="ctr" defTabSz="774251"/>
              <a:r>
                <a:rPr lang="en-GB" sz="846" b="1" dirty="0">
                  <a:solidFill>
                    <a:srgbClr val="000000"/>
                  </a:solidFill>
                  <a:latin typeface="Arial" charset="0"/>
                  <a:ea typeface="ＭＳ Ｐゴシック" pitchFamily="1" charset="-128"/>
                </a:rPr>
                <a:t>CV-77 to CV-82</a:t>
              </a:r>
            </a:p>
            <a:p>
              <a:pPr algn="ctr" defTabSz="774251"/>
              <a:endParaRPr lang="en-GB" sz="846" b="1" dirty="0">
                <a:solidFill>
                  <a:srgbClr val="000000"/>
                </a:solidFill>
                <a:latin typeface="Arial" charset="0"/>
                <a:ea typeface="ＭＳ Ｐゴシック" pitchFamily="1" charset="-128"/>
              </a:endParaRPr>
            </a:p>
          </p:txBody>
        </p:sp>
        <p:sp>
          <p:nvSpPr>
            <p:cNvPr id="47" name="Rettangolo 46">
              <a:extLst>
                <a:ext uri="{FF2B5EF4-FFF2-40B4-BE49-F238E27FC236}">
                  <a16:creationId xmlns:a16="http://schemas.microsoft.com/office/drawing/2014/main" id="{94ADE2FA-76C9-56CF-AE78-C31CB7016897}"/>
                </a:ext>
              </a:extLst>
            </p:cNvPr>
            <p:cNvSpPr/>
            <p:nvPr/>
          </p:nvSpPr>
          <p:spPr bwMode="auto">
            <a:xfrm>
              <a:off x="6084844" y="1739884"/>
              <a:ext cx="1137285" cy="387092"/>
            </a:xfrm>
            <a:prstGeom prst="rect">
              <a:avLst/>
            </a:prstGeom>
            <a:ln>
              <a:solidFill>
                <a:srgbClr val="000000"/>
              </a:solidFill>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algn="ctr" defTabSz="774223"/>
              <a:r>
                <a:rPr lang="en-GB" sz="846" b="1" dirty="0">
                  <a:solidFill>
                    <a:srgbClr val="000000"/>
                  </a:solidFill>
                  <a:latin typeface="Arial" charset="0"/>
                  <a:ea typeface="ＭＳ Ｐゴシック" pitchFamily="1" charset="-128"/>
                </a:rPr>
                <a:t>SURGE LINE</a:t>
              </a:r>
            </a:p>
            <a:p>
              <a:pPr algn="ctr" defTabSz="774223"/>
              <a:r>
                <a:rPr lang="en-GB" sz="846" b="1" dirty="0">
                  <a:solidFill>
                    <a:srgbClr val="000000"/>
                  </a:solidFill>
                  <a:latin typeface="Arial" charset="0"/>
                  <a:ea typeface="ＭＳ Ｐゴシック" pitchFamily="1" charset="-128"/>
                </a:rPr>
                <a:t>CV-86 to CV-88</a:t>
              </a:r>
            </a:p>
            <a:p>
              <a:pPr algn="ctr" defTabSz="774223"/>
              <a:endParaRPr lang="en-GB" sz="846" b="1" dirty="0">
                <a:solidFill>
                  <a:srgbClr val="000000"/>
                </a:solidFill>
                <a:latin typeface="Arial" charset="0"/>
                <a:ea typeface="ＭＳ Ｐゴシック" pitchFamily="1" charset="-128"/>
              </a:endParaRPr>
            </a:p>
            <a:p>
              <a:pPr algn="ctr" defTabSz="774223"/>
              <a:endParaRPr lang="en-GB" sz="846" b="1" dirty="0">
                <a:solidFill>
                  <a:srgbClr val="000000"/>
                </a:solidFill>
                <a:latin typeface="Arial" charset="0"/>
                <a:ea typeface="ＭＳ Ｐゴシック" pitchFamily="1" charset="-128"/>
              </a:endParaRPr>
            </a:p>
          </p:txBody>
        </p:sp>
        <p:sp>
          <p:nvSpPr>
            <p:cNvPr id="48" name="Rettangolo 47">
              <a:extLst>
                <a:ext uri="{FF2B5EF4-FFF2-40B4-BE49-F238E27FC236}">
                  <a16:creationId xmlns:a16="http://schemas.microsoft.com/office/drawing/2014/main" id="{E389C12C-FD10-23D2-2547-D44A174175D6}"/>
                </a:ext>
              </a:extLst>
            </p:cNvPr>
            <p:cNvSpPr/>
            <p:nvPr/>
          </p:nvSpPr>
          <p:spPr bwMode="auto">
            <a:xfrm>
              <a:off x="7401710" y="1430080"/>
              <a:ext cx="1137285" cy="387092"/>
            </a:xfrm>
            <a:prstGeom prst="rect">
              <a:avLst/>
            </a:prstGeom>
            <a:ln>
              <a:solidFill>
                <a:srgbClr val="000000"/>
              </a:solidFill>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algn="ctr" defTabSz="774223"/>
              <a:r>
                <a:rPr lang="en-GB" sz="846" b="1" dirty="0">
                  <a:solidFill>
                    <a:srgbClr val="000000"/>
                  </a:solidFill>
                  <a:latin typeface="Arial" charset="0"/>
                  <a:ea typeface="ＭＳ Ｐゴシック" pitchFamily="1" charset="-128"/>
                </a:rPr>
                <a:t>Pressurizer</a:t>
              </a:r>
            </a:p>
            <a:p>
              <a:pPr algn="ctr" defTabSz="774223"/>
              <a:r>
                <a:rPr lang="en-GB" sz="846" b="1" dirty="0">
                  <a:solidFill>
                    <a:srgbClr val="000000"/>
                  </a:solidFill>
                  <a:latin typeface="Arial" charset="0"/>
                  <a:ea typeface="ＭＳ Ｐゴシック" pitchFamily="1" charset="-128"/>
                </a:rPr>
                <a:t>CV-89</a:t>
              </a:r>
            </a:p>
            <a:p>
              <a:pPr algn="ctr" defTabSz="774223"/>
              <a:endParaRPr lang="en-GB" sz="846" b="1" dirty="0">
                <a:solidFill>
                  <a:srgbClr val="000000"/>
                </a:solidFill>
                <a:latin typeface="Arial" charset="0"/>
                <a:ea typeface="ＭＳ Ｐゴシック" pitchFamily="1" charset="-128"/>
              </a:endParaRPr>
            </a:p>
          </p:txBody>
        </p:sp>
        <p:sp>
          <p:nvSpPr>
            <p:cNvPr id="49" name="Rettangolo 48">
              <a:extLst>
                <a:ext uri="{FF2B5EF4-FFF2-40B4-BE49-F238E27FC236}">
                  <a16:creationId xmlns:a16="http://schemas.microsoft.com/office/drawing/2014/main" id="{00F694D6-084B-0D5E-21BF-36A72F2BB6D5}"/>
                </a:ext>
              </a:extLst>
            </p:cNvPr>
            <p:cNvSpPr/>
            <p:nvPr/>
          </p:nvSpPr>
          <p:spPr bwMode="auto">
            <a:xfrm>
              <a:off x="8591329" y="2704185"/>
              <a:ext cx="1017172" cy="387092"/>
            </a:xfrm>
            <a:prstGeom prst="rect">
              <a:avLst/>
            </a:prstGeom>
            <a:ln>
              <a:solidFill>
                <a:srgbClr val="000000"/>
              </a:solidFill>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algn="ctr" defTabSz="774223"/>
              <a:r>
                <a:rPr lang="en-GB" sz="846" b="1" dirty="0">
                  <a:solidFill>
                    <a:srgbClr val="000000"/>
                  </a:solidFill>
                  <a:latin typeface="Arial" charset="0"/>
                  <a:ea typeface="ＭＳ Ｐゴシック" pitchFamily="1" charset="-128"/>
                </a:rPr>
                <a:t>TO HX2</a:t>
              </a:r>
            </a:p>
            <a:p>
              <a:pPr algn="ctr" defTabSz="774223"/>
              <a:r>
                <a:rPr lang="en-GB" sz="846" b="1" dirty="0">
                  <a:solidFill>
                    <a:srgbClr val="000000"/>
                  </a:solidFill>
                  <a:latin typeface="Arial" charset="0"/>
                  <a:ea typeface="ＭＳ Ｐゴシック" pitchFamily="1" charset="-128"/>
                </a:rPr>
                <a:t>CV-33 to CV-36</a:t>
              </a:r>
            </a:p>
            <a:p>
              <a:pPr algn="ctr" defTabSz="774223"/>
              <a:endParaRPr lang="en-GB" sz="846" b="1" dirty="0">
                <a:solidFill>
                  <a:srgbClr val="000000"/>
                </a:solidFill>
                <a:latin typeface="Arial" charset="0"/>
                <a:ea typeface="ＭＳ Ｐゴシック" pitchFamily="1" charset="-128"/>
              </a:endParaRPr>
            </a:p>
          </p:txBody>
        </p:sp>
        <p:sp>
          <p:nvSpPr>
            <p:cNvPr id="50" name="Rettangolo 49">
              <a:extLst>
                <a:ext uri="{FF2B5EF4-FFF2-40B4-BE49-F238E27FC236}">
                  <a16:creationId xmlns:a16="http://schemas.microsoft.com/office/drawing/2014/main" id="{17C6E618-2030-AAB9-225C-2CE90583123B}"/>
                </a:ext>
              </a:extLst>
            </p:cNvPr>
            <p:cNvSpPr/>
            <p:nvPr/>
          </p:nvSpPr>
          <p:spPr bwMode="auto">
            <a:xfrm>
              <a:off x="7367487" y="2363937"/>
              <a:ext cx="1104407" cy="1204416"/>
            </a:xfrm>
            <a:prstGeom prst="rect">
              <a:avLst/>
            </a:prstGeom>
            <a:ln>
              <a:solidFill>
                <a:srgbClr val="000000"/>
              </a:solidFill>
              <a:prstDash val="sysDash"/>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algn="ctr" defTabSz="774223"/>
              <a:r>
                <a:rPr lang="en-GB" sz="846" b="1" dirty="0">
                  <a:solidFill>
                    <a:srgbClr val="000000"/>
                  </a:solidFill>
                  <a:latin typeface="Arial" charset="0"/>
                  <a:ea typeface="ＭＳ Ｐゴシック" pitchFamily="1" charset="-128"/>
                </a:rPr>
                <a:t>HX1 SHELL</a:t>
              </a:r>
            </a:p>
            <a:p>
              <a:pPr algn="ctr" defTabSz="774223"/>
              <a:endParaRPr lang="en-GB" sz="846" b="1" dirty="0">
                <a:solidFill>
                  <a:srgbClr val="000000"/>
                </a:solidFill>
                <a:latin typeface="Arial" charset="0"/>
                <a:ea typeface="ＭＳ Ｐゴシック" pitchFamily="1" charset="-128"/>
              </a:endParaRPr>
            </a:p>
            <a:p>
              <a:pPr algn="ctr" defTabSz="774223"/>
              <a:endParaRPr lang="en-GB" sz="846" b="1" dirty="0">
                <a:solidFill>
                  <a:srgbClr val="000000"/>
                </a:solidFill>
                <a:latin typeface="Arial" charset="0"/>
                <a:ea typeface="ＭＳ Ｐゴシック" pitchFamily="1" charset="-128"/>
              </a:endParaRPr>
            </a:p>
            <a:p>
              <a:pPr algn="ctr" defTabSz="774223"/>
              <a:endParaRPr lang="en-GB" sz="846" b="1" dirty="0">
                <a:solidFill>
                  <a:srgbClr val="000000"/>
                </a:solidFill>
                <a:latin typeface="Arial" charset="0"/>
                <a:ea typeface="ＭＳ Ｐゴシック" pitchFamily="1" charset="-128"/>
              </a:endParaRPr>
            </a:p>
            <a:p>
              <a:pPr algn="ctr" defTabSz="774223"/>
              <a:endParaRPr lang="en-GB" sz="846" b="1" dirty="0">
                <a:solidFill>
                  <a:srgbClr val="000000"/>
                </a:solidFill>
                <a:latin typeface="Arial" charset="0"/>
                <a:ea typeface="ＭＳ Ｐゴシック" pitchFamily="1" charset="-128"/>
              </a:endParaRPr>
            </a:p>
            <a:p>
              <a:pPr algn="ctr" defTabSz="774223"/>
              <a:endParaRPr lang="en-GB" sz="846" b="1" dirty="0">
                <a:solidFill>
                  <a:srgbClr val="000000"/>
                </a:solidFill>
                <a:latin typeface="Arial" charset="0"/>
                <a:ea typeface="ＭＳ Ｐゴシック" pitchFamily="1" charset="-128"/>
              </a:endParaRPr>
            </a:p>
            <a:p>
              <a:pPr algn="ctr" defTabSz="774223"/>
              <a:r>
                <a:rPr lang="en-GB" sz="846" b="1" dirty="0">
                  <a:solidFill>
                    <a:srgbClr val="000000"/>
                  </a:solidFill>
                  <a:latin typeface="Arial" charset="0"/>
                  <a:ea typeface="ＭＳ Ｐゴシック" pitchFamily="1" charset="-128"/>
                </a:rPr>
                <a:t>CV-71 to CV-76</a:t>
              </a:r>
            </a:p>
            <a:p>
              <a:pPr algn="ctr" defTabSz="774223"/>
              <a:endParaRPr lang="en-GB" sz="846" b="1" dirty="0">
                <a:solidFill>
                  <a:srgbClr val="000000"/>
                </a:solidFill>
                <a:latin typeface="Arial" charset="0"/>
                <a:ea typeface="ＭＳ Ｐゴシック" pitchFamily="1" charset="-128"/>
              </a:endParaRPr>
            </a:p>
          </p:txBody>
        </p:sp>
        <p:sp>
          <p:nvSpPr>
            <p:cNvPr id="51" name="Rettangolo 50">
              <a:extLst>
                <a:ext uri="{FF2B5EF4-FFF2-40B4-BE49-F238E27FC236}">
                  <a16:creationId xmlns:a16="http://schemas.microsoft.com/office/drawing/2014/main" id="{3E72ADA3-0067-4DF6-F55A-2CF7B7F45245}"/>
                </a:ext>
              </a:extLst>
            </p:cNvPr>
            <p:cNvSpPr/>
            <p:nvPr/>
          </p:nvSpPr>
          <p:spPr bwMode="auto">
            <a:xfrm>
              <a:off x="7438662" y="2718202"/>
              <a:ext cx="981609" cy="417076"/>
            </a:xfrm>
            <a:prstGeom prst="rect">
              <a:avLst/>
            </a:prstGeom>
            <a:ln>
              <a:solidFill>
                <a:srgbClr val="000000"/>
              </a:solidFill>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algn="ctr" defTabSz="774223"/>
              <a:r>
                <a:rPr lang="en-GB" sz="846" b="1" dirty="0">
                  <a:solidFill>
                    <a:srgbClr val="000000"/>
                  </a:solidFill>
                  <a:latin typeface="Arial" charset="0"/>
                  <a:ea typeface="ＭＳ Ｐゴシック" pitchFamily="1" charset="-128"/>
                </a:rPr>
                <a:t>HX1 Tube Side</a:t>
              </a:r>
            </a:p>
            <a:p>
              <a:pPr algn="ctr" defTabSz="774223"/>
              <a:r>
                <a:rPr lang="en-GB" sz="846" b="1" dirty="0">
                  <a:solidFill>
                    <a:srgbClr val="000000"/>
                  </a:solidFill>
                  <a:latin typeface="Arial" charset="0"/>
                  <a:ea typeface="ＭＳ Ｐゴシック" pitchFamily="1" charset="-128"/>
                </a:rPr>
                <a:t>CV26 to CV31</a:t>
              </a:r>
            </a:p>
          </p:txBody>
        </p:sp>
        <p:cxnSp>
          <p:nvCxnSpPr>
            <p:cNvPr id="52" name="Connettore a gomito 51">
              <a:extLst>
                <a:ext uri="{FF2B5EF4-FFF2-40B4-BE49-F238E27FC236}">
                  <a16:creationId xmlns:a16="http://schemas.microsoft.com/office/drawing/2014/main" id="{46AE874A-E1C3-6883-28B3-2161934E9B78}"/>
                </a:ext>
              </a:extLst>
            </p:cNvPr>
            <p:cNvCxnSpPr>
              <a:cxnSpLocks/>
              <a:stCxn id="41" idx="3"/>
              <a:endCxn id="51" idx="1"/>
            </p:cNvCxnSpPr>
            <p:nvPr/>
          </p:nvCxnSpPr>
          <p:spPr bwMode="auto">
            <a:xfrm>
              <a:off x="7141209" y="2423634"/>
              <a:ext cx="297451" cy="503108"/>
            </a:xfrm>
            <a:prstGeom prst="bentConnector3">
              <a:avLst>
                <a:gd name="adj1" fmla="val 50000"/>
              </a:avLst>
            </a:prstGeom>
            <a:noFill/>
            <a:ln w="19050" cap="flat" cmpd="sng" algn="ctr">
              <a:solidFill>
                <a:srgbClr val="00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53" name="Connettore diritto 52">
              <a:extLst>
                <a:ext uri="{FF2B5EF4-FFF2-40B4-BE49-F238E27FC236}">
                  <a16:creationId xmlns:a16="http://schemas.microsoft.com/office/drawing/2014/main" id="{BB4D9482-7FD6-CB62-4EB8-004183722F78}"/>
                </a:ext>
              </a:extLst>
            </p:cNvPr>
            <p:cNvCxnSpPr>
              <a:cxnSpLocks/>
              <a:stCxn id="44" idx="0"/>
              <a:endCxn id="45" idx="2"/>
            </p:cNvCxnSpPr>
            <p:nvPr/>
          </p:nvCxnSpPr>
          <p:spPr bwMode="auto">
            <a:xfrm flipH="1" flipV="1">
              <a:off x="7728358" y="4283866"/>
              <a:ext cx="1212" cy="277241"/>
            </a:xfrm>
            <a:prstGeom prst="line">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54" name="Rettangolo 53">
              <a:extLst>
                <a:ext uri="{FF2B5EF4-FFF2-40B4-BE49-F238E27FC236}">
                  <a16:creationId xmlns:a16="http://schemas.microsoft.com/office/drawing/2014/main" id="{82057EA4-CA7A-5FC5-007B-0BBBA0D8973D}"/>
                </a:ext>
              </a:extLst>
            </p:cNvPr>
            <p:cNvSpPr/>
            <p:nvPr/>
          </p:nvSpPr>
          <p:spPr bwMode="auto">
            <a:xfrm>
              <a:off x="9992115" y="462340"/>
              <a:ext cx="813655" cy="309815"/>
            </a:xfrm>
            <a:prstGeom prst="rect">
              <a:avLst/>
            </a:prstGeom>
            <a:ln>
              <a:solidFill>
                <a:srgbClr val="000000"/>
              </a:solidFill>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algn="ctr" defTabSz="774223"/>
              <a:r>
                <a:rPr lang="en-GB" sz="846" b="1" dirty="0">
                  <a:solidFill>
                    <a:srgbClr val="000000"/>
                  </a:solidFill>
                  <a:latin typeface="Arial" charset="0"/>
                  <a:ea typeface="ＭＳ Ｐゴシック" pitchFamily="1" charset="-128"/>
                </a:rPr>
                <a:t>CCWS IN</a:t>
              </a:r>
            </a:p>
            <a:p>
              <a:pPr algn="ctr" defTabSz="774223"/>
              <a:r>
                <a:rPr lang="en-GB" sz="846" b="1" dirty="0">
                  <a:solidFill>
                    <a:srgbClr val="000000"/>
                  </a:solidFill>
                  <a:latin typeface="Arial" charset="0"/>
                  <a:ea typeface="ＭＳ Ｐゴシック" pitchFamily="1" charset="-128"/>
                </a:rPr>
                <a:t>CV-345 </a:t>
              </a:r>
            </a:p>
          </p:txBody>
        </p:sp>
        <p:sp>
          <p:nvSpPr>
            <p:cNvPr id="55" name="Rettangolo 54">
              <a:extLst>
                <a:ext uri="{FF2B5EF4-FFF2-40B4-BE49-F238E27FC236}">
                  <a16:creationId xmlns:a16="http://schemas.microsoft.com/office/drawing/2014/main" id="{64AFF2FB-45B3-485A-B97A-38FE115BB47C}"/>
                </a:ext>
              </a:extLst>
            </p:cNvPr>
            <p:cNvSpPr/>
            <p:nvPr/>
          </p:nvSpPr>
          <p:spPr bwMode="auto">
            <a:xfrm>
              <a:off x="11100994" y="471426"/>
              <a:ext cx="813657" cy="331180"/>
            </a:xfrm>
            <a:prstGeom prst="rect">
              <a:avLst/>
            </a:prstGeom>
            <a:ln>
              <a:solidFill>
                <a:srgbClr val="000000"/>
              </a:solidFill>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algn="ctr" defTabSz="774223"/>
              <a:r>
                <a:rPr lang="en-GB" sz="846" b="1" dirty="0">
                  <a:solidFill>
                    <a:srgbClr val="000000"/>
                  </a:solidFill>
                  <a:latin typeface="Arial" charset="0"/>
                  <a:ea typeface="ＭＳ Ｐゴシック" pitchFamily="1" charset="-128"/>
                </a:rPr>
                <a:t>CCWS OUT</a:t>
              </a:r>
            </a:p>
            <a:p>
              <a:pPr algn="ctr" defTabSz="774223"/>
              <a:r>
                <a:rPr lang="en-GB" sz="846" b="1" dirty="0">
                  <a:solidFill>
                    <a:srgbClr val="000000"/>
                  </a:solidFill>
                  <a:latin typeface="Arial" charset="0"/>
                  <a:ea typeface="ＭＳ Ｐゴシック" pitchFamily="1" charset="-128"/>
                </a:rPr>
                <a:t>CV-346</a:t>
              </a:r>
            </a:p>
          </p:txBody>
        </p:sp>
        <p:sp>
          <p:nvSpPr>
            <p:cNvPr id="56" name="Rettangolo 55">
              <a:extLst>
                <a:ext uri="{FF2B5EF4-FFF2-40B4-BE49-F238E27FC236}">
                  <a16:creationId xmlns:a16="http://schemas.microsoft.com/office/drawing/2014/main" id="{1AC1E0D1-1EC2-CABD-0055-38D6FE342B5F}"/>
                </a:ext>
              </a:extLst>
            </p:cNvPr>
            <p:cNvSpPr/>
            <p:nvPr/>
          </p:nvSpPr>
          <p:spPr bwMode="auto">
            <a:xfrm>
              <a:off x="8500235" y="5220318"/>
              <a:ext cx="1167573" cy="387092"/>
            </a:xfrm>
            <a:prstGeom prst="rect">
              <a:avLst/>
            </a:prstGeom>
            <a:ln>
              <a:solidFill>
                <a:srgbClr val="000000"/>
              </a:solidFill>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algn="ctr" defTabSz="774223"/>
              <a:r>
                <a:rPr lang="en-GB" sz="846" b="1" dirty="0">
                  <a:solidFill>
                    <a:srgbClr val="000000"/>
                  </a:solidFill>
                  <a:latin typeface="Arial" charset="0"/>
                  <a:ea typeface="ＭＳ Ｐゴシック" pitchFamily="1" charset="-128"/>
                </a:rPr>
                <a:t>CPS</a:t>
              </a:r>
            </a:p>
            <a:p>
              <a:pPr algn="ctr" defTabSz="774223"/>
              <a:r>
                <a:rPr lang="en-GB" sz="846" b="1" dirty="0">
                  <a:solidFill>
                    <a:srgbClr val="000000"/>
                  </a:solidFill>
                  <a:latin typeface="Arial" charset="0"/>
                  <a:ea typeface="ＭＳ Ｐゴシック" pitchFamily="1" charset="-128"/>
                </a:rPr>
                <a:t>CV-110 to CV-112</a:t>
              </a:r>
            </a:p>
            <a:p>
              <a:pPr algn="ctr" defTabSz="774223"/>
              <a:endParaRPr lang="en-GB" sz="846" b="1" dirty="0">
                <a:solidFill>
                  <a:srgbClr val="000000"/>
                </a:solidFill>
                <a:latin typeface="Arial" charset="0"/>
                <a:ea typeface="ＭＳ Ｐゴシック" pitchFamily="1" charset="-128"/>
              </a:endParaRPr>
            </a:p>
          </p:txBody>
        </p:sp>
        <p:cxnSp>
          <p:nvCxnSpPr>
            <p:cNvPr id="57" name="Connettore diritto 56">
              <a:extLst>
                <a:ext uri="{FF2B5EF4-FFF2-40B4-BE49-F238E27FC236}">
                  <a16:creationId xmlns:a16="http://schemas.microsoft.com/office/drawing/2014/main" id="{970C2446-E4ED-D822-488D-9E166D20ADC9}"/>
                </a:ext>
              </a:extLst>
            </p:cNvPr>
            <p:cNvCxnSpPr>
              <a:cxnSpLocks/>
            </p:cNvCxnSpPr>
            <p:nvPr/>
          </p:nvCxnSpPr>
          <p:spPr bwMode="auto">
            <a:xfrm flipV="1">
              <a:off x="10182941" y="801482"/>
              <a:ext cx="28053" cy="1425524"/>
            </a:xfrm>
            <a:prstGeom prst="line">
              <a:avLst/>
            </a:prstGeom>
            <a:noFill/>
            <a:ln w="19050" cap="flat" cmpd="sng" algn="ctr">
              <a:solidFill>
                <a:srgbClr val="00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58" name="Connettore a gomito 57">
              <a:extLst>
                <a:ext uri="{FF2B5EF4-FFF2-40B4-BE49-F238E27FC236}">
                  <a16:creationId xmlns:a16="http://schemas.microsoft.com/office/drawing/2014/main" id="{788AA991-1448-2936-328C-4458C3794D4B}"/>
                </a:ext>
              </a:extLst>
            </p:cNvPr>
            <p:cNvCxnSpPr>
              <a:cxnSpLocks/>
              <a:stCxn id="47" idx="3"/>
              <a:endCxn id="48" idx="2"/>
            </p:cNvCxnSpPr>
            <p:nvPr/>
          </p:nvCxnSpPr>
          <p:spPr bwMode="auto">
            <a:xfrm flipV="1">
              <a:off x="7222129" y="1817170"/>
              <a:ext cx="748222" cy="116260"/>
            </a:xfrm>
            <a:prstGeom prst="bentConnector2">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59" name="Connettore diritto 58">
              <a:extLst>
                <a:ext uri="{FF2B5EF4-FFF2-40B4-BE49-F238E27FC236}">
                  <a16:creationId xmlns:a16="http://schemas.microsoft.com/office/drawing/2014/main" id="{E96137B0-DFEA-A7BA-A5C2-353A11F35286}"/>
                </a:ext>
              </a:extLst>
            </p:cNvPr>
            <p:cNvCxnSpPr>
              <a:cxnSpLocks/>
              <a:endCxn id="46" idx="3"/>
            </p:cNvCxnSpPr>
            <p:nvPr/>
          </p:nvCxnSpPr>
          <p:spPr bwMode="auto">
            <a:xfrm flipH="1">
              <a:off x="7013072" y="3286164"/>
              <a:ext cx="396000" cy="0"/>
            </a:xfrm>
            <a:prstGeom prst="line">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60" name="Rettangolo 59">
              <a:extLst>
                <a:ext uri="{FF2B5EF4-FFF2-40B4-BE49-F238E27FC236}">
                  <a16:creationId xmlns:a16="http://schemas.microsoft.com/office/drawing/2014/main" id="{79054536-68FB-6F49-6265-95851FB81B16}"/>
                </a:ext>
              </a:extLst>
            </p:cNvPr>
            <p:cNvSpPr/>
            <p:nvPr/>
          </p:nvSpPr>
          <p:spPr bwMode="auto">
            <a:xfrm>
              <a:off x="5945051" y="3651027"/>
              <a:ext cx="1151028" cy="486460"/>
            </a:xfrm>
            <a:prstGeom prst="rect">
              <a:avLst/>
            </a:prstGeom>
            <a:ln>
              <a:solidFill>
                <a:srgbClr val="000000"/>
              </a:solidFill>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algn="ctr" defTabSz="774251"/>
              <a:r>
                <a:rPr lang="en-GB" sz="846" b="1" dirty="0">
                  <a:solidFill>
                    <a:srgbClr val="000000"/>
                  </a:solidFill>
                  <a:latin typeface="Arial" charset="0"/>
                  <a:ea typeface="ＭＳ Ｐゴシック" pitchFamily="1" charset="-128"/>
                </a:rPr>
                <a:t>Electrical Heater HT-0001</a:t>
              </a:r>
            </a:p>
            <a:p>
              <a:pPr algn="ctr" defTabSz="774251"/>
              <a:r>
                <a:rPr lang="en-GB" sz="846" b="1" dirty="0">
                  <a:solidFill>
                    <a:srgbClr val="000000"/>
                  </a:solidFill>
                  <a:latin typeface="Arial" charset="0"/>
                  <a:ea typeface="ＭＳ Ｐゴシック" pitchFamily="1" charset="-128"/>
                </a:rPr>
                <a:t>CV-83</a:t>
              </a:r>
            </a:p>
            <a:p>
              <a:pPr algn="ctr" defTabSz="774251"/>
              <a:endParaRPr lang="en-GB" sz="846" b="1" dirty="0">
                <a:solidFill>
                  <a:srgbClr val="000000"/>
                </a:solidFill>
                <a:latin typeface="Arial" charset="0"/>
                <a:ea typeface="ＭＳ Ｐゴシック" pitchFamily="1" charset="-128"/>
              </a:endParaRPr>
            </a:p>
          </p:txBody>
        </p:sp>
        <p:sp>
          <p:nvSpPr>
            <p:cNvPr id="61" name="Fascicolazione 60">
              <a:extLst>
                <a:ext uri="{FF2B5EF4-FFF2-40B4-BE49-F238E27FC236}">
                  <a16:creationId xmlns:a16="http://schemas.microsoft.com/office/drawing/2014/main" id="{9001F796-AE8B-9B09-5601-110B2D564D9A}"/>
                </a:ext>
              </a:extLst>
            </p:cNvPr>
            <p:cNvSpPr/>
            <p:nvPr/>
          </p:nvSpPr>
          <p:spPr bwMode="auto">
            <a:xfrm rot="5400000">
              <a:off x="5867124" y="2339592"/>
              <a:ext cx="186133" cy="168085"/>
            </a:xfrm>
            <a:prstGeom prst="flowChartCollate">
              <a:avLst/>
            </a:prstGeom>
            <a:solidFill>
              <a:srgbClr val="000000"/>
            </a:solidFill>
            <a:ln>
              <a:noFill/>
            </a:ln>
            <a:effectLst/>
          </p:spPr>
          <p:txBody>
            <a:bodyPr vert="horz" wrap="square" lIns="77419" tIns="38709" rIns="77419" bIns="38709" numCol="1" rtlCol="0" anchor="t" anchorCtr="0" compatLnSpc="1">
              <a:prstTxWarp prst="textNoShape">
                <a:avLst/>
              </a:prstTxWarp>
            </a:bodyPr>
            <a:lstStyle/>
            <a:p>
              <a:pPr defTabSz="774251"/>
              <a:endParaRPr lang="en-GB" sz="763">
                <a:solidFill>
                  <a:srgbClr val="FFFFFF"/>
                </a:solidFill>
                <a:ea typeface="ＭＳ Ｐゴシック" pitchFamily="1" charset="-128"/>
              </a:endParaRPr>
            </a:p>
          </p:txBody>
        </p:sp>
        <p:sp>
          <p:nvSpPr>
            <p:cNvPr id="62" name="CasellaDiTesto 61">
              <a:extLst>
                <a:ext uri="{FF2B5EF4-FFF2-40B4-BE49-F238E27FC236}">
                  <a16:creationId xmlns:a16="http://schemas.microsoft.com/office/drawing/2014/main" id="{3F7F436B-1DE2-6F7E-7BCD-7EB60655EE68}"/>
                </a:ext>
              </a:extLst>
            </p:cNvPr>
            <p:cNvSpPr txBox="1"/>
            <p:nvPr/>
          </p:nvSpPr>
          <p:spPr>
            <a:xfrm>
              <a:off x="5745711" y="2154331"/>
              <a:ext cx="477079" cy="209737"/>
            </a:xfrm>
            <a:prstGeom prst="rect">
              <a:avLst/>
            </a:prstGeom>
            <a:noFill/>
          </p:spPr>
          <p:txBody>
            <a:bodyPr wrap="square">
              <a:spAutoFit/>
            </a:bodyPr>
            <a:lstStyle/>
            <a:p>
              <a:pPr defTabSz="774223"/>
              <a:r>
                <a:rPr lang="en-GB" sz="763" b="1" dirty="0">
                  <a:solidFill>
                    <a:srgbClr val="000000"/>
                  </a:solidFill>
                  <a:ea typeface="ＭＳ Ｐゴシック" pitchFamily="1" charset="-128"/>
                </a:rPr>
                <a:t>SIC-2</a:t>
              </a:r>
              <a:endParaRPr lang="en-GB" sz="763" dirty="0">
                <a:solidFill>
                  <a:srgbClr val="FFFFFF"/>
                </a:solidFill>
              </a:endParaRPr>
            </a:p>
          </p:txBody>
        </p:sp>
        <p:cxnSp>
          <p:nvCxnSpPr>
            <p:cNvPr id="63" name="Connettore diritto 62">
              <a:extLst>
                <a:ext uri="{FF2B5EF4-FFF2-40B4-BE49-F238E27FC236}">
                  <a16:creationId xmlns:a16="http://schemas.microsoft.com/office/drawing/2014/main" id="{B1460CE8-0B47-23F7-325A-0CF50E43F438}"/>
                </a:ext>
              </a:extLst>
            </p:cNvPr>
            <p:cNvCxnSpPr>
              <a:cxnSpLocks/>
              <a:endCxn id="41" idx="1"/>
            </p:cNvCxnSpPr>
            <p:nvPr/>
          </p:nvCxnSpPr>
          <p:spPr bwMode="auto">
            <a:xfrm>
              <a:off x="5737187" y="2423635"/>
              <a:ext cx="428571" cy="0"/>
            </a:xfrm>
            <a:prstGeom prst="line">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64" name="Fascicolazione 63">
              <a:extLst>
                <a:ext uri="{FF2B5EF4-FFF2-40B4-BE49-F238E27FC236}">
                  <a16:creationId xmlns:a16="http://schemas.microsoft.com/office/drawing/2014/main" id="{949ABA71-A6FD-BC6C-9AB7-3C258323D981}"/>
                </a:ext>
              </a:extLst>
            </p:cNvPr>
            <p:cNvSpPr/>
            <p:nvPr/>
          </p:nvSpPr>
          <p:spPr bwMode="auto">
            <a:xfrm rot="5400000">
              <a:off x="5866299" y="4199976"/>
              <a:ext cx="186133" cy="168085"/>
            </a:xfrm>
            <a:prstGeom prst="flowChartCollate">
              <a:avLst/>
            </a:prstGeom>
            <a:solidFill>
              <a:srgbClr val="000000"/>
            </a:solidFill>
            <a:ln>
              <a:noFill/>
            </a:ln>
            <a:effectLst/>
          </p:spPr>
          <p:txBody>
            <a:bodyPr vert="horz" wrap="square" lIns="77419" tIns="38709" rIns="77419" bIns="38709" numCol="1" rtlCol="0" anchor="t" anchorCtr="0" compatLnSpc="1">
              <a:prstTxWarp prst="textNoShape">
                <a:avLst/>
              </a:prstTxWarp>
            </a:bodyPr>
            <a:lstStyle/>
            <a:p>
              <a:pPr defTabSz="774251"/>
              <a:endParaRPr lang="en-GB" sz="763">
                <a:solidFill>
                  <a:srgbClr val="FFFFFF"/>
                </a:solidFill>
                <a:ea typeface="ＭＳ Ｐゴシック" pitchFamily="1" charset="-128"/>
              </a:endParaRPr>
            </a:p>
          </p:txBody>
        </p:sp>
        <p:sp>
          <p:nvSpPr>
            <p:cNvPr id="65" name="CasellaDiTesto 64">
              <a:extLst>
                <a:ext uri="{FF2B5EF4-FFF2-40B4-BE49-F238E27FC236}">
                  <a16:creationId xmlns:a16="http://schemas.microsoft.com/office/drawing/2014/main" id="{D789BC07-FD3D-B9A2-3C49-5F41FB27E9EF}"/>
                </a:ext>
              </a:extLst>
            </p:cNvPr>
            <p:cNvSpPr txBox="1"/>
            <p:nvPr/>
          </p:nvSpPr>
          <p:spPr>
            <a:xfrm>
              <a:off x="5740765" y="4348249"/>
              <a:ext cx="496366" cy="209737"/>
            </a:xfrm>
            <a:prstGeom prst="rect">
              <a:avLst/>
            </a:prstGeom>
            <a:noFill/>
          </p:spPr>
          <p:txBody>
            <a:bodyPr wrap="square">
              <a:spAutoFit/>
            </a:bodyPr>
            <a:lstStyle/>
            <a:p>
              <a:pPr defTabSz="774223"/>
              <a:r>
                <a:rPr lang="en-GB" sz="763" b="1" dirty="0">
                  <a:solidFill>
                    <a:srgbClr val="000000"/>
                  </a:solidFill>
                  <a:ea typeface="ＭＳ Ｐゴシック" pitchFamily="1" charset="-128"/>
                </a:rPr>
                <a:t>SIC-2</a:t>
              </a:r>
              <a:endParaRPr lang="en-GB" sz="763" dirty="0">
                <a:solidFill>
                  <a:srgbClr val="FFFFFF"/>
                </a:solidFill>
              </a:endParaRPr>
            </a:p>
          </p:txBody>
        </p:sp>
        <p:sp>
          <p:nvSpPr>
            <p:cNvPr id="66" name="Rettangolo 65">
              <a:extLst>
                <a:ext uri="{FF2B5EF4-FFF2-40B4-BE49-F238E27FC236}">
                  <a16:creationId xmlns:a16="http://schemas.microsoft.com/office/drawing/2014/main" id="{8B9266B5-FC2C-865A-0045-CD6AC2FABD5D}"/>
                </a:ext>
              </a:extLst>
            </p:cNvPr>
            <p:cNvSpPr/>
            <p:nvPr/>
          </p:nvSpPr>
          <p:spPr bwMode="auto">
            <a:xfrm>
              <a:off x="5776323" y="914404"/>
              <a:ext cx="6337303" cy="5023319"/>
            </a:xfrm>
            <a:prstGeom prst="rect">
              <a:avLst/>
            </a:prstGeom>
            <a:noFill/>
            <a:ln>
              <a:solidFill>
                <a:srgbClr val="FF0000"/>
              </a:solidFill>
              <a:prstDash val="dashDot"/>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defTabSz="774251"/>
              <a:r>
                <a:rPr lang="en-GB" sz="763" b="1" dirty="0">
                  <a:solidFill>
                    <a:srgbClr val="FF0000"/>
                  </a:solidFill>
                  <a:latin typeface="Arial" charset="0"/>
                  <a:ea typeface="ＭＳ Ｐゴシック" pitchFamily="1" charset="-128"/>
                </a:rPr>
                <a:t>TCWS Vault</a:t>
              </a:r>
            </a:p>
            <a:p>
              <a:pPr defTabSz="774251"/>
              <a:r>
                <a:rPr lang="en-GB" sz="763" b="1" dirty="0">
                  <a:solidFill>
                    <a:srgbClr val="FF0000"/>
                  </a:solidFill>
                  <a:latin typeface="Arial" charset="0"/>
                  <a:ea typeface="ＭＳ Ｐゴシック" pitchFamily="1" charset="-128"/>
                </a:rPr>
                <a:t>CV-833</a:t>
              </a:r>
            </a:p>
          </p:txBody>
        </p:sp>
        <p:cxnSp>
          <p:nvCxnSpPr>
            <p:cNvPr id="67" name="Connettore a gomito 66">
              <a:extLst>
                <a:ext uri="{FF2B5EF4-FFF2-40B4-BE49-F238E27FC236}">
                  <a16:creationId xmlns:a16="http://schemas.microsoft.com/office/drawing/2014/main" id="{69F786C4-2D5D-3866-74DA-ED31E824917B}"/>
                </a:ext>
              </a:extLst>
            </p:cNvPr>
            <p:cNvCxnSpPr>
              <a:cxnSpLocks/>
            </p:cNvCxnSpPr>
            <p:nvPr/>
          </p:nvCxnSpPr>
          <p:spPr bwMode="auto">
            <a:xfrm rot="5400000" flipH="1" flipV="1">
              <a:off x="5778612" y="3594614"/>
              <a:ext cx="252000" cy="1332000"/>
            </a:xfrm>
            <a:prstGeom prst="bentConnector3">
              <a:avLst>
                <a:gd name="adj1" fmla="val 50000"/>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68" name="Connettore diritto 67">
              <a:extLst>
                <a:ext uri="{FF2B5EF4-FFF2-40B4-BE49-F238E27FC236}">
                  <a16:creationId xmlns:a16="http://schemas.microsoft.com/office/drawing/2014/main" id="{8EF9E468-7C41-00B9-EED6-DCF9388A977F}"/>
                </a:ext>
              </a:extLst>
            </p:cNvPr>
            <p:cNvCxnSpPr>
              <a:cxnSpLocks/>
            </p:cNvCxnSpPr>
            <p:nvPr/>
          </p:nvCxnSpPr>
          <p:spPr bwMode="auto">
            <a:xfrm flipH="1">
              <a:off x="8400309" y="2929823"/>
              <a:ext cx="200196" cy="0"/>
            </a:xfrm>
            <a:prstGeom prst="line">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69" name="Connettore diritto 68">
              <a:extLst>
                <a:ext uri="{FF2B5EF4-FFF2-40B4-BE49-F238E27FC236}">
                  <a16:creationId xmlns:a16="http://schemas.microsoft.com/office/drawing/2014/main" id="{1690725F-C6C5-7BAB-715C-8081CEC75CC6}"/>
                </a:ext>
              </a:extLst>
            </p:cNvPr>
            <p:cNvCxnSpPr>
              <a:cxnSpLocks/>
            </p:cNvCxnSpPr>
            <p:nvPr/>
          </p:nvCxnSpPr>
          <p:spPr bwMode="auto">
            <a:xfrm flipH="1" flipV="1">
              <a:off x="9606695" y="3969964"/>
              <a:ext cx="1084" cy="576000"/>
            </a:xfrm>
            <a:prstGeom prst="line">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70" name="Connettore diritto 69">
              <a:extLst>
                <a:ext uri="{FF2B5EF4-FFF2-40B4-BE49-F238E27FC236}">
                  <a16:creationId xmlns:a16="http://schemas.microsoft.com/office/drawing/2014/main" id="{32F74A72-B698-9F71-9D52-FF3AB7170CF2}"/>
                </a:ext>
              </a:extLst>
            </p:cNvPr>
            <p:cNvCxnSpPr>
              <a:cxnSpLocks/>
            </p:cNvCxnSpPr>
            <p:nvPr/>
          </p:nvCxnSpPr>
          <p:spPr bwMode="auto">
            <a:xfrm flipH="1" flipV="1">
              <a:off x="8774679" y="3098739"/>
              <a:ext cx="1084" cy="432000"/>
            </a:xfrm>
            <a:prstGeom prst="line">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71" name="Rettangolo 70">
              <a:extLst>
                <a:ext uri="{FF2B5EF4-FFF2-40B4-BE49-F238E27FC236}">
                  <a16:creationId xmlns:a16="http://schemas.microsoft.com/office/drawing/2014/main" id="{7DAA3567-E41C-A338-FF16-118E09AFD7C7}"/>
                </a:ext>
              </a:extLst>
            </p:cNvPr>
            <p:cNvSpPr/>
            <p:nvPr/>
          </p:nvSpPr>
          <p:spPr bwMode="auto">
            <a:xfrm>
              <a:off x="10388736" y="2153875"/>
              <a:ext cx="1053813" cy="1019900"/>
            </a:xfrm>
            <a:prstGeom prst="rect">
              <a:avLst/>
            </a:prstGeom>
            <a:ln>
              <a:solidFill>
                <a:srgbClr val="000000"/>
              </a:solidFill>
              <a:prstDash val="sysDash"/>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algn="ctr" defTabSz="774251"/>
              <a:r>
                <a:rPr lang="en-GB" sz="846" b="1" dirty="0">
                  <a:solidFill>
                    <a:srgbClr val="000000"/>
                  </a:solidFill>
                  <a:latin typeface="Arial" charset="0"/>
                  <a:ea typeface="ＭＳ Ｐゴシック" pitchFamily="1" charset="-128"/>
                </a:rPr>
                <a:t>HX3 SHELL</a:t>
              </a:r>
            </a:p>
            <a:p>
              <a:pPr algn="ctr" defTabSz="774251"/>
              <a:endParaRPr lang="en-GB" sz="846" b="1" dirty="0">
                <a:solidFill>
                  <a:srgbClr val="000000"/>
                </a:solidFill>
                <a:latin typeface="Arial" charset="0"/>
                <a:ea typeface="ＭＳ Ｐゴシック" pitchFamily="1" charset="-128"/>
              </a:endParaRPr>
            </a:p>
            <a:p>
              <a:pPr algn="ctr" defTabSz="774251"/>
              <a:endParaRPr lang="en-GB" sz="846" b="1" dirty="0">
                <a:solidFill>
                  <a:srgbClr val="000000"/>
                </a:solidFill>
                <a:latin typeface="Arial" charset="0"/>
                <a:ea typeface="ＭＳ Ｐゴシック" pitchFamily="1" charset="-128"/>
              </a:endParaRPr>
            </a:p>
            <a:p>
              <a:pPr algn="ctr" defTabSz="774251"/>
              <a:endParaRPr lang="en-GB" sz="846" b="1" dirty="0">
                <a:solidFill>
                  <a:srgbClr val="000000"/>
                </a:solidFill>
                <a:latin typeface="Arial" charset="0"/>
                <a:ea typeface="ＭＳ Ｐゴシック" pitchFamily="1" charset="-128"/>
              </a:endParaRPr>
            </a:p>
            <a:p>
              <a:pPr algn="ctr" defTabSz="774251"/>
              <a:endParaRPr lang="en-GB" sz="846" b="1" dirty="0">
                <a:solidFill>
                  <a:srgbClr val="000000"/>
                </a:solidFill>
                <a:latin typeface="Arial" charset="0"/>
                <a:ea typeface="ＭＳ Ｐゴシック" pitchFamily="1" charset="-128"/>
              </a:endParaRPr>
            </a:p>
            <a:p>
              <a:pPr algn="ctr" defTabSz="774251"/>
              <a:endParaRPr lang="en-GB" sz="846" b="1" dirty="0">
                <a:solidFill>
                  <a:srgbClr val="000000"/>
                </a:solidFill>
                <a:latin typeface="Arial" charset="0"/>
                <a:ea typeface="ＭＳ Ｐゴシック" pitchFamily="1" charset="-128"/>
              </a:endParaRPr>
            </a:p>
            <a:p>
              <a:pPr algn="ctr" defTabSz="774251"/>
              <a:r>
                <a:rPr lang="en-GB" sz="846" b="1" dirty="0">
                  <a:solidFill>
                    <a:srgbClr val="000000"/>
                  </a:solidFill>
                  <a:latin typeface="Arial" charset="0"/>
                  <a:ea typeface="ＭＳ Ｐゴシック" pitchFamily="1" charset="-128"/>
                </a:rPr>
                <a:t>CV-339 to CV-342</a:t>
              </a:r>
            </a:p>
            <a:p>
              <a:pPr algn="ctr" defTabSz="774251"/>
              <a:endParaRPr lang="en-GB" sz="763" dirty="0">
                <a:solidFill>
                  <a:srgbClr val="000000"/>
                </a:solidFill>
                <a:latin typeface="Arial" charset="0"/>
                <a:ea typeface="ＭＳ Ｐゴシック" pitchFamily="1" charset="-128"/>
              </a:endParaRPr>
            </a:p>
          </p:txBody>
        </p:sp>
        <p:sp>
          <p:nvSpPr>
            <p:cNvPr id="72" name="Rettangolo 71">
              <a:extLst>
                <a:ext uri="{FF2B5EF4-FFF2-40B4-BE49-F238E27FC236}">
                  <a16:creationId xmlns:a16="http://schemas.microsoft.com/office/drawing/2014/main" id="{3A762FEC-4059-D03D-7D88-E34363414797}"/>
                </a:ext>
              </a:extLst>
            </p:cNvPr>
            <p:cNvSpPr/>
            <p:nvPr/>
          </p:nvSpPr>
          <p:spPr bwMode="auto">
            <a:xfrm>
              <a:off x="10253050" y="2439463"/>
              <a:ext cx="1263924" cy="426651"/>
            </a:xfrm>
            <a:prstGeom prst="rect">
              <a:avLst/>
            </a:prstGeom>
            <a:ln>
              <a:solidFill>
                <a:srgbClr val="000000"/>
              </a:solidFill>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algn="ctr" defTabSz="774223"/>
              <a:r>
                <a:rPr lang="en-GB" sz="846" b="1" dirty="0">
                  <a:solidFill>
                    <a:srgbClr val="000000"/>
                  </a:solidFill>
                  <a:latin typeface="Arial" charset="0"/>
                  <a:ea typeface="ＭＳ Ｐゴシック" pitchFamily="1" charset="-128"/>
                </a:rPr>
                <a:t>HX-3 TUBES</a:t>
              </a:r>
            </a:p>
            <a:p>
              <a:pPr algn="ctr" defTabSz="774223"/>
              <a:r>
                <a:rPr lang="en-GB" sz="846" b="1" dirty="0">
                  <a:solidFill>
                    <a:srgbClr val="000000"/>
                  </a:solidFill>
                  <a:latin typeface="Arial" charset="0"/>
                  <a:ea typeface="ＭＳ Ｐゴシック" pitchFamily="1" charset="-128"/>
                </a:rPr>
                <a:t>CV-349 to CV-346</a:t>
              </a:r>
            </a:p>
            <a:p>
              <a:pPr algn="ctr" defTabSz="774223"/>
              <a:endParaRPr lang="en-GB" sz="846" b="1" dirty="0">
                <a:solidFill>
                  <a:srgbClr val="000000"/>
                </a:solidFill>
                <a:latin typeface="Arial" charset="0"/>
                <a:ea typeface="ＭＳ Ｐゴシック" pitchFamily="1" charset="-128"/>
              </a:endParaRPr>
            </a:p>
          </p:txBody>
        </p:sp>
        <p:sp>
          <p:nvSpPr>
            <p:cNvPr id="73" name="Rettangolo 72">
              <a:extLst>
                <a:ext uri="{FF2B5EF4-FFF2-40B4-BE49-F238E27FC236}">
                  <a16:creationId xmlns:a16="http://schemas.microsoft.com/office/drawing/2014/main" id="{D498F6F6-C03D-C833-4D04-95344CFBB1B0}"/>
                </a:ext>
              </a:extLst>
            </p:cNvPr>
            <p:cNvSpPr/>
            <p:nvPr/>
          </p:nvSpPr>
          <p:spPr bwMode="auto">
            <a:xfrm>
              <a:off x="9938746" y="3296009"/>
              <a:ext cx="799017" cy="474462"/>
            </a:xfrm>
            <a:prstGeom prst="rect">
              <a:avLst/>
            </a:prstGeom>
            <a:ln>
              <a:solidFill>
                <a:srgbClr val="000000"/>
              </a:solidFill>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algn="ctr" defTabSz="774223"/>
              <a:r>
                <a:rPr lang="en-GB" sz="846" b="1" dirty="0">
                  <a:solidFill>
                    <a:srgbClr val="000000"/>
                  </a:solidFill>
                  <a:latin typeface="Arial" charset="0"/>
                  <a:ea typeface="ＭＳ Ｐゴシック" pitchFamily="1" charset="-128"/>
                </a:rPr>
                <a:t>TO HX2</a:t>
              </a:r>
            </a:p>
            <a:p>
              <a:pPr algn="ctr" defTabSz="774223"/>
              <a:r>
                <a:rPr lang="en-GB" sz="846" b="1" dirty="0">
                  <a:solidFill>
                    <a:srgbClr val="000000"/>
                  </a:solidFill>
                  <a:latin typeface="Arial" charset="0"/>
                  <a:ea typeface="ＭＳ Ｐゴシック" pitchFamily="1" charset="-128"/>
                </a:rPr>
                <a:t>CV-300 to CV-306</a:t>
              </a:r>
            </a:p>
            <a:p>
              <a:pPr algn="ctr" defTabSz="774223"/>
              <a:endParaRPr lang="en-GB" sz="846" b="1" dirty="0">
                <a:solidFill>
                  <a:srgbClr val="000000"/>
                </a:solidFill>
                <a:latin typeface="Arial" charset="0"/>
                <a:ea typeface="ＭＳ Ｐゴシック" pitchFamily="1" charset="-128"/>
              </a:endParaRPr>
            </a:p>
          </p:txBody>
        </p:sp>
        <p:sp>
          <p:nvSpPr>
            <p:cNvPr id="74" name="Rettangolo 73">
              <a:extLst>
                <a:ext uri="{FF2B5EF4-FFF2-40B4-BE49-F238E27FC236}">
                  <a16:creationId xmlns:a16="http://schemas.microsoft.com/office/drawing/2014/main" id="{0EA07B08-60B6-1C5F-9F07-30CE298A52B1}"/>
                </a:ext>
              </a:extLst>
            </p:cNvPr>
            <p:cNvSpPr/>
            <p:nvPr/>
          </p:nvSpPr>
          <p:spPr bwMode="auto">
            <a:xfrm>
              <a:off x="10904129" y="3463637"/>
              <a:ext cx="1091941" cy="506331"/>
            </a:xfrm>
            <a:prstGeom prst="rect">
              <a:avLst/>
            </a:prstGeom>
            <a:ln>
              <a:solidFill>
                <a:srgbClr val="000000"/>
              </a:solidFill>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algn="ctr" defTabSz="774223"/>
              <a:r>
                <a:rPr lang="en-GB" sz="846" b="1" dirty="0">
                  <a:solidFill>
                    <a:srgbClr val="000000"/>
                  </a:solidFill>
                  <a:latin typeface="Arial" charset="0"/>
                  <a:ea typeface="ＭＳ Ｐゴシック" pitchFamily="1" charset="-128"/>
                </a:rPr>
                <a:t>TO PUMP SYSTEM</a:t>
              </a:r>
            </a:p>
            <a:p>
              <a:pPr algn="ctr" defTabSz="774223"/>
              <a:r>
                <a:rPr lang="en-GB" sz="846" b="1" dirty="0">
                  <a:solidFill>
                    <a:srgbClr val="000000"/>
                  </a:solidFill>
                  <a:latin typeface="Arial" charset="0"/>
                  <a:ea typeface="ＭＳ Ｐゴシック" pitchFamily="1" charset="-128"/>
                </a:rPr>
                <a:t>CV-307 to CV-309</a:t>
              </a:r>
            </a:p>
          </p:txBody>
        </p:sp>
        <p:sp>
          <p:nvSpPr>
            <p:cNvPr id="75" name="Rettangolo 74">
              <a:extLst>
                <a:ext uri="{FF2B5EF4-FFF2-40B4-BE49-F238E27FC236}">
                  <a16:creationId xmlns:a16="http://schemas.microsoft.com/office/drawing/2014/main" id="{9791C9DA-2046-8916-B31B-5927AA876284}"/>
                </a:ext>
              </a:extLst>
            </p:cNvPr>
            <p:cNvSpPr/>
            <p:nvPr/>
          </p:nvSpPr>
          <p:spPr bwMode="auto">
            <a:xfrm>
              <a:off x="11024744" y="4206465"/>
              <a:ext cx="796133" cy="576000"/>
            </a:xfrm>
            <a:prstGeom prst="rect">
              <a:avLst/>
            </a:prstGeom>
            <a:ln>
              <a:solidFill>
                <a:srgbClr val="000000"/>
              </a:solidFill>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algn="ctr" defTabSz="774223"/>
              <a:r>
                <a:rPr lang="en-GB" sz="846" b="1" dirty="0">
                  <a:solidFill>
                    <a:srgbClr val="000000"/>
                  </a:solidFill>
                  <a:latin typeface="Arial" charset="0"/>
                  <a:ea typeface="ＭＳ Ｐゴシック" pitchFamily="1" charset="-128"/>
                </a:rPr>
                <a:t>PUMP SYSTEM</a:t>
              </a:r>
            </a:p>
            <a:p>
              <a:pPr algn="ctr" defTabSz="774223"/>
              <a:r>
                <a:rPr lang="en-GB" sz="846" b="1" dirty="0">
                  <a:solidFill>
                    <a:srgbClr val="000000"/>
                  </a:solidFill>
                  <a:latin typeface="Arial" charset="0"/>
                  <a:ea typeface="ＭＳ Ｐゴシック" pitchFamily="1" charset="-128"/>
                </a:rPr>
                <a:t>CV-310 to CV-327</a:t>
              </a:r>
            </a:p>
            <a:p>
              <a:pPr algn="ctr" defTabSz="774223"/>
              <a:endParaRPr lang="en-GB" sz="846" b="1" dirty="0">
                <a:solidFill>
                  <a:srgbClr val="000000"/>
                </a:solidFill>
                <a:latin typeface="Arial" charset="0"/>
                <a:ea typeface="ＭＳ Ｐゴシック" pitchFamily="1" charset="-128"/>
              </a:endParaRPr>
            </a:p>
          </p:txBody>
        </p:sp>
        <p:sp>
          <p:nvSpPr>
            <p:cNvPr id="76" name="Rettangolo 75">
              <a:extLst>
                <a:ext uri="{FF2B5EF4-FFF2-40B4-BE49-F238E27FC236}">
                  <a16:creationId xmlns:a16="http://schemas.microsoft.com/office/drawing/2014/main" id="{CA900965-66AB-636A-69CC-09E0E5B299F7}"/>
                </a:ext>
              </a:extLst>
            </p:cNvPr>
            <p:cNvSpPr/>
            <p:nvPr/>
          </p:nvSpPr>
          <p:spPr bwMode="auto">
            <a:xfrm>
              <a:off x="10027838" y="4231994"/>
              <a:ext cx="710460" cy="642315"/>
            </a:xfrm>
            <a:prstGeom prst="rect">
              <a:avLst/>
            </a:prstGeom>
            <a:ln>
              <a:solidFill>
                <a:srgbClr val="000000"/>
              </a:solidFill>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algn="ctr" defTabSz="774223"/>
              <a:r>
                <a:rPr lang="en-GB" sz="846" b="1" dirty="0">
                  <a:solidFill>
                    <a:srgbClr val="000000"/>
                  </a:solidFill>
                  <a:latin typeface="Arial" charset="0"/>
                  <a:ea typeface="ＭＳ Ｐゴシック" pitchFamily="1" charset="-128"/>
                </a:rPr>
                <a:t>SURGE LINE</a:t>
              </a:r>
            </a:p>
            <a:p>
              <a:pPr algn="ctr" defTabSz="774223"/>
              <a:r>
                <a:rPr lang="en-GB" sz="846" b="1" dirty="0">
                  <a:solidFill>
                    <a:srgbClr val="000000"/>
                  </a:solidFill>
                  <a:latin typeface="Arial" charset="0"/>
                  <a:ea typeface="ＭＳ Ｐゴシック" pitchFamily="1" charset="-128"/>
                </a:rPr>
                <a:t>CV-334 to CV-337</a:t>
              </a:r>
            </a:p>
            <a:p>
              <a:pPr algn="ctr" defTabSz="774223"/>
              <a:endParaRPr lang="en-GB" sz="846" b="1" dirty="0">
                <a:solidFill>
                  <a:srgbClr val="000000"/>
                </a:solidFill>
                <a:latin typeface="Arial" charset="0"/>
                <a:ea typeface="ＭＳ Ｐゴシック" pitchFamily="1" charset="-128"/>
              </a:endParaRPr>
            </a:p>
            <a:p>
              <a:pPr algn="ctr" defTabSz="774223"/>
              <a:endParaRPr lang="en-GB" sz="846" b="1" dirty="0">
                <a:solidFill>
                  <a:srgbClr val="000000"/>
                </a:solidFill>
                <a:latin typeface="Arial" charset="0"/>
                <a:ea typeface="ＭＳ Ｐゴシック" pitchFamily="1" charset="-128"/>
              </a:endParaRPr>
            </a:p>
          </p:txBody>
        </p:sp>
        <p:sp>
          <p:nvSpPr>
            <p:cNvPr id="77" name="Rettangolo 76">
              <a:extLst>
                <a:ext uri="{FF2B5EF4-FFF2-40B4-BE49-F238E27FC236}">
                  <a16:creationId xmlns:a16="http://schemas.microsoft.com/office/drawing/2014/main" id="{16EA2E89-20AC-1AF3-1A39-95A7754398D9}"/>
                </a:ext>
              </a:extLst>
            </p:cNvPr>
            <p:cNvSpPr/>
            <p:nvPr/>
          </p:nvSpPr>
          <p:spPr bwMode="auto">
            <a:xfrm>
              <a:off x="9896341" y="5209191"/>
              <a:ext cx="772542" cy="551852"/>
            </a:xfrm>
            <a:prstGeom prst="rect">
              <a:avLst/>
            </a:prstGeom>
            <a:ln>
              <a:solidFill>
                <a:srgbClr val="000000"/>
              </a:solidFill>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algn="ctr" defTabSz="774223"/>
              <a:r>
                <a:rPr lang="en-GB" sz="846" b="1" dirty="0">
                  <a:solidFill>
                    <a:srgbClr val="000000"/>
                  </a:solidFill>
                  <a:latin typeface="Arial" charset="0"/>
                  <a:ea typeface="ＭＳ Ｐゴシック" pitchFamily="1" charset="-128"/>
                </a:rPr>
                <a:t>Pressurizer</a:t>
              </a:r>
            </a:p>
            <a:p>
              <a:pPr algn="ctr" defTabSz="774223"/>
              <a:r>
                <a:rPr lang="en-GB" sz="846" b="1" dirty="0">
                  <a:solidFill>
                    <a:srgbClr val="000000"/>
                  </a:solidFill>
                  <a:latin typeface="Arial" charset="0"/>
                  <a:ea typeface="ＭＳ Ｐゴシック" pitchFamily="1" charset="-128"/>
                </a:rPr>
                <a:t>CV-338</a:t>
              </a:r>
            </a:p>
            <a:p>
              <a:pPr algn="ctr" defTabSz="774223"/>
              <a:endParaRPr lang="en-GB" sz="846" b="1" dirty="0">
                <a:solidFill>
                  <a:srgbClr val="000000"/>
                </a:solidFill>
                <a:latin typeface="Arial" charset="0"/>
                <a:ea typeface="ＭＳ Ｐゴシック" pitchFamily="1" charset="-128"/>
              </a:endParaRPr>
            </a:p>
          </p:txBody>
        </p:sp>
        <p:sp>
          <p:nvSpPr>
            <p:cNvPr id="78" name="Rettangolo 77">
              <a:extLst>
                <a:ext uri="{FF2B5EF4-FFF2-40B4-BE49-F238E27FC236}">
                  <a16:creationId xmlns:a16="http://schemas.microsoft.com/office/drawing/2014/main" id="{D3A42272-57BF-EC20-C31D-5CB5EA9799DF}"/>
                </a:ext>
              </a:extLst>
            </p:cNvPr>
            <p:cNvSpPr/>
            <p:nvPr/>
          </p:nvSpPr>
          <p:spPr bwMode="auto">
            <a:xfrm>
              <a:off x="10737762" y="5033669"/>
              <a:ext cx="1186036" cy="422101"/>
            </a:xfrm>
            <a:prstGeom prst="rect">
              <a:avLst/>
            </a:prstGeom>
            <a:ln>
              <a:solidFill>
                <a:srgbClr val="000000"/>
              </a:solidFill>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algn="ctr" defTabSz="774223"/>
              <a:r>
                <a:rPr lang="en-GB" sz="846" b="1" dirty="0">
                  <a:solidFill>
                    <a:srgbClr val="000000"/>
                  </a:solidFill>
                  <a:latin typeface="Arial" charset="0"/>
                  <a:ea typeface="ＭＳ Ｐゴシック" pitchFamily="1" charset="-128"/>
                </a:rPr>
                <a:t>TO HX2 SHELL</a:t>
              </a:r>
            </a:p>
            <a:p>
              <a:pPr algn="ctr" defTabSz="774223"/>
              <a:r>
                <a:rPr lang="en-GB" sz="846" b="1" dirty="0">
                  <a:solidFill>
                    <a:srgbClr val="000000"/>
                  </a:solidFill>
                  <a:latin typeface="Arial" charset="0"/>
                  <a:ea typeface="ＭＳ Ｐゴシック" pitchFamily="1" charset="-128"/>
                </a:rPr>
                <a:t>CV-328 TO CV-333</a:t>
              </a:r>
            </a:p>
            <a:p>
              <a:pPr algn="ctr" defTabSz="774223"/>
              <a:endParaRPr lang="en-GB" sz="846" b="1" dirty="0">
                <a:solidFill>
                  <a:srgbClr val="000000"/>
                </a:solidFill>
                <a:latin typeface="Arial" charset="0"/>
                <a:ea typeface="ＭＳ Ｐゴシック" pitchFamily="1" charset="-128"/>
              </a:endParaRPr>
            </a:p>
          </p:txBody>
        </p:sp>
        <p:cxnSp>
          <p:nvCxnSpPr>
            <p:cNvPr id="79" name="Connettore diritto 78">
              <a:extLst>
                <a:ext uri="{FF2B5EF4-FFF2-40B4-BE49-F238E27FC236}">
                  <a16:creationId xmlns:a16="http://schemas.microsoft.com/office/drawing/2014/main" id="{86DE9E12-B1BE-DD7B-9252-AAE8B3EF61AD}"/>
                </a:ext>
              </a:extLst>
            </p:cNvPr>
            <p:cNvCxnSpPr>
              <a:cxnSpLocks/>
            </p:cNvCxnSpPr>
            <p:nvPr/>
          </p:nvCxnSpPr>
          <p:spPr bwMode="auto">
            <a:xfrm flipV="1">
              <a:off x="10060964" y="2523501"/>
              <a:ext cx="0" cy="756000"/>
            </a:xfrm>
            <a:prstGeom prst="line">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80" name="Connettore diritto 79">
              <a:extLst>
                <a:ext uri="{FF2B5EF4-FFF2-40B4-BE49-F238E27FC236}">
                  <a16:creationId xmlns:a16="http://schemas.microsoft.com/office/drawing/2014/main" id="{0E81D591-4DBC-0EB6-E6E8-EFE8AD1F5DB3}"/>
                </a:ext>
              </a:extLst>
            </p:cNvPr>
            <p:cNvCxnSpPr>
              <a:cxnSpLocks/>
            </p:cNvCxnSpPr>
            <p:nvPr/>
          </p:nvCxnSpPr>
          <p:spPr bwMode="auto">
            <a:xfrm rot="5400000" flipV="1">
              <a:off x="10145682" y="2441517"/>
              <a:ext cx="4" cy="180000"/>
            </a:xfrm>
            <a:prstGeom prst="line">
              <a:avLst/>
            </a:prstGeom>
            <a:noFill/>
            <a:ln w="19050" cap="flat" cmpd="sng" algn="ctr">
              <a:solidFill>
                <a:srgbClr val="00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81" name="Connettore diritto 80">
              <a:extLst>
                <a:ext uri="{FF2B5EF4-FFF2-40B4-BE49-F238E27FC236}">
                  <a16:creationId xmlns:a16="http://schemas.microsoft.com/office/drawing/2014/main" id="{0DBFC3E4-5E37-CA8D-AF2B-C13A8BC6E08B}"/>
                </a:ext>
              </a:extLst>
            </p:cNvPr>
            <p:cNvCxnSpPr>
              <a:cxnSpLocks/>
            </p:cNvCxnSpPr>
            <p:nvPr/>
          </p:nvCxnSpPr>
          <p:spPr bwMode="auto">
            <a:xfrm rot="10800000" flipV="1">
              <a:off x="11408722" y="3974950"/>
              <a:ext cx="4" cy="216000"/>
            </a:xfrm>
            <a:prstGeom prst="line">
              <a:avLst/>
            </a:prstGeom>
            <a:noFill/>
            <a:ln w="19050" cap="flat" cmpd="sng" algn="ctr">
              <a:solidFill>
                <a:srgbClr val="00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82" name="Connettore diritto 81">
              <a:extLst>
                <a:ext uri="{FF2B5EF4-FFF2-40B4-BE49-F238E27FC236}">
                  <a16:creationId xmlns:a16="http://schemas.microsoft.com/office/drawing/2014/main" id="{C062BB47-8768-2C47-7B97-FA4AAF8C707B}"/>
                </a:ext>
              </a:extLst>
            </p:cNvPr>
            <p:cNvCxnSpPr>
              <a:cxnSpLocks/>
            </p:cNvCxnSpPr>
            <p:nvPr/>
          </p:nvCxnSpPr>
          <p:spPr bwMode="auto">
            <a:xfrm rot="10800000" flipV="1">
              <a:off x="11925235" y="2702913"/>
              <a:ext cx="4" cy="720000"/>
            </a:xfrm>
            <a:prstGeom prst="line">
              <a:avLst/>
            </a:prstGeom>
            <a:noFill/>
            <a:ln w="19050" cap="flat" cmpd="sng" algn="ctr">
              <a:solidFill>
                <a:srgbClr val="00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83" name="Connettore diritto 82">
              <a:extLst>
                <a:ext uri="{FF2B5EF4-FFF2-40B4-BE49-F238E27FC236}">
                  <a16:creationId xmlns:a16="http://schemas.microsoft.com/office/drawing/2014/main" id="{FDD83457-E989-EBAA-00F6-B2FFCEB7DE63}"/>
                </a:ext>
              </a:extLst>
            </p:cNvPr>
            <p:cNvCxnSpPr>
              <a:cxnSpLocks/>
            </p:cNvCxnSpPr>
            <p:nvPr/>
          </p:nvCxnSpPr>
          <p:spPr bwMode="auto">
            <a:xfrm rot="16200000" flipV="1">
              <a:off x="11617251" y="2904621"/>
              <a:ext cx="4" cy="288000"/>
            </a:xfrm>
            <a:prstGeom prst="line">
              <a:avLst/>
            </a:prstGeom>
            <a:noFill/>
            <a:ln w="19050" cap="flat" cmpd="sng" algn="ctr">
              <a:solidFill>
                <a:srgbClr val="00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84" name="Connettore diritto 83">
              <a:extLst>
                <a:ext uri="{FF2B5EF4-FFF2-40B4-BE49-F238E27FC236}">
                  <a16:creationId xmlns:a16="http://schemas.microsoft.com/office/drawing/2014/main" id="{886A8A7B-AE2F-D74F-CCDA-626B025368E6}"/>
                </a:ext>
              </a:extLst>
            </p:cNvPr>
            <p:cNvCxnSpPr>
              <a:cxnSpLocks/>
            </p:cNvCxnSpPr>
            <p:nvPr/>
          </p:nvCxnSpPr>
          <p:spPr bwMode="auto">
            <a:xfrm flipH="1">
              <a:off x="9696889" y="3447101"/>
              <a:ext cx="252000" cy="0"/>
            </a:xfrm>
            <a:prstGeom prst="line">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85" name="Connettore diritto 84">
              <a:extLst>
                <a:ext uri="{FF2B5EF4-FFF2-40B4-BE49-F238E27FC236}">
                  <a16:creationId xmlns:a16="http://schemas.microsoft.com/office/drawing/2014/main" id="{E550CF68-6A67-B218-D3ED-8022C7B87EBC}"/>
                </a:ext>
              </a:extLst>
            </p:cNvPr>
            <p:cNvCxnSpPr>
              <a:cxnSpLocks/>
            </p:cNvCxnSpPr>
            <p:nvPr/>
          </p:nvCxnSpPr>
          <p:spPr bwMode="auto">
            <a:xfrm rot="5400000" flipH="1">
              <a:off x="5075161" y="2832173"/>
              <a:ext cx="324000" cy="0"/>
            </a:xfrm>
            <a:prstGeom prst="line">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86" name="Connettore diritto 85">
              <a:extLst>
                <a:ext uri="{FF2B5EF4-FFF2-40B4-BE49-F238E27FC236}">
                  <a16:creationId xmlns:a16="http://schemas.microsoft.com/office/drawing/2014/main" id="{AAAA7862-8A48-3860-C1DF-C3D6AEB8B92C}"/>
                </a:ext>
              </a:extLst>
            </p:cNvPr>
            <p:cNvCxnSpPr>
              <a:cxnSpLocks/>
            </p:cNvCxnSpPr>
            <p:nvPr/>
          </p:nvCxnSpPr>
          <p:spPr bwMode="auto">
            <a:xfrm rot="5400000" flipH="1">
              <a:off x="10381008" y="4534876"/>
              <a:ext cx="1008000" cy="0"/>
            </a:xfrm>
            <a:prstGeom prst="line">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87" name="Connettore diritto 86">
              <a:extLst>
                <a:ext uri="{FF2B5EF4-FFF2-40B4-BE49-F238E27FC236}">
                  <a16:creationId xmlns:a16="http://schemas.microsoft.com/office/drawing/2014/main" id="{F00FC671-7EE2-5548-A834-18AC7AE59F10}"/>
                </a:ext>
              </a:extLst>
            </p:cNvPr>
            <p:cNvCxnSpPr>
              <a:cxnSpLocks/>
              <a:stCxn id="112" idx="0"/>
            </p:cNvCxnSpPr>
            <p:nvPr/>
          </p:nvCxnSpPr>
          <p:spPr bwMode="auto">
            <a:xfrm flipH="1">
              <a:off x="11537122" y="2692748"/>
              <a:ext cx="89684" cy="0"/>
            </a:xfrm>
            <a:prstGeom prst="line">
              <a:avLst/>
            </a:prstGeom>
          </p:spPr>
        </p:cxnSp>
        <p:cxnSp>
          <p:nvCxnSpPr>
            <p:cNvPr id="88" name="Connettore diritto 87">
              <a:extLst>
                <a:ext uri="{FF2B5EF4-FFF2-40B4-BE49-F238E27FC236}">
                  <a16:creationId xmlns:a16="http://schemas.microsoft.com/office/drawing/2014/main" id="{8EF7E08F-DB50-5365-3295-7871AAEA513E}"/>
                </a:ext>
              </a:extLst>
            </p:cNvPr>
            <p:cNvCxnSpPr>
              <a:cxnSpLocks/>
            </p:cNvCxnSpPr>
            <p:nvPr/>
          </p:nvCxnSpPr>
          <p:spPr bwMode="auto">
            <a:xfrm flipH="1">
              <a:off x="10182940" y="2230886"/>
              <a:ext cx="216000" cy="0"/>
            </a:xfrm>
            <a:prstGeom prst="line">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89" name="Connettore diritto 88">
              <a:extLst>
                <a:ext uri="{FF2B5EF4-FFF2-40B4-BE49-F238E27FC236}">
                  <a16:creationId xmlns:a16="http://schemas.microsoft.com/office/drawing/2014/main" id="{5528F8EF-57ED-2202-5257-F38EA6BF3091}"/>
                </a:ext>
              </a:extLst>
            </p:cNvPr>
            <p:cNvCxnSpPr>
              <a:cxnSpLocks/>
            </p:cNvCxnSpPr>
            <p:nvPr/>
          </p:nvCxnSpPr>
          <p:spPr bwMode="auto">
            <a:xfrm rot="5400000" flipH="1">
              <a:off x="11261173" y="4913780"/>
              <a:ext cx="252000" cy="0"/>
            </a:xfrm>
            <a:prstGeom prst="line">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90" name="Connettore diritto 89">
              <a:extLst>
                <a:ext uri="{FF2B5EF4-FFF2-40B4-BE49-F238E27FC236}">
                  <a16:creationId xmlns:a16="http://schemas.microsoft.com/office/drawing/2014/main" id="{46A5E013-3FA4-9B8A-FAD6-7A23B6F1F273}"/>
                </a:ext>
              </a:extLst>
            </p:cNvPr>
            <p:cNvCxnSpPr>
              <a:cxnSpLocks/>
            </p:cNvCxnSpPr>
            <p:nvPr/>
          </p:nvCxnSpPr>
          <p:spPr bwMode="auto">
            <a:xfrm flipV="1">
              <a:off x="11735825" y="818121"/>
              <a:ext cx="23412" cy="2227355"/>
            </a:xfrm>
            <a:prstGeom prst="line">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91" name="Connettore diritto 90">
              <a:extLst>
                <a:ext uri="{FF2B5EF4-FFF2-40B4-BE49-F238E27FC236}">
                  <a16:creationId xmlns:a16="http://schemas.microsoft.com/office/drawing/2014/main" id="{3E3C6F38-276C-F921-6647-29CD0973FC66}"/>
                </a:ext>
              </a:extLst>
            </p:cNvPr>
            <p:cNvCxnSpPr>
              <a:cxnSpLocks/>
            </p:cNvCxnSpPr>
            <p:nvPr/>
          </p:nvCxnSpPr>
          <p:spPr bwMode="auto">
            <a:xfrm flipV="1">
              <a:off x="8737690" y="4970129"/>
              <a:ext cx="4" cy="252000"/>
            </a:xfrm>
            <a:prstGeom prst="line">
              <a:avLst/>
            </a:prstGeom>
            <a:noFill/>
            <a:ln w="19050" cap="flat" cmpd="sng" algn="ctr">
              <a:solidFill>
                <a:srgbClr val="00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92" name="Connettore diritto 91">
              <a:extLst>
                <a:ext uri="{FF2B5EF4-FFF2-40B4-BE49-F238E27FC236}">
                  <a16:creationId xmlns:a16="http://schemas.microsoft.com/office/drawing/2014/main" id="{A5F57AF4-E39F-46CB-99F7-DBF13350B591}"/>
                </a:ext>
              </a:extLst>
            </p:cNvPr>
            <p:cNvCxnSpPr>
              <a:cxnSpLocks/>
            </p:cNvCxnSpPr>
            <p:nvPr/>
          </p:nvCxnSpPr>
          <p:spPr bwMode="auto">
            <a:xfrm rot="10800000" flipV="1">
              <a:off x="9401618" y="4949780"/>
              <a:ext cx="4" cy="252000"/>
            </a:xfrm>
            <a:prstGeom prst="line">
              <a:avLst/>
            </a:prstGeom>
            <a:noFill/>
            <a:ln w="19050" cap="flat" cmpd="sng" algn="ctr">
              <a:solidFill>
                <a:srgbClr val="00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93" name="Connettore diritto 92">
              <a:extLst>
                <a:ext uri="{FF2B5EF4-FFF2-40B4-BE49-F238E27FC236}">
                  <a16:creationId xmlns:a16="http://schemas.microsoft.com/office/drawing/2014/main" id="{05B2D032-0941-A0B2-CA41-9202C98B2711}"/>
                </a:ext>
              </a:extLst>
            </p:cNvPr>
            <p:cNvCxnSpPr>
              <a:cxnSpLocks/>
            </p:cNvCxnSpPr>
            <p:nvPr/>
          </p:nvCxnSpPr>
          <p:spPr bwMode="auto">
            <a:xfrm flipH="1">
              <a:off x="3206157" y="3296006"/>
              <a:ext cx="89684" cy="0"/>
            </a:xfrm>
            <a:prstGeom prst="line">
              <a:avLst/>
            </a:prstGeom>
          </p:spPr>
        </p:cxnSp>
        <p:grpSp>
          <p:nvGrpSpPr>
            <p:cNvPr id="94" name="Gruppo 93">
              <a:extLst>
                <a:ext uri="{FF2B5EF4-FFF2-40B4-BE49-F238E27FC236}">
                  <a16:creationId xmlns:a16="http://schemas.microsoft.com/office/drawing/2014/main" id="{48F914E4-DB46-F80E-36AA-7BE62943D4B4}"/>
                </a:ext>
              </a:extLst>
            </p:cNvPr>
            <p:cNvGrpSpPr/>
            <p:nvPr/>
          </p:nvGrpSpPr>
          <p:grpSpPr>
            <a:xfrm>
              <a:off x="11495771" y="2575527"/>
              <a:ext cx="431028" cy="234441"/>
              <a:chOff x="3020614" y="3036318"/>
              <a:chExt cx="431025" cy="234441"/>
            </a:xfrm>
          </p:grpSpPr>
          <p:sp>
            <p:nvSpPr>
              <p:cNvPr id="112" name="Arco a tutto sesto 111">
                <a:extLst>
                  <a:ext uri="{FF2B5EF4-FFF2-40B4-BE49-F238E27FC236}">
                    <a16:creationId xmlns:a16="http://schemas.microsoft.com/office/drawing/2014/main" id="{624CF7FD-79B1-1002-8581-BE5BA8F9C634}"/>
                  </a:ext>
                </a:extLst>
              </p:cNvPr>
              <p:cNvSpPr/>
              <p:nvPr/>
            </p:nvSpPr>
            <p:spPr bwMode="auto">
              <a:xfrm>
                <a:off x="3151646" y="3036318"/>
                <a:ext cx="225836" cy="234441"/>
              </a:xfrm>
              <a:prstGeom prst="blockArc">
                <a:avLst>
                  <a:gd name="adj1" fmla="val 10800000"/>
                  <a:gd name="adj2" fmla="val 21537256"/>
                  <a:gd name="adj3" fmla="val 0"/>
                </a:avLst>
              </a:prstGeom>
              <a:solidFill>
                <a:srgbClr val="000000"/>
              </a:solidFill>
              <a:ln w="19050">
                <a:solidFill>
                  <a:srgbClr val="000000"/>
                </a:solidFill>
              </a:ln>
              <a:effectLst/>
            </p:spPr>
            <p:txBody>
              <a:bodyPr vert="horz" wrap="square" lIns="91440" tIns="45721" rIns="91440" bIns="45721" numCol="1" rtlCol="0" anchor="t" anchorCtr="0" compatLnSpc="1">
                <a:prstTxWarp prst="textNoShape">
                  <a:avLst/>
                </a:prstTxWarp>
              </a:bodyPr>
              <a:lstStyle/>
              <a:p>
                <a:pPr defTabSz="914399"/>
                <a:endParaRPr lang="en-US">
                  <a:ea typeface="ＭＳ Ｐゴシック" pitchFamily="1" charset="-128"/>
                </a:endParaRPr>
              </a:p>
            </p:txBody>
          </p:sp>
          <p:cxnSp>
            <p:nvCxnSpPr>
              <p:cNvPr id="113" name="Connettore diritto 112">
                <a:extLst>
                  <a:ext uri="{FF2B5EF4-FFF2-40B4-BE49-F238E27FC236}">
                    <a16:creationId xmlns:a16="http://schemas.microsoft.com/office/drawing/2014/main" id="{045AE497-6753-A894-B174-6B0480F7657B}"/>
                  </a:ext>
                </a:extLst>
              </p:cNvPr>
              <p:cNvCxnSpPr>
                <a:cxnSpLocks/>
              </p:cNvCxnSpPr>
              <p:nvPr/>
            </p:nvCxnSpPr>
            <p:spPr bwMode="auto">
              <a:xfrm flipH="1" flipV="1">
                <a:off x="3020614" y="3149787"/>
                <a:ext cx="144000" cy="1900"/>
              </a:xfrm>
              <a:prstGeom prst="line">
                <a:avLst/>
              </a:prstGeom>
              <a:ln w="19050">
                <a:solidFill>
                  <a:srgbClr val="000000"/>
                </a:solidFill>
              </a:ln>
            </p:spPr>
          </p:cxnSp>
          <p:cxnSp>
            <p:nvCxnSpPr>
              <p:cNvPr id="114" name="Connettore diritto 113">
                <a:extLst>
                  <a:ext uri="{FF2B5EF4-FFF2-40B4-BE49-F238E27FC236}">
                    <a16:creationId xmlns:a16="http://schemas.microsoft.com/office/drawing/2014/main" id="{73D41E91-4D30-2379-0C7F-E6AB2B302421}"/>
                  </a:ext>
                </a:extLst>
              </p:cNvPr>
              <p:cNvCxnSpPr>
                <a:cxnSpLocks/>
              </p:cNvCxnSpPr>
              <p:nvPr/>
            </p:nvCxnSpPr>
            <p:spPr bwMode="auto">
              <a:xfrm flipH="1" flipV="1">
                <a:off x="3379639" y="3162732"/>
                <a:ext cx="72000" cy="1900"/>
              </a:xfrm>
              <a:prstGeom prst="line">
                <a:avLst/>
              </a:prstGeom>
              <a:ln w="19050">
                <a:solidFill>
                  <a:srgbClr val="000000"/>
                </a:solidFill>
              </a:ln>
            </p:spPr>
          </p:cxnSp>
        </p:grpSp>
        <p:cxnSp>
          <p:nvCxnSpPr>
            <p:cNvPr id="95" name="Connettore diritto 94">
              <a:extLst>
                <a:ext uri="{FF2B5EF4-FFF2-40B4-BE49-F238E27FC236}">
                  <a16:creationId xmlns:a16="http://schemas.microsoft.com/office/drawing/2014/main" id="{67CD7799-20E1-10AC-D2C8-D5DD8FE85F37}"/>
                </a:ext>
              </a:extLst>
            </p:cNvPr>
            <p:cNvCxnSpPr>
              <a:cxnSpLocks/>
            </p:cNvCxnSpPr>
            <p:nvPr/>
          </p:nvCxnSpPr>
          <p:spPr bwMode="auto">
            <a:xfrm rot="16200000" flipV="1">
              <a:off x="10284377" y="3447060"/>
              <a:ext cx="4" cy="1188000"/>
            </a:xfrm>
            <a:prstGeom prst="line">
              <a:avLst/>
            </a:prstGeom>
            <a:noFill/>
            <a:ln w="19050" cap="flat" cmpd="sng" algn="ctr">
              <a:solidFill>
                <a:srgbClr val="00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96" name="Connettore diritto 95">
              <a:extLst>
                <a:ext uri="{FF2B5EF4-FFF2-40B4-BE49-F238E27FC236}">
                  <a16:creationId xmlns:a16="http://schemas.microsoft.com/office/drawing/2014/main" id="{0CC6C7FA-F5F1-AB02-8B94-E84F14DC898A}"/>
                </a:ext>
              </a:extLst>
            </p:cNvPr>
            <p:cNvCxnSpPr>
              <a:cxnSpLocks/>
            </p:cNvCxnSpPr>
            <p:nvPr/>
          </p:nvCxnSpPr>
          <p:spPr bwMode="auto">
            <a:xfrm flipH="1">
              <a:off x="8232089" y="4754652"/>
              <a:ext cx="288000" cy="0"/>
            </a:xfrm>
            <a:prstGeom prst="line">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97" name="Rettangolo 96">
              <a:extLst>
                <a:ext uri="{FF2B5EF4-FFF2-40B4-BE49-F238E27FC236}">
                  <a16:creationId xmlns:a16="http://schemas.microsoft.com/office/drawing/2014/main" id="{49188566-BA7D-8CB2-5C14-8540CF72B015}"/>
                </a:ext>
              </a:extLst>
            </p:cNvPr>
            <p:cNvSpPr/>
            <p:nvPr/>
          </p:nvSpPr>
          <p:spPr bwMode="auto">
            <a:xfrm>
              <a:off x="5828363" y="1315656"/>
              <a:ext cx="3996914" cy="4545212"/>
            </a:xfrm>
            <a:prstGeom prst="rect">
              <a:avLst/>
            </a:prstGeom>
            <a:noFill/>
            <a:ln>
              <a:solidFill>
                <a:srgbClr val="0070C0"/>
              </a:solidFill>
              <a:prstDash val="dashDot"/>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defTabSz="774251"/>
              <a:r>
                <a:rPr lang="en-GB" sz="763" b="1" dirty="0">
                  <a:solidFill>
                    <a:srgbClr val="0070C0"/>
                  </a:solidFill>
                  <a:latin typeface="Arial" charset="0"/>
                  <a:ea typeface="ＭＳ Ｐゴシック" pitchFamily="1" charset="-128"/>
                </a:rPr>
                <a:t>Primary Loop</a:t>
              </a:r>
            </a:p>
          </p:txBody>
        </p:sp>
        <p:sp>
          <p:nvSpPr>
            <p:cNvPr id="98" name="Rettangolo 97">
              <a:extLst>
                <a:ext uri="{FF2B5EF4-FFF2-40B4-BE49-F238E27FC236}">
                  <a16:creationId xmlns:a16="http://schemas.microsoft.com/office/drawing/2014/main" id="{922176F3-6F3F-DB3C-F06D-9C76D6D46A6B}"/>
                </a:ext>
              </a:extLst>
            </p:cNvPr>
            <p:cNvSpPr/>
            <p:nvPr/>
          </p:nvSpPr>
          <p:spPr bwMode="auto">
            <a:xfrm>
              <a:off x="9827462" y="1732553"/>
              <a:ext cx="2233372" cy="4128318"/>
            </a:xfrm>
            <a:prstGeom prst="rect">
              <a:avLst/>
            </a:prstGeom>
            <a:noFill/>
            <a:ln>
              <a:solidFill>
                <a:srgbClr val="0070C0"/>
              </a:solidFill>
              <a:prstDash val="dashDot"/>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defTabSz="774251"/>
              <a:r>
                <a:rPr lang="en-GB" sz="763" b="1" dirty="0">
                  <a:solidFill>
                    <a:srgbClr val="0070C0"/>
                  </a:solidFill>
                  <a:latin typeface="Arial" charset="0"/>
                  <a:ea typeface="ＭＳ Ｐゴシック" pitchFamily="1" charset="-128"/>
                </a:rPr>
                <a:t>Secondary Loop</a:t>
              </a:r>
            </a:p>
          </p:txBody>
        </p:sp>
        <p:cxnSp>
          <p:nvCxnSpPr>
            <p:cNvPr id="99" name="Connettore diritto 98">
              <a:extLst>
                <a:ext uri="{FF2B5EF4-FFF2-40B4-BE49-F238E27FC236}">
                  <a16:creationId xmlns:a16="http://schemas.microsoft.com/office/drawing/2014/main" id="{010E9789-398C-1AE3-0845-5445E5A6FCE0}"/>
                </a:ext>
              </a:extLst>
            </p:cNvPr>
            <p:cNvCxnSpPr>
              <a:cxnSpLocks/>
            </p:cNvCxnSpPr>
            <p:nvPr/>
          </p:nvCxnSpPr>
          <p:spPr bwMode="auto">
            <a:xfrm rot="5400000" flipH="1">
              <a:off x="5129161" y="3585852"/>
              <a:ext cx="216000" cy="0"/>
            </a:xfrm>
            <a:prstGeom prst="line">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00" name="Connettore diritto 99">
              <a:extLst>
                <a:ext uri="{FF2B5EF4-FFF2-40B4-BE49-F238E27FC236}">
                  <a16:creationId xmlns:a16="http://schemas.microsoft.com/office/drawing/2014/main" id="{0D23FAD3-2C8C-28D8-D3E9-3F4A7DC24CCC}"/>
                </a:ext>
              </a:extLst>
            </p:cNvPr>
            <p:cNvCxnSpPr>
              <a:cxnSpLocks/>
            </p:cNvCxnSpPr>
            <p:nvPr/>
          </p:nvCxnSpPr>
          <p:spPr bwMode="auto">
            <a:xfrm rot="5400000" flipH="1">
              <a:off x="6498612" y="3549852"/>
              <a:ext cx="144000" cy="0"/>
            </a:xfrm>
            <a:prstGeom prst="line">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101" name="CasellaDiTesto 100">
              <a:extLst>
                <a:ext uri="{FF2B5EF4-FFF2-40B4-BE49-F238E27FC236}">
                  <a16:creationId xmlns:a16="http://schemas.microsoft.com/office/drawing/2014/main" id="{5A3195B7-A35B-6054-CB89-329992B41259}"/>
                </a:ext>
              </a:extLst>
            </p:cNvPr>
            <p:cNvSpPr txBox="1"/>
            <p:nvPr/>
          </p:nvSpPr>
          <p:spPr>
            <a:xfrm>
              <a:off x="8176503" y="4431579"/>
              <a:ext cx="333252" cy="246349"/>
            </a:xfrm>
            <a:prstGeom prst="rect">
              <a:avLst/>
            </a:prstGeom>
            <a:noFill/>
          </p:spPr>
          <p:txBody>
            <a:bodyPr wrap="square" rtlCol="0">
              <a:spAutoFit/>
            </a:bodyPr>
            <a:lstStyle/>
            <a:p>
              <a:r>
                <a:rPr lang="it-IT" sz="1001" dirty="0">
                  <a:solidFill>
                    <a:srgbClr val="000000"/>
                  </a:solidFill>
                </a:rPr>
                <a:t>x2</a:t>
              </a:r>
              <a:endParaRPr lang="en-US" sz="1001" dirty="0">
                <a:solidFill>
                  <a:srgbClr val="000000"/>
                </a:solidFill>
              </a:endParaRPr>
            </a:p>
          </p:txBody>
        </p:sp>
        <p:sp>
          <p:nvSpPr>
            <p:cNvPr id="102" name="Rettangolo 101">
              <a:extLst>
                <a:ext uri="{FF2B5EF4-FFF2-40B4-BE49-F238E27FC236}">
                  <a16:creationId xmlns:a16="http://schemas.microsoft.com/office/drawing/2014/main" id="{7E553AD1-8982-2AA0-AEEC-2FA24DDC1BE7}"/>
                </a:ext>
              </a:extLst>
            </p:cNvPr>
            <p:cNvSpPr/>
            <p:nvPr/>
          </p:nvSpPr>
          <p:spPr bwMode="auto">
            <a:xfrm>
              <a:off x="8904935" y="1430211"/>
              <a:ext cx="777284" cy="503220"/>
            </a:xfrm>
            <a:prstGeom prst="rect">
              <a:avLst/>
            </a:prstGeom>
            <a:ln>
              <a:solidFill>
                <a:srgbClr val="000000"/>
              </a:solidFill>
            </a:ln>
          </p:spPr>
          <p:style>
            <a:lnRef idx="2">
              <a:schemeClr val="dk1"/>
            </a:lnRef>
            <a:fillRef idx="1">
              <a:schemeClr val="lt1"/>
            </a:fillRef>
            <a:effectRef idx="0">
              <a:schemeClr val="dk1"/>
            </a:effectRef>
            <a:fontRef idx="minor">
              <a:schemeClr val="dk1"/>
            </a:fontRef>
          </p:style>
          <p:txBody>
            <a:bodyPr vert="horz" wrap="square" lIns="77419" tIns="38709" rIns="77419" bIns="38709" numCol="1" rtlCol="0" anchor="t" anchorCtr="0" compatLnSpc="1">
              <a:prstTxWarp prst="textNoShape">
                <a:avLst/>
              </a:prstTxWarp>
            </a:bodyPr>
            <a:lstStyle/>
            <a:p>
              <a:pPr algn="ctr" defTabSz="774223"/>
              <a:r>
                <a:rPr lang="en-GB" sz="846" b="1" dirty="0">
                  <a:solidFill>
                    <a:srgbClr val="000000"/>
                  </a:solidFill>
                  <a:latin typeface="Arial" charset="0"/>
                  <a:ea typeface="ＭＳ Ｐゴシック" pitchFamily="1" charset="-128"/>
                </a:rPr>
                <a:t>Relief Tank</a:t>
              </a:r>
            </a:p>
            <a:p>
              <a:pPr algn="ctr" defTabSz="774223"/>
              <a:r>
                <a:rPr lang="en-GB" sz="846" b="1" dirty="0">
                  <a:solidFill>
                    <a:srgbClr val="000000"/>
                  </a:solidFill>
                  <a:latin typeface="Arial" charset="0"/>
                  <a:ea typeface="ＭＳ Ｐゴシック" pitchFamily="1" charset="-128"/>
                </a:rPr>
                <a:t>CV-90      TA-0003</a:t>
              </a:r>
            </a:p>
            <a:p>
              <a:pPr algn="ctr" defTabSz="774223"/>
              <a:endParaRPr lang="en-GB" sz="846" b="1" dirty="0">
                <a:solidFill>
                  <a:srgbClr val="000000"/>
                </a:solidFill>
                <a:latin typeface="Arial" charset="0"/>
                <a:ea typeface="ＭＳ Ｐゴシック" pitchFamily="1" charset="-128"/>
              </a:endParaRPr>
            </a:p>
          </p:txBody>
        </p:sp>
        <p:cxnSp>
          <p:nvCxnSpPr>
            <p:cNvPr id="103" name="Connettore diritto 102">
              <a:extLst>
                <a:ext uri="{FF2B5EF4-FFF2-40B4-BE49-F238E27FC236}">
                  <a16:creationId xmlns:a16="http://schemas.microsoft.com/office/drawing/2014/main" id="{5E29BC24-21CB-2AF9-67EC-2DD0A5ECA955}"/>
                </a:ext>
              </a:extLst>
            </p:cNvPr>
            <p:cNvCxnSpPr>
              <a:cxnSpLocks/>
            </p:cNvCxnSpPr>
            <p:nvPr/>
          </p:nvCxnSpPr>
          <p:spPr bwMode="auto">
            <a:xfrm flipH="1">
              <a:off x="8538256" y="1681206"/>
              <a:ext cx="360000" cy="0"/>
            </a:xfrm>
            <a:prstGeom prst="line">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04" name="Connettore diritto 103">
              <a:extLst>
                <a:ext uri="{FF2B5EF4-FFF2-40B4-BE49-F238E27FC236}">
                  <a16:creationId xmlns:a16="http://schemas.microsoft.com/office/drawing/2014/main" id="{CAF4C825-C437-D7F2-984E-73A902D7D8FB}"/>
                </a:ext>
              </a:extLst>
            </p:cNvPr>
            <p:cNvCxnSpPr>
              <a:cxnSpLocks/>
            </p:cNvCxnSpPr>
            <p:nvPr/>
          </p:nvCxnSpPr>
          <p:spPr bwMode="auto">
            <a:xfrm flipV="1">
              <a:off x="10383067" y="4877780"/>
              <a:ext cx="0" cy="324000"/>
            </a:xfrm>
            <a:prstGeom prst="line">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grpSp>
          <p:nvGrpSpPr>
            <p:cNvPr id="105" name="Gruppo 104">
              <a:extLst>
                <a:ext uri="{FF2B5EF4-FFF2-40B4-BE49-F238E27FC236}">
                  <a16:creationId xmlns:a16="http://schemas.microsoft.com/office/drawing/2014/main" id="{6A25F356-1418-9124-CBFF-14FD97DC3BE7}"/>
                </a:ext>
              </a:extLst>
            </p:cNvPr>
            <p:cNvGrpSpPr/>
            <p:nvPr/>
          </p:nvGrpSpPr>
          <p:grpSpPr>
            <a:xfrm rot="5400000">
              <a:off x="10160358" y="3895406"/>
              <a:ext cx="431028" cy="234441"/>
              <a:chOff x="3020614" y="3036318"/>
              <a:chExt cx="431025" cy="234441"/>
            </a:xfrm>
          </p:grpSpPr>
          <p:sp>
            <p:nvSpPr>
              <p:cNvPr id="109" name="Arco a tutto sesto 108">
                <a:extLst>
                  <a:ext uri="{FF2B5EF4-FFF2-40B4-BE49-F238E27FC236}">
                    <a16:creationId xmlns:a16="http://schemas.microsoft.com/office/drawing/2014/main" id="{A8911F0A-060C-8561-5902-D1928B41D610}"/>
                  </a:ext>
                </a:extLst>
              </p:cNvPr>
              <p:cNvSpPr/>
              <p:nvPr/>
            </p:nvSpPr>
            <p:spPr bwMode="auto">
              <a:xfrm>
                <a:off x="3151646" y="3036318"/>
                <a:ext cx="225836" cy="234441"/>
              </a:xfrm>
              <a:prstGeom prst="blockArc">
                <a:avLst>
                  <a:gd name="adj1" fmla="val 10800000"/>
                  <a:gd name="adj2" fmla="val 21537256"/>
                  <a:gd name="adj3" fmla="val 0"/>
                </a:avLst>
              </a:prstGeom>
              <a:solidFill>
                <a:srgbClr val="000000"/>
              </a:solidFill>
              <a:ln w="19050">
                <a:solidFill>
                  <a:srgbClr val="000000"/>
                </a:solidFill>
              </a:ln>
              <a:effectLst/>
            </p:spPr>
            <p:txBody>
              <a:bodyPr vert="horz" wrap="square" lIns="91440" tIns="45721" rIns="91440" bIns="45721" numCol="1" rtlCol="0" anchor="t" anchorCtr="0" compatLnSpc="1">
                <a:prstTxWarp prst="textNoShape">
                  <a:avLst/>
                </a:prstTxWarp>
              </a:bodyPr>
              <a:lstStyle/>
              <a:p>
                <a:pPr defTabSz="914399"/>
                <a:endParaRPr lang="en-US">
                  <a:ea typeface="ＭＳ Ｐゴシック" pitchFamily="1" charset="-128"/>
                </a:endParaRPr>
              </a:p>
            </p:txBody>
          </p:sp>
          <p:cxnSp>
            <p:nvCxnSpPr>
              <p:cNvPr id="110" name="Connettore diritto 109">
                <a:extLst>
                  <a:ext uri="{FF2B5EF4-FFF2-40B4-BE49-F238E27FC236}">
                    <a16:creationId xmlns:a16="http://schemas.microsoft.com/office/drawing/2014/main" id="{4BCECE9F-BBA5-5CCC-D599-397D1AC8EF36}"/>
                  </a:ext>
                </a:extLst>
              </p:cNvPr>
              <p:cNvCxnSpPr>
                <a:cxnSpLocks/>
              </p:cNvCxnSpPr>
              <p:nvPr/>
            </p:nvCxnSpPr>
            <p:spPr bwMode="auto">
              <a:xfrm flipH="1" flipV="1">
                <a:off x="3020614" y="3149787"/>
                <a:ext cx="144000" cy="1900"/>
              </a:xfrm>
              <a:prstGeom prst="line">
                <a:avLst/>
              </a:prstGeom>
              <a:ln w="19050">
                <a:solidFill>
                  <a:srgbClr val="000000"/>
                </a:solidFill>
              </a:ln>
            </p:spPr>
          </p:cxnSp>
          <p:cxnSp>
            <p:nvCxnSpPr>
              <p:cNvPr id="111" name="Connettore diritto 110">
                <a:extLst>
                  <a:ext uri="{FF2B5EF4-FFF2-40B4-BE49-F238E27FC236}">
                    <a16:creationId xmlns:a16="http://schemas.microsoft.com/office/drawing/2014/main" id="{BEF2AED5-C486-F6CA-E41F-7DBBC937F13C}"/>
                  </a:ext>
                </a:extLst>
              </p:cNvPr>
              <p:cNvCxnSpPr>
                <a:cxnSpLocks/>
              </p:cNvCxnSpPr>
              <p:nvPr/>
            </p:nvCxnSpPr>
            <p:spPr bwMode="auto">
              <a:xfrm flipH="1" flipV="1">
                <a:off x="3379639" y="3162732"/>
                <a:ext cx="72000" cy="1900"/>
              </a:xfrm>
              <a:prstGeom prst="line">
                <a:avLst/>
              </a:prstGeom>
              <a:ln w="19050">
                <a:solidFill>
                  <a:srgbClr val="000000"/>
                </a:solidFill>
              </a:ln>
            </p:spPr>
          </p:cxnSp>
        </p:grpSp>
        <p:cxnSp>
          <p:nvCxnSpPr>
            <p:cNvPr id="106" name="Connettore diritto 105">
              <a:extLst>
                <a:ext uri="{FF2B5EF4-FFF2-40B4-BE49-F238E27FC236}">
                  <a16:creationId xmlns:a16="http://schemas.microsoft.com/office/drawing/2014/main" id="{F863DAAD-276D-3DBF-41A8-A7B6E164FCF9}"/>
                </a:ext>
              </a:extLst>
            </p:cNvPr>
            <p:cNvCxnSpPr>
              <a:cxnSpLocks/>
            </p:cNvCxnSpPr>
            <p:nvPr/>
          </p:nvCxnSpPr>
          <p:spPr bwMode="auto">
            <a:xfrm flipV="1">
              <a:off x="2013503" y="4952950"/>
              <a:ext cx="122900" cy="1120"/>
            </a:xfrm>
            <a:prstGeom prst="line">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07" name="Connettore diritto 106">
              <a:extLst>
                <a:ext uri="{FF2B5EF4-FFF2-40B4-BE49-F238E27FC236}">
                  <a16:creationId xmlns:a16="http://schemas.microsoft.com/office/drawing/2014/main" id="{89DF8E65-AD97-5960-5AB8-9EE388254C16}"/>
                </a:ext>
              </a:extLst>
            </p:cNvPr>
            <p:cNvCxnSpPr>
              <a:cxnSpLocks/>
            </p:cNvCxnSpPr>
            <p:nvPr/>
          </p:nvCxnSpPr>
          <p:spPr bwMode="auto">
            <a:xfrm flipH="1" flipV="1">
              <a:off x="7854555" y="3555231"/>
              <a:ext cx="1212" cy="277241"/>
            </a:xfrm>
            <a:prstGeom prst="line">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108" name="Rettangolo 107">
              <a:extLst>
                <a:ext uri="{FF2B5EF4-FFF2-40B4-BE49-F238E27FC236}">
                  <a16:creationId xmlns:a16="http://schemas.microsoft.com/office/drawing/2014/main" id="{F887D66B-290B-2DDF-18D6-502021F493F3}"/>
                </a:ext>
              </a:extLst>
            </p:cNvPr>
            <p:cNvSpPr/>
            <p:nvPr/>
          </p:nvSpPr>
          <p:spPr>
            <a:xfrm>
              <a:off x="0" y="5905452"/>
              <a:ext cx="3731290" cy="230832"/>
            </a:xfrm>
            <a:prstGeom prst="rect">
              <a:avLst/>
            </a:prstGeom>
          </p:spPr>
          <p:txBody>
            <a:bodyPr wrap="square">
              <a:spAutoFit/>
            </a:bodyPr>
            <a:lstStyle/>
            <a:p>
              <a:pPr eaLnBrk="1" fontAlgn="auto" hangingPunct="1">
                <a:spcBef>
                  <a:spcPts val="0"/>
                </a:spcBef>
                <a:spcAft>
                  <a:spcPts val="0"/>
                </a:spcAft>
              </a:pPr>
              <a:r>
                <a:rPr lang="en-GB" dirty="0">
                  <a:solidFill>
                    <a:srgbClr val="000000"/>
                  </a:solidFill>
                </a:rPr>
                <a:t>Total WCS water inventory: 3.9 m</a:t>
              </a:r>
              <a:r>
                <a:rPr lang="en-GB" baseline="30000" dirty="0">
                  <a:solidFill>
                    <a:srgbClr val="000000"/>
                  </a:solidFill>
                </a:rPr>
                <a:t>3</a:t>
              </a:r>
            </a:p>
          </p:txBody>
        </p:sp>
      </p:grpSp>
    </p:spTree>
    <p:extLst>
      <p:ext uri="{BB962C8B-B14F-4D97-AF65-F5344CB8AC3E}">
        <p14:creationId xmlns:p14="http://schemas.microsoft.com/office/powerpoint/2010/main" val="939380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BE097B-6981-E53C-38AD-F0F851556A3F}"/>
              </a:ext>
            </a:extLst>
          </p:cNvPr>
          <p:cNvSpPr>
            <a:spLocks noGrp="1"/>
          </p:cNvSpPr>
          <p:nvPr>
            <p:ph type="title"/>
          </p:nvPr>
        </p:nvSpPr>
        <p:spPr>
          <a:xfrm>
            <a:off x="0" y="0"/>
            <a:ext cx="11876732" cy="504825"/>
          </a:xfrm>
        </p:spPr>
        <p:txBody>
          <a:bodyPr/>
          <a:lstStyle/>
          <a:p>
            <a:r>
              <a:rPr lang="en-GB" dirty="0"/>
              <a:t>WCLL Test Blanket Module</a:t>
            </a:r>
          </a:p>
        </p:txBody>
      </p:sp>
      <p:sp>
        <p:nvSpPr>
          <p:cNvPr id="4" name="Segnaposto piè di pagina 3">
            <a:extLst>
              <a:ext uri="{FF2B5EF4-FFF2-40B4-BE49-F238E27FC236}">
                <a16:creationId xmlns:a16="http://schemas.microsoft.com/office/drawing/2014/main" id="{B9561A88-BCB0-8D5F-EF8A-981CCA3F17AD}"/>
              </a:ext>
            </a:extLst>
          </p:cNvPr>
          <p:cNvSpPr>
            <a:spLocks noGrp="1"/>
          </p:cNvSpPr>
          <p:nvPr>
            <p:ph type="ftr" sz="quarter" idx="3"/>
          </p:nvPr>
        </p:nvSpPr>
        <p:spPr/>
        <p:txBody>
          <a:bodyPr/>
          <a:lstStyle/>
          <a:p>
            <a:pPr>
              <a:defRPr/>
            </a:pPr>
            <a:r>
              <a:rPr lang="en-US" altLang="it-IT" dirty="0"/>
              <a:t>Overview of Sapienza MELCOR activities in the frame of the EUROfusion consortium</a:t>
            </a:r>
            <a:endParaRPr lang="it-IT" altLang="it-IT" i="1" dirty="0"/>
          </a:p>
        </p:txBody>
      </p:sp>
      <p:sp>
        <p:nvSpPr>
          <p:cNvPr id="5" name="Segnaposto numero diapositiva 4">
            <a:extLst>
              <a:ext uri="{FF2B5EF4-FFF2-40B4-BE49-F238E27FC236}">
                <a16:creationId xmlns:a16="http://schemas.microsoft.com/office/drawing/2014/main" id="{709B34C2-736B-815F-2384-E29A4E2CCCA4}"/>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18</a:t>
            </a:fld>
            <a:endParaRPr lang="it-IT" altLang="it-IT" dirty="0"/>
          </a:p>
        </p:txBody>
      </p:sp>
      <p:pic>
        <p:nvPicPr>
          <p:cNvPr id="6" name="Picture 2">
            <a:extLst>
              <a:ext uri="{FF2B5EF4-FFF2-40B4-BE49-F238E27FC236}">
                <a16:creationId xmlns:a16="http://schemas.microsoft.com/office/drawing/2014/main" id="{264D3BC8-8AED-128A-1371-5E3FBF7197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7808" y="797791"/>
            <a:ext cx="3944317" cy="46953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BE367C2B-28EA-97EF-D510-E8FA1605C8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0824" y="1268760"/>
            <a:ext cx="3516436" cy="3654319"/>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D16A0BCB-699B-093F-882B-9961152F93B4}"/>
              </a:ext>
            </a:extLst>
          </p:cNvPr>
          <p:cNvSpPr txBox="1"/>
          <p:nvPr/>
        </p:nvSpPr>
        <p:spPr>
          <a:xfrm>
            <a:off x="335360" y="1757091"/>
            <a:ext cx="3456384" cy="2677656"/>
          </a:xfrm>
          <a:prstGeom prst="rect">
            <a:avLst/>
          </a:prstGeom>
          <a:noFill/>
        </p:spPr>
        <p:txBody>
          <a:bodyPr wrap="square">
            <a:spAutoFit/>
          </a:bodyPr>
          <a:lstStyle/>
          <a:p>
            <a:pPr marL="171450" indent="-171450">
              <a:buFont typeface="Wingdings" panose="05000000000000000000" pitchFamily="2" charset="2"/>
              <a:buChar char="Ø"/>
            </a:pPr>
            <a:r>
              <a:rPr lang="en-US" sz="1400" dirty="0">
                <a:solidFill>
                  <a:srgbClr val="000000"/>
                </a:solidFill>
              </a:rPr>
              <a:t>Reduced Activation Ferritic Martensitic (RAFM) steel EUROFER-97 as structural material</a:t>
            </a:r>
          </a:p>
          <a:p>
            <a:pPr marL="171450" indent="-171450">
              <a:buFont typeface="Wingdings" panose="05000000000000000000" pitchFamily="2" charset="2"/>
              <a:buChar char="Ø"/>
            </a:pPr>
            <a:endParaRPr lang="en-US" sz="1400" dirty="0">
              <a:solidFill>
                <a:srgbClr val="000000"/>
              </a:solidFill>
            </a:endParaRPr>
          </a:p>
          <a:p>
            <a:pPr marL="171450" indent="-171450">
              <a:buFont typeface="Wingdings" panose="05000000000000000000" pitchFamily="2" charset="2"/>
              <a:buChar char="Ø"/>
            </a:pPr>
            <a:r>
              <a:rPr lang="en-US" sz="1400" dirty="0">
                <a:solidFill>
                  <a:srgbClr val="000000"/>
                </a:solidFill>
              </a:rPr>
              <a:t>Eutectic </a:t>
            </a:r>
            <a:r>
              <a:rPr lang="en-US" sz="1400" dirty="0" err="1">
                <a:solidFill>
                  <a:srgbClr val="000000"/>
                </a:solidFill>
              </a:rPr>
              <a:t>LiPb</a:t>
            </a:r>
            <a:r>
              <a:rPr lang="en-US" sz="1400" dirty="0">
                <a:solidFill>
                  <a:srgbClr val="000000"/>
                </a:solidFill>
              </a:rPr>
              <a:t> as tritium breeder and neutron multiplier</a:t>
            </a:r>
          </a:p>
          <a:p>
            <a:pPr marL="171450" indent="-171450">
              <a:buFont typeface="Wingdings" panose="05000000000000000000" pitchFamily="2" charset="2"/>
              <a:buChar char="Ø"/>
            </a:pPr>
            <a:endParaRPr lang="en-US" sz="1400" dirty="0">
              <a:solidFill>
                <a:srgbClr val="000000"/>
              </a:solidFill>
            </a:endParaRPr>
          </a:p>
          <a:p>
            <a:pPr marL="171450" indent="-171450">
              <a:buFont typeface="Wingdings" panose="05000000000000000000" pitchFamily="2" charset="2"/>
              <a:buChar char="Ø"/>
            </a:pPr>
            <a:r>
              <a:rPr lang="en-US" sz="1400" dirty="0">
                <a:solidFill>
                  <a:srgbClr val="000000"/>
                </a:solidFill>
              </a:rPr>
              <a:t>Water @15.5 MPa as coolant</a:t>
            </a:r>
          </a:p>
          <a:p>
            <a:pPr marL="171450" indent="-171450">
              <a:buFont typeface="Wingdings" panose="05000000000000000000" pitchFamily="2" charset="2"/>
              <a:buChar char="Ø"/>
            </a:pPr>
            <a:endParaRPr lang="en-US" sz="1400" dirty="0">
              <a:solidFill>
                <a:srgbClr val="000000"/>
              </a:solidFill>
            </a:endParaRPr>
          </a:p>
          <a:p>
            <a:pPr marL="171450" indent="-171450">
              <a:buFont typeface="Wingdings" panose="05000000000000000000" pitchFamily="2" charset="2"/>
              <a:buChar char="Ø"/>
            </a:pPr>
            <a:r>
              <a:rPr lang="en-US" sz="1400" dirty="0">
                <a:solidFill>
                  <a:srgbClr val="000000"/>
                </a:solidFill>
              </a:rPr>
              <a:t>16 separate channels called Breeder Units (BUs) in which lithium-lead circulates</a:t>
            </a:r>
            <a:endParaRPr lang="en-GB" sz="1400" dirty="0">
              <a:solidFill>
                <a:srgbClr val="000000"/>
              </a:solidFill>
            </a:endParaRPr>
          </a:p>
        </p:txBody>
      </p:sp>
    </p:spTree>
    <p:extLst>
      <p:ext uri="{BB962C8B-B14F-4D97-AF65-F5344CB8AC3E}">
        <p14:creationId xmlns:p14="http://schemas.microsoft.com/office/powerpoint/2010/main" val="1426385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BE097B-6981-E53C-38AD-F0F851556A3F}"/>
              </a:ext>
            </a:extLst>
          </p:cNvPr>
          <p:cNvSpPr>
            <a:spLocks noGrp="1"/>
          </p:cNvSpPr>
          <p:nvPr>
            <p:ph type="title"/>
          </p:nvPr>
        </p:nvSpPr>
        <p:spPr>
          <a:xfrm>
            <a:off x="0" y="-1452"/>
            <a:ext cx="11876732" cy="504825"/>
          </a:xfrm>
        </p:spPr>
        <p:txBody>
          <a:bodyPr/>
          <a:lstStyle/>
          <a:p>
            <a:r>
              <a:rPr lang="en-GB" dirty="0"/>
              <a:t>MELCOR model of TBM</a:t>
            </a:r>
          </a:p>
        </p:txBody>
      </p:sp>
      <p:sp>
        <p:nvSpPr>
          <p:cNvPr id="4" name="Segnaposto piè di pagina 3">
            <a:extLst>
              <a:ext uri="{FF2B5EF4-FFF2-40B4-BE49-F238E27FC236}">
                <a16:creationId xmlns:a16="http://schemas.microsoft.com/office/drawing/2014/main" id="{B9561A88-BCB0-8D5F-EF8A-981CCA3F17AD}"/>
              </a:ext>
            </a:extLst>
          </p:cNvPr>
          <p:cNvSpPr>
            <a:spLocks noGrp="1"/>
          </p:cNvSpPr>
          <p:nvPr>
            <p:ph type="ftr" sz="quarter" idx="3"/>
          </p:nvPr>
        </p:nvSpPr>
        <p:spPr/>
        <p:txBody>
          <a:bodyPr/>
          <a:lstStyle/>
          <a:p>
            <a:pPr>
              <a:defRPr/>
            </a:pPr>
            <a:r>
              <a:rPr lang="en-US" altLang="it-IT" dirty="0"/>
              <a:t>Overview of Sapienza MELCOR activities in the frame of the EUROfusion consortium</a:t>
            </a:r>
            <a:endParaRPr lang="it-IT" altLang="it-IT" i="1" dirty="0"/>
          </a:p>
        </p:txBody>
      </p:sp>
      <p:sp>
        <p:nvSpPr>
          <p:cNvPr id="5" name="Segnaposto numero diapositiva 4">
            <a:extLst>
              <a:ext uri="{FF2B5EF4-FFF2-40B4-BE49-F238E27FC236}">
                <a16:creationId xmlns:a16="http://schemas.microsoft.com/office/drawing/2014/main" id="{709B34C2-736B-815F-2384-E29A4E2CCCA4}"/>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19</a:t>
            </a:fld>
            <a:endParaRPr lang="it-IT" altLang="it-IT" dirty="0"/>
          </a:p>
        </p:txBody>
      </p:sp>
      <p:sp>
        <p:nvSpPr>
          <p:cNvPr id="6" name="CasellaDiTesto 5">
            <a:extLst>
              <a:ext uri="{FF2B5EF4-FFF2-40B4-BE49-F238E27FC236}">
                <a16:creationId xmlns:a16="http://schemas.microsoft.com/office/drawing/2014/main" id="{C24B0E1D-6283-23E1-D1C4-B3161988BADF}"/>
              </a:ext>
            </a:extLst>
          </p:cNvPr>
          <p:cNvSpPr txBox="1"/>
          <p:nvPr/>
        </p:nvSpPr>
        <p:spPr>
          <a:xfrm>
            <a:off x="191344" y="630882"/>
            <a:ext cx="10130352" cy="523220"/>
          </a:xfrm>
          <a:prstGeom prst="rect">
            <a:avLst/>
          </a:prstGeom>
          <a:noFill/>
        </p:spPr>
        <p:txBody>
          <a:bodyPr wrap="square">
            <a:spAutoFit/>
          </a:bodyPr>
          <a:lstStyle/>
          <a:p>
            <a:pPr marL="171450" indent="-171450">
              <a:buFont typeface="Wingdings" panose="05000000000000000000" pitchFamily="2" charset="2"/>
              <a:buChar char="Ø"/>
            </a:pPr>
            <a:r>
              <a:rPr lang="en-US" sz="1400" dirty="0">
                <a:solidFill>
                  <a:srgbClr val="000000"/>
                </a:solidFill>
              </a:rPr>
              <a:t>The simultaneous presence of different working fluids cannot be achieved by the MELCOR code.</a:t>
            </a:r>
          </a:p>
          <a:p>
            <a:pPr marL="171450" indent="-171450">
              <a:buFont typeface="Wingdings" panose="05000000000000000000" pitchFamily="2" charset="2"/>
              <a:buChar char="Ø"/>
            </a:pPr>
            <a:r>
              <a:rPr lang="en-US" sz="1400" dirty="0" err="1">
                <a:solidFill>
                  <a:srgbClr val="000000"/>
                </a:solidFill>
              </a:rPr>
              <a:t>LiPb</a:t>
            </a:r>
            <a:r>
              <a:rPr lang="en-US" sz="1400" dirty="0">
                <a:solidFill>
                  <a:srgbClr val="000000"/>
                </a:solidFill>
              </a:rPr>
              <a:t> has been simulated with HSs components thermally coupled by FUN1 </a:t>
            </a:r>
            <a:endParaRPr lang="en-GB" sz="1400" dirty="0">
              <a:solidFill>
                <a:srgbClr val="000000"/>
              </a:solidFill>
            </a:endParaRPr>
          </a:p>
        </p:txBody>
      </p:sp>
      <p:pic>
        <p:nvPicPr>
          <p:cNvPr id="7" name="Immagine 6">
            <a:extLst>
              <a:ext uri="{FF2B5EF4-FFF2-40B4-BE49-F238E27FC236}">
                <a16:creationId xmlns:a16="http://schemas.microsoft.com/office/drawing/2014/main" id="{AE939E8F-8CA7-4EC2-0FFB-042BAF28F22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0934" y="1154102"/>
            <a:ext cx="8931944" cy="4595660"/>
          </a:xfrm>
          <a:prstGeom prst="rect">
            <a:avLst/>
          </a:prstGeom>
          <a:noFill/>
        </p:spPr>
      </p:pic>
      <p:sp>
        <p:nvSpPr>
          <p:cNvPr id="8" name="CasellaDiTesto 7">
            <a:extLst>
              <a:ext uri="{FF2B5EF4-FFF2-40B4-BE49-F238E27FC236}">
                <a16:creationId xmlns:a16="http://schemas.microsoft.com/office/drawing/2014/main" id="{D7445E97-4FB8-DF2D-3914-6815E7BFBC27}"/>
              </a:ext>
            </a:extLst>
          </p:cNvPr>
          <p:cNvSpPr txBox="1"/>
          <p:nvPr/>
        </p:nvSpPr>
        <p:spPr>
          <a:xfrm>
            <a:off x="0" y="5877272"/>
            <a:ext cx="7680176" cy="215444"/>
          </a:xfrm>
          <a:prstGeom prst="rect">
            <a:avLst/>
          </a:prstGeom>
          <a:noFill/>
        </p:spPr>
        <p:txBody>
          <a:bodyPr wrap="square">
            <a:spAutoFit/>
          </a:bodyPr>
          <a:lstStyle/>
          <a:p>
            <a:r>
              <a:rPr lang="en-GB" sz="800" dirty="0">
                <a:solidFill>
                  <a:srgbClr val="000000"/>
                </a:solidFill>
              </a:rPr>
              <a:t>[Ref] D'Onorio, M. et al. “Supporting analysis for WCLL test blanket system safety”, (2021) Fusion Engineering and Design, 173, art. no. 112902</a:t>
            </a:r>
          </a:p>
        </p:txBody>
      </p:sp>
    </p:spTree>
    <p:extLst>
      <p:ext uri="{BB962C8B-B14F-4D97-AF65-F5344CB8AC3E}">
        <p14:creationId xmlns:p14="http://schemas.microsoft.com/office/powerpoint/2010/main" val="3680923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BA6BE-513D-7F64-ADCB-FADB3EBE3A77}"/>
              </a:ext>
            </a:extLst>
          </p:cNvPr>
          <p:cNvSpPr>
            <a:spLocks noGrp="1"/>
          </p:cNvSpPr>
          <p:nvPr>
            <p:ph type="title"/>
          </p:nvPr>
        </p:nvSpPr>
        <p:spPr/>
        <p:txBody>
          <a:bodyPr/>
          <a:lstStyle/>
          <a:p>
            <a:r>
              <a:rPr lang="it-IT"/>
              <a:t>Outline</a:t>
            </a:r>
            <a:endParaRPr lang="it-IT" dirty="0"/>
          </a:p>
        </p:txBody>
      </p:sp>
      <p:sp>
        <p:nvSpPr>
          <p:cNvPr id="4" name="Footer Placeholder 3">
            <a:extLst>
              <a:ext uri="{FF2B5EF4-FFF2-40B4-BE49-F238E27FC236}">
                <a16:creationId xmlns:a16="http://schemas.microsoft.com/office/drawing/2014/main" id="{0AE8518E-4EAE-79C3-AA0E-5A0FFE7A4F41}"/>
              </a:ext>
            </a:extLst>
          </p:cNvPr>
          <p:cNvSpPr>
            <a:spLocks noGrp="1"/>
          </p:cNvSpPr>
          <p:nvPr>
            <p:ph type="ftr" sz="quarter" idx="3"/>
          </p:nvPr>
        </p:nvSpPr>
        <p:spPr/>
        <p:txBody>
          <a:bodyPr/>
          <a:lstStyle/>
          <a:p>
            <a:pPr>
              <a:defRPr/>
            </a:pPr>
            <a:r>
              <a:rPr lang="en-US" altLang="it-IT" dirty="0"/>
              <a:t>Overview of Sapienza MELCOR activities in the frame of the EUROfusion consortium</a:t>
            </a:r>
            <a:endParaRPr lang="it-IT" altLang="it-IT" i="1" dirty="0"/>
          </a:p>
        </p:txBody>
      </p:sp>
      <p:sp>
        <p:nvSpPr>
          <p:cNvPr id="5" name="Slide Number Placeholder 4">
            <a:extLst>
              <a:ext uri="{FF2B5EF4-FFF2-40B4-BE49-F238E27FC236}">
                <a16:creationId xmlns:a16="http://schemas.microsoft.com/office/drawing/2014/main" id="{EEAAC8CB-7879-54A0-AED1-A614E716D425}"/>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2</a:t>
            </a:fld>
            <a:endParaRPr lang="it-IT" altLang="it-IT" dirty="0"/>
          </a:p>
        </p:txBody>
      </p:sp>
      <p:sp>
        <p:nvSpPr>
          <p:cNvPr id="3" name="Rettangolo arrotondato 16">
            <a:extLst>
              <a:ext uri="{FF2B5EF4-FFF2-40B4-BE49-F238E27FC236}">
                <a16:creationId xmlns:a16="http://schemas.microsoft.com/office/drawing/2014/main" id="{67418A14-C0ED-D30A-341E-7B7437871716}"/>
              </a:ext>
            </a:extLst>
          </p:cNvPr>
          <p:cNvSpPr/>
          <p:nvPr/>
        </p:nvSpPr>
        <p:spPr>
          <a:xfrm>
            <a:off x="2924885" y="1368130"/>
            <a:ext cx="6361628" cy="488546"/>
          </a:xfrm>
          <a:prstGeom prst="roundRect">
            <a:avLst/>
          </a:prstGeom>
          <a:solidFill>
            <a:srgbClr val="006778"/>
          </a:solidFill>
          <a:ln w="28575" algn="ctr">
            <a:solidFill>
              <a:srgbClr val="822433"/>
            </a:solidFill>
            <a:miter lim="800000"/>
            <a:headEnd/>
            <a:tailEnd/>
          </a:ln>
          <a:effectLst/>
          <a:scene3d>
            <a:camera prst="orthographicFront">
              <a:rot lat="0" lon="0" rev="0"/>
            </a:camera>
            <a:lightRig rig="balanced" dir="t">
              <a:rot lat="0" lon="0" rev="8700000"/>
            </a:lightRig>
          </a:scene3d>
          <a:sp3d/>
        </p:spPr>
        <p:txBody>
          <a:bodyPr lIns="90000" tIns="45000" rIns="90000" bIns="45000"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49263" eaLnBrk="0" hangingPunct="0">
              <a:buClr>
                <a:schemeClr val="tx1"/>
              </a:buClr>
              <a:buSzPct val="100000"/>
              <a:tabLst>
                <a:tab pos="1778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dirty="0" err="1">
                <a:solidFill>
                  <a:schemeClr val="bg1"/>
                </a:solidFill>
                <a:latin typeface="Calibri" panose="020F0502020204030204" pitchFamily="34" charset="0"/>
                <a:ea typeface="MS PGothic" pitchFamily="34" charset="-128"/>
                <a:cs typeface="Calibri" panose="020F0502020204030204" pitchFamily="34" charset="0"/>
              </a:rPr>
              <a:t>Overview</a:t>
            </a:r>
            <a:r>
              <a:rPr lang="it-IT" sz="2000" b="1" dirty="0">
                <a:solidFill>
                  <a:schemeClr val="bg1"/>
                </a:solidFill>
                <a:latin typeface="Calibri" panose="020F0502020204030204" pitchFamily="34" charset="0"/>
                <a:ea typeface="MS PGothic" pitchFamily="34" charset="-128"/>
                <a:cs typeface="Calibri" panose="020F0502020204030204" pitchFamily="34" charset="0"/>
              </a:rPr>
              <a:t> on EU-DEMO </a:t>
            </a:r>
            <a:r>
              <a:rPr lang="it-IT" sz="2000" b="1" dirty="0" err="1">
                <a:solidFill>
                  <a:schemeClr val="bg1"/>
                </a:solidFill>
                <a:latin typeface="Calibri" panose="020F0502020204030204" pitchFamily="34" charset="0"/>
                <a:ea typeface="MS PGothic" pitchFamily="34" charset="-128"/>
                <a:cs typeface="Calibri" panose="020F0502020204030204" pitchFamily="34" charset="0"/>
              </a:rPr>
              <a:t>reactor</a:t>
            </a:r>
            <a:r>
              <a:rPr lang="it-IT" sz="2000" b="1" dirty="0">
                <a:solidFill>
                  <a:schemeClr val="bg1"/>
                </a:solidFill>
                <a:latin typeface="Calibri" panose="020F0502020204030204" pitchFamily="34" charset="0"/>
                <a:ea typeface="MS PGothic" pitchFamily="34" charset="-128"/>
                <a:cs typeface="Calibri" panose="020F0502020204030204" pitchFamily="34" charset="0"/>
              </a:rPr>
              <a:t> </a:t>
            </a:r>
            <a:r>
              <a:rPr lang="it-IT" sz="2000" b="1" dirty="0" err="1">
                <a:solidFill>
                  <a:schemeClr val="bg1"/>
                </a:solidFill>
                <a:latin typeface="Calibri" panose="020F0502020204030204" pitchFamily="34" charset="0"/>
                <a:ea typeface="MS PGothic" pitchFamily="34" charset="-128"/>
                <a:cs typeface="Calibri" panose="020F0502020204030204" pitchFamily="34" charset="0"/>
              </a:rPr>
              <a:t>Nuclear</a:t>
            </a:r>
            <a:r>
              <a:rPr lang="it-IT" sz="2000" b="1" dirty="0">
                <a:solidFill>
                  <a:schemeClr val="bg1"/>
                </a:solidFill>
                <a:latin typeface="Calibri" panose="020F0502020204030204" pitchFamily="34" charset="0"/>
                <a:ea typeface="MS PGothic" pitchFamily="34" charset="-128"/>
                <a:cs typeface="Calibri" panose="020F0502020204030204" pitchFamily="34" charset="0"/>
              </a:rPr>
              <a:t> </a:t>
            </a:r>
            <a:r>
              <a:rPr lang="it-IT" sz="2000" b="1" dirty="0" err="1">
                <a:solidFill>
                  <a:schemeClr val="bg1"/>
                </a:solidFill>
                <a:latin typeface="Calibri" panose="020F0502020204030204" pitchFamily="34" charset="0"/>
                <a:ea typeface="MS PGothic" pitchFamily="34" charset="-128"/>
                <a:cs typeface="Calibri" panose="020F0502020204030204" pitchFamily="34" charset="0"/>
              </a:rPr>
              <a:t>Safety</a:t>
            </a:r>
            <a:endParaRPr lang="it-IT" sz="2000" b="1" dirty="0">
              <a:solidFill>
                <a:schemeClr val="bg1"/>
              </a:solidFill>
              <a:latin typeface="Calibri" panose="020F0502020204030204" pitchFamily="34" charset="0"/>
              <a:ea typeface="MS PGothic" pitchFamily="34" charset="-128"/>
              <a:cs typeface="Calibri" panose="020F0502020204030204" pitchFamily="34" charset="0"/>
            </a:endParaRPr>
          </a:p>
        </p:txBody>
      </p:sp>
      <p:sp>
        <p:nvSpPr>
          <p:cNvPr id="11" name="Rettangolo arrotondato 22">
            <a:extLst>
              <a:ext uri="{FF2B5EF4-FFF2-40B4-BE49-F238E27FC236}">
                <a16:creationId xmlns:a16="http://schemas.microsoft.com/office/drawing/2014/main" id="{6001837B-0999-0DC7-F099-DCE1BCCF2956}"/>
              </a:ext>
            </a:extLst>
          </p:cNvPr>
          <p:cNvSpPr/>
          <p:nvPr/>
        </p:nvSpPr>
        <p:spPr>
          <a:xfrm>
            <a:off x="2934584" y="3239230"/>
            <a:ext cx="6342230" cy="488546"/>
          </a:xfrm>
          <a:prstGeom prst="roundRect">
            <a:avLst/>
          </a:prstGeom>
          <a:solidFill>
            <a:srgbClr val="006778"/>
          </a:solidFill>
          <a:ln w="28575" algn="ctr">
            <a:solidFill>
              <a:srgbClr val="822433"/>
            </a:solidFill>
            <a:miter lim="800000"/>
            <a:headEnd/>
            <a:tailEnd/>
          </a:ln>
          <a:effectLst/>
          <a:scene3d>
            <a:camera prst="orthographicFront">
              <a:rot lat="0" lon="0" rev="0"/>
            </a:camera>
            <a:lightRig rig="balanced" dir="t">
              <a:rot lat="0" lon="0" rev="8700000"/>
            </a:lightRig>
          </a:scene3d>
          <a:sp3d/>
        </p:spPr>
        <p:txBody>
          <a:bodyPr lIns="90000" tIns="45000" rIns="90000" bIns="45000"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449263" eaLnBrk="0" hangingPunct="0">
              <a:buClr>
                <a:schemeClr val="tx1"/>
              </a:buClr>
              <a:buSzPct val="100000"/>
              <a:tabLst>
                <a:tab pos="1778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dirty="0">
                <a:solidFill>
                  <a:schemeClr val="bg1"/>
                </a:solidFill>
                <a:latin typeface="Calibri" panose="020F0502020204030204" pitchFamily="34" charset="0"/>
                <a:ea typeface="MS PGothic" pitchFamily="34" charset="-128"/>
                <a:cs typeface="Calibri" panose="020F0502020204030204" pitchFamily="34" charset="0"/>
              </a:rPr>
              <a:t>Accident analysis made for ITER TBS</a:t>
            </a:r>
            <a:endParaRPr lang="it-IT" sz="2000" b="1" dirty="0">
              <a:solidFill>
                <a:schemeClr val="bg1"/>
              </a:solidFill>
              <a:latin typeface="Calibri" panose="020F0502020204030204" pitchFamily="34" charset="0"/>
              <a:ea typeface="MS PGothic" pitchFamily="34" charset="-128"/>
              <a:cs typeface="Calibri" panose="020F0502020204030204" pitchFamily="34" charset="0"/>
            </a:endParaRPr>
          </a:p>
        </p:txBody>
      </p:sp>
      <p:sp>
        <p:nvSpPr>
          <p:cNvPr id="12" name="Rettangolo arrotondato 6">
            <a:extLst>
              <a:ext uri="{FF2B5EF4-FFF2-40B4-BE49-F238E27FC236}">
                <a16:creationId xmlns:a16="http://schemas.microsoft.com/office/drawing/2014/main" id="{6E8F2A1F-9EAF-D390-3D6B-1319FBE18AEC}"/>
              </a:ext>
            </a:extLst>
          </p:cNvPr>
          <p:cNvSpPr/>
          <p:nvPr/>
        </p:nvSpPr>
        <p:spPr>
          <a:xfrm>
            <a:off x="2953982" y="2615530"/>
            <a:ext cx="6342230" cy="488546"/>
          </a:xfrm>
          <a:prstGeom prst="roundRect">
            <a:avLst/>
          </a:prstGeom>
          <a:solidFill>
            <a:srgbClr val="006778"/>
          </a:solidFill>
          <a:ln w="28575" algn="ctr">
            <a:solidFill>
              <a:srgbClr val="822433"/>
            </a:solidFill>
            <a:miter lim="800000"/>
            <a:headEnd/>
            <a:tailEnd/>
          </a:ln>
          <a:effectLst/>
          <a:scene3d>
            <a:camera prst="orthographicFront">
              <a:rot lat="0" lon="0" rev="0"/>
            </a:camera>
            <a:lightRig rig="balanced" dir="t">
              <a:rot lat="0" lon="0" rev="8700000"/>
            </a:lightRig>
          </a:scene3d>
          <a:sp3d/>
        </p:spPr>
        <p:txBody>
          <a:bodyPr lIns="90000" tIns="45000" rIns="90000" bIns="45000"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49263" eaLnBrk="0" hangingPunct="0">
              <a:buClr>
                <a:schemeClr val="tx1"/>
              </a:buClr>
              <a:buSzPct val="100000"/>
              <a:tabLst>
                <a:tab pos="1778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dirty="0" err="1">
                <a:solidFill>
                  <a:schemeClr val="bg1"/>
                </a:solidFill>
                <a:latin typeface="Calibri" panose="020F0502020204030204" pitchFamily="34" charset="0"/>
                <a:ea typeface="MS PGothic" pitchFamily="34" charset="-128"/>
                <a:cs typeface="Calibri" panose="020F0502020204030204" pitchFamily="34" charset="0"/>
              </a:rPr>
              <a:t>Accident</a:t>
            </a:r>
            <a:r>
              <a:rPr lang="it-IT" sz="2000" b="1" dirty="0">
                <a:solidFill>
                  <a:schemeClr val="bg1"/>
                </a:solidFill>
                <a:latin typeface="Calibri" panose="020F0502020204030204" pitchFamily="34" charset="0"/>
                <a:ea typeface="MS PGothic" pitchFamily="34" charset="-128"/>
                <a:cs typeface="Calibri" panose="020F0502020204030204" pitchFamily="34" charset="0"/>
              </a:rPr>
              <a:t> </a:t>
            </a:r>
            <a:r>
              <a:rPr lang="it-IT" sz="2000" b="1" dirty="0" err="1">
                <a:solidFill>
                  <a:schemeClr val="bg1"/>
                </a:solidFill>
                <a:latin typeface="Calibri" panose="020F0502020204030204" pitchFamily="34" charset="0"/>
                <a:ea typeface="MS PGothic" pitchFamily="34" charset="-128"/>
                <a:cs typeface="Calibri" panose="020F0502020204030204" pitchFamily="34" charset="0"/>
              </a:rPr>
              <a:t>analysis</a:t>
            </a:r>
            <a:r>
              <a:rPr lang="it-IT" sz="2000" b="1" dirty="0">
                <a:solidFill>
                  <a:schemeClr val="bg1"/>
                </a:solidFill>
                <a:latin typeface="Calibri" panose="020F0502020204030204" pitchFamily="34" charset="0"/>
                <a:ea typeface="MS PGothic" pitchFamily="34" charset="-128"/>
                <a:cs typeface="Calibri" panose="020F0502020204030204" pitchFamily="34" charset="0"/>
              </a:rPr>
              <a:t> </a:t>
            </a:r>
            <a:r>
              <a:rPr lang="en-GB" sz="2000" b="1" dirty="0">
                <a:solidFill>
                  <a:schemeClr val="bg1"/>
                </a:solidFill>
                <a:latin typeface="Calibri" panose="020F0502020204030204" pitchFamily="34" charset="0"/>
                <a:ea typeface="MS PGothic" pitchFamily="34" charset="-128"/>
                <a:cs typeface="Calibri" panose="020F0502020204030204" pitchFamily="34" charset="0"/>
              </a:rPr>
              <a:t>made for EU-DEMO</a:t>
            </a:r>
            <a:endParaRPr lang="it-IT" sz="2000" b="1" dirty="0">
              <a:solidFill>
                <a:schemeClr val="bg1"/>
              </a:solidFill>
              <a:latin typeface="Calibri" panose="020F0502020204030204" pitchFamily="34" charset="0"/>
              <a:ea typeface="MS PGothic" pitchFamily="34" charset="-128"/>
              <a:cs typeface="Calibri" panose="020F0502020204030204" pitchFamily="34" charset="0"/>
            </a:endParaRPr>
          </a:p>
        </p:txBody>
      </p:sp>
      <p:sp>
        <p:nvSpPr>
          <p:cNvPr id="13" name="Rettangolo arrotondato 7">
            <a:extLst>
              <a:ext uri="{FF2B5EF4-FFF2-40B4-BE49-F238E27FC236}">
                <a16:creationId xmlns:a16="http://schemas.microsoft.com/office/drawing/2014/main" id="{86E30879-30D6-25AA-8E8B-DFE917194E12}"/>
              </a:ext>
            </a:extLst>
          </p:cNvPr>
          <p:cNvSpPr/>
          <p:nvPr/>
        </p:nvSpPr>
        <p:spPr>
          <a:xfrm>
            <a:off x="2934584" y="1991830"/>
            <a:ext cx="6361628" cy="488546"/>
          </a:xfrm>
          <a:prstGeom prst="roundRect">
            <a:avLst/>
          </a:prstGeom>
          <a:solidFill>
            <a:srgbClr val="006778"/>
          </a:solidFill>
          <a:ln w="28575" algn="ctr">
            <a:solidFill>
              <a:srgbClr val="822433"/>
            </a:solidFill>
            <a:miter lim="800000"/>
            <a:headEnd/>
            <a:tailEnd/>
          </a:ln>
          <a:effectLst/>
          <a:scene3d>
            <a:camera prst="orthographicFront">
              <a:rot lat="0" lon="0" rev="0"/>
            </a:camera>
            <a:lightRig rig="balanced" dir="t">
              <a:rot lat="0" lon="0" rev="8700000"/>
            </a:lightRig>
          </a:scene3d>
          <a:sp3d/>
        </p:spPr>
        <p:txBody>
          <a:bodyPr lIns="90000" tIns="45000" rIns="90000" bIns="45000"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49263" eaLnBrk="0" hangingPunct="0">
              <a:buClr>
                <a:schemeClr val="tx1"/>
              </a:buClr>
              <a:buSzPct val="100000"/>
              <a:tabLst>
                <a:tab pos="1778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b="1" dirty="0">
                <a:solidFill>
                  <a:schemeClr val="bg1"/>
                </a:solidFill>
                <a:latin typeface="Calibri" panose="020F0502020204030204" pitchFamily="34" charset="0"/>
                <a:ea typeface="MS PGothic" pitchFamily="34" charset="-128"/>
                <a:cs typeface="Calibri" panose="020F0502020204030204" pitchFamily="34" charset="0"/>
              </a:rPr>
              <a:t>TH </a:t>
            </a:r>
            <a:r>
              <a:rPr lang="en-US" sz="2000" b="1" dirty="0" err="1">
                <a:solidFill>
                  <a:schemeClr val="bg1"/>
                </a:solidFill>
                <a:latin typeface="Calibri" panose="020F0502020204030204" pitchFamily="34" charset="0"/>
                <a:ea typeface="MS PGothic" pitchFamily="34" charset="-128"/>
                <a:cs typeface="Calibri" panose="020F0502020204030204" pitchFamily="34" charset="0"/>
              </a:rPr>
              <a:t>nodalization</a:t>
            </a:r>
            <a:r>
              <a:rPr lang="en-US" sz="2000" b="1" dirty="0">
                <a:solidFill>
                  <a:schemeClr val="bg1"/>
                </a:solidFill>
                <a:latin typeface="Calibri" panose="020F0502020204030204" pitchFamily="34" charset="0"/>
                <a:ea typeface="MS PGothic" pitchFamily="34" charset="-128"/>
                <a:cs typeface="Calibri" panose="020F0502020204030204" pitchFamily="34" charset="0"/>
              </a:rPr>
              <a:t> of the EU-DEMO reactor main systems</a:t>
            </a:r>
          </a:p>
        </p:txBody>
      </p:sp>
      <p:sp>
        <p:nvSpPr>
          <p:cNvPr id="14" name="Rettangolo arrotondato 23">
            <a:extLst>
              <a:ext uri="{FF2B5EF4-FFF2-40B4-BE49-F238E27FC236}">
                <a16:creationId xmlns:a16="http://schemas.microsoft.com/office/drawing/2014/main" id="{70E83CD2-BFAE-BF4F-7205-DC647D40E6EE}"/>
              </a:ext>
            </a:extLst>
          </p:cNvPr>
          <p:cNvSpPr/>
          <p:nvPr/>
        </p:nvSpPr>
        <p:spPr>
          <a:xfrm>
            <a:off x="2915185" y="3857635"/>
            <a:ext cx="6361627" cy="488546"/>
          </a:xfrm>
          <a:prstGeom prst="roundRect">
            <a:avLst/>
          </a:prstGeom>
          <a:solidFill>
            <a:srgbClr val="006778"/>
          </a:solidFill>
          <a:ln w="28575" algn="ctr">
            <a:solidFill>
              <a:srgbClr val="822433"/>
            </a:solidFill>
            <a:miter lim="800000"/>
            <a:headEnd/>
            <a:tailEnd/>
          </a:ln>
          <a:effectLst/>
          <a:scene3d>
            <a:camera prst="orthographicFront">
              <a:rot lat="0" lon="0" rev="0"/>
            </a:camera>
            <a:lightRig rig="balanced" dir="t">
              <a:rot lat="0" lon="0" rev="8700000"/>
            </a:lightRig>
          </a:scene3d>
          <a:sp3d/>
        </p:spPr>
        <p:txBody>
          <a:bodyPr lIns="90000" tIns="45000" rIns="90000" bIns="45000"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49263" eaLnBrk="0" hangingPunct="0">
              <a:buClr>
                <a:schemeClr val="tx1"/>
              </a:buClr>
              <a:buSzPct val="100000"/>
              <a:tabLst>
                <a:tab pos="1778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dirty="0">
                <a:solidFill>
                  <a:schemeClr val="bg1"/>
                </a:solidFill>
                <a:latin typeface="Calibri" panose="020F0502020204030204" pitchFamily="34" charset="0"/>
                <a:ea typeface="MS PGothic" pitchFamily="34" charset="-128"/>
                <a:cs typeface="Calibri" panose="020F0502020204030204" pitchFamily="34" charset="0"/>
              </a:rPr>
              <a:t>MELCOR-RAVEN </a:t>
            </a:r>
            <a:r>
              <a:rPr lang="it-IT" sz="2000" b="1" dirty="0" err="1">
                <a:solidFill>
                  <a:schemeClr val="bg1"/>
                </a:solidFill>
                <a:latin typeface="Calibri" panose="020F0502020204030204" pitchFamily="34" charset="0"/>
                <a:ea typeface="MS PGothic" pitchFamily="34" charset="-128"/>
                <a:cs typeface="Calibri" panose="020F0502020204030204" pitchFamily="34" charset="0"/>
              </a:rPr>
              <a:t>coupling</a:t>
            </a:r>
            <a:endParaRPr lang="it-IT" sz="2000" b="1" dirty="0">
              <a:solidFill>
                <a:schemeClr val="bg1"/>
              </a:solidFill>
              <a:latin typeface="Calibri" panose="020F0502020204030204" pitchFamily="34" charset="0"/>
              <a:ea typeface="MS PGothic" pitchFamily="34" charset="-128"/>
              <a:cs typeface="Calibri" panose="020F0502020204030204" pitchFamily="34" charset="0"/>
            </a:endParaRPr>
          </a:p>
        </p:txBody>
      </p:sp>
      <p:sp>
        <p:nvSpPr>
          <p:cNvPr id="15" name="Rettangolo arrotondato 23">
            <a:extLst>
              <a:ext uri="{FF2B5EF4-FFF2-40B4-BE49-F238E27FC236}">
                <a16:creationId xmlns:a16="http://schemas.microsoft.com/office/drawing/2014/main" id="{54A934E8-6BB0-FFBD-0E11-2B2BE47255BD}"/>
              </a:ext>
            </a:extLst>
          </p:cNvPr>
          <p:cNvSpPr/>
          <p:nvPr/>
        </p:nvSpPr>
        <p:spPr>
          <a:xfrm>
            <a:off x="2915183" y="4486630"/>
            <a:ext cx="6361627" cy="488546"/>
          </a:xfrm>
          <a:prstGeom prst="roundRect">
            <a:avLst/>
          </a:prstGeom>
          <a:solidFill>
            <a:srgbClr val="006778"/>
          </a:solidFill>
          <a:ln w="28575" algn="ctr">
            <a:solidFill>
              <a:srgbClr val="822433"/>
            </a:solidFill>
            <a:miter lim="800000"/>
            <a:headEnd/>
            <a:tailEnd/>
          </a:ln>
          <a:effectLst/>
          <a:scene3d>
            <a:camera prst="orthographicFront">
              <a:rot lat="0" lon="0" rev="0"/>
            </a:camera>
            <a:lightRig rig="balanced" dir="t">
              <a:rot lat="0" lon="0" rev="8700000"/>
            </a:lightRig>
          </a:scene3d>
          <a:sp3d/>
        </p:spPr>
        <p:txBody>
          <a:bodyPr lIns="90000" tIns="45000" rIns="90000" bIns="45000"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49263" eaLnBrk="0" hangingPunct="0">
              <a:buClr>
                <a:schemeClr val="tx1"/>
              </a:buClr>
              <a:buSzPct val="100000"/>
              <a:tabLst>
                <a:tab pos="1778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dirty="0" err="1">
                <a:solidFill>
                  <a:schemeClr val="bg1"/>
                </a:solidFill>
                <a:latin typeface="Calibri" panose="020F0502020204030204" pitchFamily="34" charset="0"/>
                <a:ea typeface="MS PGothic" pitchFamily="34" charset="-128"/>
                <a:cs typeface="Calibri" panose="020F0502020204030204" pitchFamily="34" charset="0"/>
              </a:rPr>
              <a:t>Uncertainty</a:t>
            </a:r>
            <a:r>
              <a:rPr lang="it-IT" sz="2000" b="1" dirty="0">
                <a:solidFill>
                  <a:schemeClr val="bg1"/>
                </a:solidFill>
                <a:latin typeface="Calibri" panose="020F0502020204030204" pitchFamily="34" charset="0"/>
                <a:ea typeface="MS PGothic" pitchFamily="34" charset="-128"/>
                <a:cs typeface="Calibri" panose="020F0502020204030204" pitchFamily="34" charset="0"/>
              </a:rPr>
              <a:t> </a:t>
            </a:r>
            <a:r>
              <a:rPr lang="it-IT" sz="2000" b="1" dirty="0" err="1">
                <a:solidFill>
                  <a:schemeClr val="bg1"/>
                </a:solidFill>
                <a:latin typeface="Calibri" panose="020F0502020204030204" pitchFamily="34" charset="0"/>
                <a:ea typeface="MS PGothic" pitchFamily="34" charset="-128"/>
                <a:cs typeface="Calibri" panose="020F0502020204030204" pitchFamily="34" charset="0"/>
              </a:rPr>
              <a:t>analyses</a:t>
            </a:r>
            <a:r>
              <a:rPr lang="it-IT" sz="2000" b="1" dirty="0">
                <a:solidFill>
                  <a:schemeClr val="bg1"/>
                </a:solidFill>
                <a:latin typeface="Calibri" panose="020F0502020204030204" pitchFamily="34" charset="0"/>
                <a:ea typeface="MS PGothic" pitchFamily="34" charset="-128"/>
                <a:cs typeface="Calibri" panose="020F0502020204030204" pitchFamily="34" charset="0"/>
              </a:rPr>
              <a:t>, </a:t>
            </a:r>
            <a:r>
              <a:rPr lang="it-IT" sz="2000" b="1" dirty="0" err="1">
                <a:solidFill>
                  <a:schemeClr val="bg1"/>
                </a:solidFill>
                <a:latin typeface="Calibri" panose="020F0502020204030204" pitchFamily="34" charset="0"/>
                <a:ea typeface="MS PGothic" pitchFamily="34" charset="-128"/>
                <a:cs typeface="Calibri" panose="020F0502020204030204" pitchFamily="34" charset="0"/>
              </a:rPr>
              <a:t>optimization</a:t>
            </a:r>
            <a:r>
              <a:rPr lang="it-IT" sz="2000" b="1" dirty="0">
                <a:solidFill>
                  <a:schemeClr val="bg1"/>
                </a:solidFill>
                <a:latin typeface="Calibri" panose="020F0502020204030204" pitchFamily="34" charset="0"/>
                <a:ea typeface="MS PGothic" pitchFamily="34" charset="-128"/>
                <a:cs typeface="Calibri" panose="020F0502020204030204" pitchFamily="34" charset="0"/>
              </a:rPr>
              <a:t> </a:t>
            </a:r>
            <a:r>
              <a:rPr lang="it-IT" sz="2000" b="1" dirty="0" err="1">
                <a:solidFill>
                  <a:schemeClr val="bg1"/>
                </a:solidFill>
                <a:latin typeface="Calibri" panose="020F0502020204030204" pitchFamily="34" charset="0"/>
                <a:ea typeface="MS PGothic" pitchFamily="34" charset="-128"/>
                <a:cs typeface="Calibri" panose="020F0502020204030204" pitchFamily="34" charset="0"/>
              </a:rPr>
              <a:t>problems</a:t>
            </a:r>
            <a:r>
              <a:rPr lang="it-IT" sz="2000" b="1" dirty="0">
                <a:solidFill>
                  <a:schemeClr val="bg1"/>
                </a:solidFill>
                <a:latin typeface="Calibri" panose="020F0502020204030204" pitchFamily="34" charset="0"/>
                <a:ea typeface="MS PGothic" pitchFamily="34" charset="-128"/>
                <a:cs typeface="Calibri" panose="020F0502020204030204" pitchFamily="34" charset="0"/>
              </a:rPr>
              <a:t>, DET</a:t>
            </a:r>
          </a:p>
        </p:txBody>
      </p:sp>
      <p:sp>
        <p:nvSpPr>
          <p:cNvPr id="16" name="Rettangolo arrotondato 16">
            <a:extLst>
              <a:ext uri="{FF2B5EF4-FFF2-40B4-BE49-F238E27FC236}">
                <a16:creationId xmlns:a16="http://schemas.microsoft.com/office/drawing/2014/main" id="{684E2602-B60A-F416-7159-1B42D21231BD}"/>
              </a:ext>
            </a:extLst>
          </p:cNvPr>
          <p:cNvSpPr/>
          <p:nvPr/>
        </p:nvSpPr>
        <p:spPr>
          <a:xfrm>
            <a:off x="2924885" y="747892"/>
            <a:ext cx="6361628" cy="488546"/>
          </a:xfrm>
          <a:prstGeom prst="roundRect">
            <a:avLst/>
          </a:prstGeom>
          <a:solidFill>
            <a:srgbClr val="006778"/>
          </a:solidFill>
          <a:ln w="28575" algn="ctr">
            <a:solidFill>
              <a:srgbClr val="822433"/>
            </a:solidFill>
            <a:miter lim="800000"/>
            <a:headEnd/>
            <a:tailEnd/>
          </a:ln>
          <a:effectLst/>
          <a:scene3d>
            <a:camera prst="orthographicFront">
              <a:rot lat="0" lon="0" rev="0"/>
            </a:camera>
            <a:lightRig rig="balanced" dir="t">
              <a:rot lat="0" lon="0" rev="8700000"/>
            </a:lightRig>
          </a:scene3d>
          <a:sp3d/>
        </p:spPr>
        <p:txBody>
          <a:bodyPr lIns="90000" tIns="45000" rIns="90000" bIns="45000"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49263" eaLnBrk="0" hangingPunct="0">
              <a:buClr>
                <a:schemeClr val="tx1"/>
              </a:buClr>
              <a:buSzPct val="100000"/>
              <a:tabLst>
                <a:tab pos="1778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dirty="0" err="1">
                <a:solidFill>
                  <a:schemeClr val="bg1"/>
                </a:solidFill>
                <a:latin typeface="Calibri" panose="020F0502020204030204" pitchFamily="34" charset="0"/>
                <a:ea typeface="MS PGothic" pitchFamily="34" charset="-128"/>
                <a:cs typeface="Calibri" panose="020F0502020204030204" pitchFamily="34" charset="0"/>
              </a:rPr>
              <a:t>Introduction</a:t>
            </a:r>
            <a:endParaRPr lang="it-IT" sz="2000" b="1" dirty="0">
              <a:solidFill>
                <a:schemeClr val="bg1"/>
              </a:solidFill>
              <a:latin typeface="Calibri" panose="020F0502020204030204" pitchFamily="34" charset="0"/>
              <a:ea typeface="MS PGothic" pitchFamily="34" charset="-128"/>
              <a:cs typeface="Calibri" panose="020F0502020204030204" pitchFamily="34" charset="0"/>
            </a:endParaRPr>
          </a:p>
        </p:txBody>
      </p:sp>
      <p:sp>
        <p:nvSpPr>
          <p:cNvPr id="17" name="Rettangolo arrotondato 23">
            <a:extLst>
              <a:ext uri="{FF2B5EF4-FFF2-40B4-BE49-F238E27FC236}">
                <a16:creationId xmlns:a16="http://schemas.microsoft.com/office/drawing/2014/main" id="{D6CA58A2-30DD-38EB-40E6-87DBC5FB2523}"/>
              </a:ext>
            </a:extLst>
          </p:cNvPr>
          <p:cNvSpPr/>
          <p:nvPr/>
        </p:nvSpPr>
        <p:spPr>
          <a:xfrm>
            <a:off x="2915183" y="5105035"/>
            <a:ext cx="6361627" cy="488546"/>
          </a:xfrm>
          <a:prstGeom prst="roundRect">
            <a:avLst/>
          </a:prstGeom>
          <a:solidFill>
            <a:srgbClr val="006778"/>
          </a:solidFill>
          <a:ln w="28575" algn="ctr">
            <a:solidFill>
              <a:srgbClr val="822433"/>
            </a:solidFill>
            <a:miter lim="800000"/>
            <a:headEnd/>
            <a:tailEnd/>
          </a:ln>
          <a:effectLst/>
          <a:scene3d>
            <a:camera prst="orthographicFront">
              <a:rot lat="0" lon="0" rev="0"/>
            </a:camera>
            <a:lightRig rig="balanced" dir="t">
              <a:rot lat="0" lon="0" rev="8700000"/>
            </a:lightRig>
          </a:scene3d>
          <a:sp3d/>
        </p:spPr>
        <p:txBody>
          <a:bodyPr lIns="90000" tIns="45000" rIns="90000" bIns="45000"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49263" eaLnBrk="0" hangingPunct="0">
              <a:buClr>
                <a:schemeClr val="tx1"/>
              </a:buClr>
              <a:buSzPct val="100000"/>
              <a:tabLst>
                <a:tab pos="1778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dirty="0" err="1">
                <a:solidFill>
                  <a:schemeClr val="bg1"/>
                </a:solidFill>
                <a:latin typeface="Calibri" panose="020F0502020204030204" pitchFamily="34" charset="0"/>
                <a:ea typeface="MS PGothic" pitchFamily="34" charset="-128"/>
                <a:cs typeface="Calibri" panose="020F0502020204030204" pitchFamily="34" charset="0"/>
              </a:rPr>
              <a:t>Conclusions</a:t>
            </a:r>
            <a:endParaRPr lang="it-IT" sz="2000" b="1" dirty="0">
              <a:solidFill>
                <a:schemeClr val="bg1"/>
              </a:solidFill>
              <a:latin typeface="Calibri" panose="020F0502020204030204" pitchFamily="34" charset="0"/>
              <a:ea typeface="MS PGothic" pitchFamily="34" charset="-128"/>
              <a:cs typeface="Calibri" panose="020F0502020204030204" pitchFamily="34" charset="0"/>
            </a:endParaRPr>
          </a:p>
        </p:txBody>
      </p:sp>
    </p:spTree>
    <p:extLst>
      <p:ext uri="{BB962C8B-B14F-4D97-AF65-F5344CB8AC3E}">
        <p14:creationId xmlns:p14="http://schemas.microsoft.com/office/powerpoint/2010/main" val="233051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BE097B-6981-E53C-38AD-F0F851556A3F}"/>
              </a:ext>
            </a:extLst>
          </p:cNvPr>
          <p:cNvSpPr>
            <a:spLocks noGrp="1"/>
          </p:cNvSpPr>
          <p:nvPr>
            <p:ph type="title"/>
          </p:nvPr>
        </p:nvSpPr>
        <p:spPr>
          <a:xfrm>
            <a:off x="0" y="-2574"/>
            <a:ext cx="11876732" cy="504825"/>
          </a:xfrm>
        </p:spPr>
        <p:txBody>
          <a:bodyPr/>
          <a:lstStyle/>
          <a:p>
            <a:r>
              <a:rPr lang="en-GB" dirty="0"/>
              <a:t>Preliminary parametric studies</a:t>
            </a:r>
          </a:p>
        </p:txBody>
      </p:sp>
      <p:sp>
        <p:nvSpPr>
          <p:cNvPr id="4" name="Segnaposto piè di pagina 3">
            <a:extLst>
              <a:ext uri="{FF2B5EF4-FFF2-40B4-BE49-F238E27FC236}">
                <a16:creationId xmlns:a16="http://schemas.microsoft.com/office/drawing/2014/main" id="{B9561A88-BCB0-8D5F-EF8A-981CCA3F17AD}"/>
              </a:ext>
            </a:extLst>
          </p:cNvPr>
          <p:cNvSpPr>
            <a:spLocks noGrp="1"/>
          </p:cNvSpPr>
          <p:nvPr>
            <p:ph type="ftr" sz="quarter" idx="3"/>
          </p:nvPr>
        </p:nvSpPr>
        <p:spPr/>
        <p:txBody>
          <a:bodyPr/>
          <a:lstStyle/>
          <a:p>
            <a:pPr>
              <a:defRPr/>
            </a:pPr>
            <a:r>
              <a:rPr lang="en-US" altLang="it-IT" dirty="0"/>
              <a:t>Overview of Sapienza MELCOR activities in the frame of the EUROfusion consortium</a:t>
            </a:r>
            <a:endParaRPr lang="it-IT" altLang="it-IT" i="1" dirty="0"/>
          </a:p>
        </p:txBody>
      </p:sp>
      <p:sp>
        <p:nvSpPr>
          <p:cNvPr id="5" name="Segnaposto numero diapositiva 4">
            <a:extLst>
              <a:ext uri="{FF2B5EF4-FFF2-40B4-BE49-F238E27FC236}">
                <a16:creationId xmlns:a16="http://schemas.microsoft.com/office/drawing/2014/main" id="{709B34C2-736B-815F-2384-E29A4E2CCCA4}"/>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20</a:t>
            </a:fld>
            <a:endParaRPr lang="it-IT" altLang="it-IT" dirty="0"/>
          </a:p>
        </p:txBody>
      </p:sp>
      <p:graphicFrame>
        <p:nvGraphicFramePr>
          <p:cNvPr id="6" name="Tabella 5">
            <a:extLst>
              <a:ext uri="{FF2B5EF4-FFF2-40B4-BE49-F238E27FC236}">
                <a16:creationId xmlns:a16="http://schemas.microsoft.com/office/drawing/2014/main" id="{8D25CE81-2796-7CBF-D26D-D32B91C18954}"/>
              </a:ext>
            </a:extLst>
          </p:cNvPr>
          <p:cNvGraphicFramePr>
            <a:graphicFrameLocks noGrp="1"/>
          </p:cNvGraphicFramePr>
          <p:nvPr/>
        </p:nvGraphicFramePr>
        <p:xfrm>
          <a:off x="4834087" y="2035844"/>
          <a:ext cx="7128792" cy="3628714"/>
        </p:xfrm>
        <a:graphic>
          <a:graphicData uri="http://schemas.openxmlformats.org/drawingml/2006/table">
            <a:tbl>
              <a:tblPr firstRow="1" firstCol="1" bandRow="1"/>
              <a:tblGrid>
                <a:gridCol w="970689">
                  <a:extLst>
                    <a:ext uri="{9D8B030D-6E8A-4147-A177-3AD203B41FA5}">
                      <a16:colId xmlns:a16="http://schemas.microsoft.com/office/drawing/2014/main" val="2384977912"/>
                    </a:ext>
                  </a:extLst>
                </a:gridCol>
                <a:gridCol w="1034760">
                  <a:extLst>
                    <a:ext uri="{9D8B030D-6E8A-4147-A177-3AD203B41FA5}">
                      <a16:colId xmlns:a16="http://schemas.microsoft.com/office/drawing/2014/main" val="214187273"/>
                    </a:ext>
                  </a:extLst>
                </a:gridCol>
                <a:gridCol w="1034760">
                  <a:extLst>
                    <a:ext uri="{9D8B030D-6E8A-4147-A177-3AD203B41FA5}">
                      <a16:colId xmlns:a16="http://schemas.microsoft.com/office/drawing/2014/main" val="4273515994"/>
                    </a:ext>
                  </a:extLst>
                </a:gridCol>
                <a:gridCol w="1034760">
                  <a:extLst>
                    <a:ext uri="{9D8B030D-6E8A-4147-A177-3AD203B41FA5}">
                      <a16:colId xmlns:a16="http://schemas.microsoft.com/office/drawing/2014/main" val="4074374456"/>
                    </a:ext>
                  </a:extLst>
                </a:gridCol>
                <a:gridCol w="1249400">
                  <a:extLst>
                    <a:ext uri="{9D8B030D-6E8A-4147-A177-3AD203B41FA5}">
                      <a16:colId xmlns:a16="http://schemas.microsoft.com/office/drawing/2014/main" val="2183754204"/>
                    </a:ext>
                  </a:extLst>
                </a:gridCol>
                <a:gridCol w="1804423">
                  <a:extLst>
                    <a:ext uri="{9D8B030D-6E8A-4147-A177-3AD203B41FA5}">
                      <a16:colId xmlns:a16="http://schemas.microsoft.com/office/drawing/2014/main" val="1062846092"/>
                    </a:ext>
                  </a:extLst>
                </a:gridCol>
              </a:tblGrid>
              <a:tr h="606234">
                <a:tc>
                  <a:txBody>
                    <a:bodyPr/>
                    <a:lstStyle/>
                    <a:p>
                      <a:pPr algn="ct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PIE</a:t>
                      </a:r>
                      <a:endPar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CASE ID</a:t>
                      </a:r>
                      <a:endPar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Time of PIE</a:t>
                      </a:r>
                      <a:endPar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FPTS</a:t>
                      </a:r>
                      <a:endPar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SIC1 Valve closure</a:t>
                      </a:r>
                      <a:endPar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SIC2 Valve closure</a:t>
                      </a:r>
                      <a:endPar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0137594"/>
                  </a:ext>
                </a:extLst>
              </a:tr>
              <a:tr h="213429">
                <a:tc rowSpan="4">
                  <a:txBody>
                    <a:bodyPr/>
                    <a:lstStyle/>
                    <a:p>
                      <a:pPr algn="ct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Ex-vessel LOCA</a:t>
                      </a:r>
                      <a:endPar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460 s</a:t>
                      </a:r>
                      <a:endPar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it-IT"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EPP (710 s)</a:t>
                      </a:r>
                      <a:endParaRPr lang="it-IT"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5530138"/>
                  </a:ext>
                </a:extLst>
              </a:tr>
              <a:tr h="213429">
                <a:tc vMerge="1">
                  <a:txBody>
                    <a:bodyPr/>
                    <a:lstStyle/>
                    <a:p>
                      <a:endParaRPr lang="en-GB"/>
                    </a:p>
                  </a:txBody>
                  <a:tcPr/>
                </a:tc>
                <a:tc>
                  <a:txBody>
                    <a:bodyPr/>
                    <a:lstStyle/>
                    <a:p>
                      <a:pPr algn="ct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60 s</a:t>
                      </a:r>
                      <a:endPar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it-IT"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EPP (710 s)</a:t>
                      </a:r>
                      <a:endParaRPr lang="it-IT"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8761294"/>
                  </a:ext>
                </a:extLst>
              </a:tr>
              <a:tr h="213429">
                <a:tc vMerge="1">
                  <a:txBody>
                    <a:bodyPr/>
                    <a:lstStyle/>
                    <a:p>
                      <a:endParaRPr lang="en-GB"/>
                    </a:p>
                  </a:txBody>
                  <a:tcPr/>
                </a:tc>
                <a:tc>
                  <a:txBody>
                    <a:bodyPr/>
                    <a:lstStyle/>
                    <a:p>
                      <a:pPr algn="ct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c>
                  <a:txBody>
                    <a:bodyPr/>
                    <a:lstStyle/>
                    <a:p>
                      <a:pPr algn="ct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80%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Pn</a:t>
                      </a:r>
                      <a:endPar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80%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Pn</a:t>
                      </a:r>
                      <a:endPar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573303"/>
                  </a:ext>
                </a:extLst>
              </a:tr>
              <a:tr h="426857">
                <a:tc vMerge="1">
                  <a:txBody>
                    <a:bodyPr/>
                    <a:lstStyle/>
                    <a:p>
                      <a:endParaRPr lang="en-GB"/>
                    </a:p>
                  </a:txBody>
                  <a:tcPr/>
                </a:tc>
                <a:tc>
                  <a:txBody>
                    <a:bodyPr/>
                    <a:lstStyle/>
                    <a:p>
                      <a:pPr algn="ct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it-IT"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460 s</a:t>
                      </a:r>
                      <a:endPar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80%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Pn</a:t>
                      </a:r>
                      <a:endPar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80% </a:t>
                      </a: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Pn</a:t>
                      </a:r>
                      <a:endPar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6612227"/>
                  </a:ext>
                </a:extLst>
              </a:tr>
              <a:tr h="426857">
                <a:tc rowSpan="3">
                  <a:txBody>
                    <a:bodyPr/>
                    <a:lstStyle/>
                    <a:p>
                      <a:pPr algn="ct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LOFA</a:t>
                      </a:r>
                      <a:endPar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it-IT"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60 s</a:t>
                      </a:r>
                      <a:endParaRPr lang="it-IT"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1348277"/>
                  </a:ext>
                </a:extLst>
              </a:tr>
              <a:tr h="426857">
                <a:tc vMerge="1">
                  <a:txBody>
                    <a:bodyPr/>
                    <a:lstStyle/>
                    <a:p>
                      <a:endParaRPr lang="en-GB"/>
                    </a:p>
                  </a:txBody>
                  <a:tcPr/>
                </a:tc>
                <a:tc>
                  <a:txBody>
                    <a:bodyPr/>
                    <a:lstStyle/>
                    <a:p>
                      <a:pPr algn="ct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it-IT"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60 s</a:t>
                      </a:r>
                      <a:endPar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 (5s)</a:t>
                      </a:r>
                      <a:endPar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11076"/>
                  </a:ext>
                </a:extLst>
              </a:tr>
              <a:tr h="1010389">
                <a:tc vMerge="1">
                  <a:txBody>
                    <a:bodyPr/>
                    <a:lstStyle/>
                    <a:p>
                      <a:endParaRPr lang="en-GB"/>
                    </a:p>
                  </a:txBody>
                  <a:tcPr/>
                </a:tc>
                <a:tc>
                  <a:txBody>
                    <a:bodyPr/>
                    <a:lstStyle/>
                    <a:p>
                      <a:pPr algn="ctr"/>
                      <a:r>
                        <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it-IT"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510 s</a:t>
                      </a:r>
                      <a:endPar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Spurious closure at 510 s </a:t>
                      </a:r>
                      <a:endPar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it-IT"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7794201"/>
                  </a:ext>
                </a:extLst>
              </a:tr>
            </a:tbl>
          </a:graphicData>
        </a:graphic>
      </p:graphicFrame>
      <p:pic>
        <p:nvPicPr>
          <p:cNvPr id="7" name="Immagine 6">
            <a:extLst>
              <a:ext uri="{FF2B5EF4-FFF2-40B4-BE49-F238E27FC236}">
                <a16:creationId xmlns:a16="http://schemas.microsoft.com/office/drawing/2014/main" id="{877A467C-DB5E-4C83-B0C5-760767CDAC32}"/>
              </a:ext>
            </a:extLst>
          </p:cNvPr>
          <p:cNvPicPr>
            <a:picLocks noChangeAspect="1"/>
          </p:cNvPicPr>
          <p:nvPr/>
        </p:nvPicPr>
        <p:blipFill>
          <a:blip r:embed="rId3"/>
          <a:stretch>
            <a:fillRect/>
          </a:stretch>
        </p:blipFill>
        <p:spPr>
          <a:xfrm>
            <a:off x="229121" y="2667157"/>
            <a:ext cx="4127350" cy="2493480"/>
          </a:xfrm>
          <a:prstGeom prst="rect">
            <a:avLst/>
          </a:prstGeom>
        </p:spPr>
      </p:pic>
      <p:sp>
        <p:nvSpPr>
          <p:cNvPr id="8" name="CasellaDiTesto 7">
            <a:extLst>
              <a:ext uri="{FF2B5EF4-FFF2-40B4-BE49-F238E27FC236}">
                <a16:creationId xmlns:a16="http://schemas.microsoft.com/office/drawing/2014/main" id="{09C11021-5861-4111-4896-B2C515B1EA2A}"/>
              </a:ext>
            </a:extLst>
          </p:cNvPr>
          <p:cNvSpPr txBox="1"/>
          <p:nvPr/>
        </p:nvSpPr>
        <p:spPr>
          <a:xfrm>
            <a:off x="229121" y="984493"/>
            <a:ext cx="11765607" cy="738664"/>
          </a:xfrm>
          <a:prstGeom prst="rect">
            <a:avLst/>
          </a:prstGeom>
          <a:noFill/>
        </p:spPr>
        <p:txBody>
          <a:bodyPr wrap="square">
            <a:spAutoFit/>
          </a:bodyPr>
          <a:lstStyle/>
          <a:p>
            <a:pPr marL="171450" indent="-171450">
              <a:buFont typeface="Wingdings" panose="05000000000000000000" pitchFamily="2" charset="2"/>
              <a:buChar char="Ø"/>
            </a:pPr>
            <a:r>
              <a:rPr lang="en-US" sz="1400" b="1" dirty="0">
                <a:solidFill>
                  <a:srgbClr val="000000"/>
                </a:solidFill>
              </a:rPr>
              <a:t>Ex-vessel loss of cooling accident</a:t>
            </a:r>
            <a:r>
              <a:rPr lang="en-US" sz="1400" dirty="0">
                <a:solidFill>
                  <a:srgbClr val="000000"/>
                </a:solidFill>
              </a:rPr>
              <a:t>: Double-Ended Guillotine Break (DEGB) of the 3” TBM inlet WCS pipe during an ITER plasma burn phase</a:t>
            </a:r>
          </a:p>
          <a:p>
            <a:pPr marL="171450" indent="-171450">
              <a:buFont typeface="Wingdings" panose="05000000000000000000" pitchFamily="2" charset="2"/>
              <a:buChar char="Ø"/>
            </a:pPr>
            <a:endParaRPr lang="en-US" sz="1400" dirty="0">
              <a:solidFill>
                <a:srgbClr val="000000"/>
              </a:solidFill>
            </a:endParaRPr>
          </a:p>
          <a:p>
            <a:pPr marL="171450" indent="-171450">
              <a:buFont typeface="Wingdings" panose="05000000000000000000" pitchFamily="2" charset="2"/>
              <a:buChar char="Ø"/>
            </a:pPr>
            <a:r>
              <a:rPr lang="en-US" sz="1400" b="1" dirty="0">
                <a:solidFill>
                  <a:srgbClr val="000000"/>
                </a:solidFill>
              </a:rPr>
              <a:t>LOFA:</a:t>
            </a:r>
            <a:r>
              <a:rPr lang="en-US" sz="1400" dirty="0">
                <a:solidFill>
                  <a:srgbClr val="000000"/>
                </a:solidFill>
              </a:rPr>
              <a:t> WCS pumps seizure during an ITER plasma burn phase</a:t>
            </a:r>
            <a:endParaRPr lang="en-GB" sz="1400" dirty="0">
              <a:solidFill>
                <a:srgbClr val="000000"/>
              </a:solidFill>
            </a:endParaRPr>
          </a:p>
        </p:txBody>
      </p:sp>
      <p:sp>
        <p:nvSpPr>
          <p:cNvPr id="9" name="CasellaDiTesto 8">
            <a:extLst>
              <a:ext uri="{FF2B5EF4-FFF2-40B4-BE49-F238E27FC236}">
                <a16:creationId xmlns:a16="http://schemas.microsoft.com/office/drawing/2014/main" id="{7F1B5C1C-B5BF-F8DD-3DE6-212F9564EE8B}"/>
              </a:ext>
            </a:extLst>
          </p:cNvPr>
          <p:cNvSpPr txBox="1"/>
          <p:nvPr/>
        </p:nvSpPr>
        <p:spPr>
          <a:xfrm>
            <a:off x="0" y="5869523"/>
            <a:ext cx="7248128" cy="215444"/>
          </a:xfrm>
          <a:prstGeom prst="rect">
            <a:avLst/>
          </a:prstGeom>
          <a:noFill/>
        </p:spPr>
        <p:txBody>
          <a:bodyPr wrap="square">
            <a:spAutoFit/>
          </a:bodyPr>
          <a:lstStyle/>
          <a:p>
            <a:r>
              <a:rPr lang="en-GB" sz="800" dirty="0">
                <a:solidFill>
                  <a:srgbClr val="000000"/>
                </a:solidFill>
              </a:rPr>
              <a:t>[Ref] D'Onorio, M. et al. “Supporting analysis for WCLL test blanket system safety”, (2021) Fusion Engineering and Design, 173, art. no. 112902</a:t>
            </a:r>
          </a:p>
        </p:txBody>
      </p:sp>
    </p:spTree>
    <p:extLst>
      <p:ext uri="{BB962C8B-B14F-4D97-AF65-F5344CB8AC3E}">
        <p14:creationId xmlns:p14="http://schemas.microsoft.com/office/powerpoint/2010/main" val="1720680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BE097B-6981-E53C-38AD-F0F851556A3F}"/>
              </a:ext>
            </a:extLst>
          </p:cNvPr>
          <p:cNvSpPr>
            <a:spLocks noGrp="1"/>
          </p:cNvSpPr>
          <p:nvPr>
            <p:ph type="title"/>
          </p:nvPr>
        </p:nvSpPr>
        <p:spPr>
          <a:xfrm>
            <a:off x="0" y="0"/>
            <a:ext cx="11876732" cy="504825"/>
          </a:xfrm>
        </p:spPr>
        <p:txBody>
          <a:bodyPr/>
          <a:lstStyle/>
          <a:p>
            <a:r>
              <a:rPr lang="en-GB" dirty="0"/>
              <a:t>Preliminary parametric studies (LOCA)</a:t>
            </a:r>
          </a:p>
        </p:txBody>
      </p:sp>
      <p:sp>
        <p:nvSpPr>
          <p:cNvPr id="4" name="Segnaposto piè di pagina 3">
            <a:extLst>
              <a:ext uri="{FF2B5EF4-FFF2-40B4-BE49-F238E27FC236}">
                <a16:creationId xmlns:a16="http://schemas.microsoft.com/office/drawing/2014/main" id="{B9561A88-BCB0-8D5F-EF8A-981CCA3F17AD}"/>
              </a:ext>
            </a:extLst>
          </p:cNvPr>
          <p:cNvSpPr>
            <a:spLocks noGrp="1"/>
          </p:cNvSpPr>
          <p:nvPr>
            <p:ph type="ftr" sz="quarter" idx="3"/>
          </p:nvPr>
        </p:nvSpPr>
        <p:spPr/>
        <p:txBody>
          <a:bodyPr/>
          <a:lstStyle/>
          <a:p>
            <a:pPr>
              <a:defRPr/>
            </a:pPr>
            <a:r>
              <a:rPr lang="en-US" altLang="it-IT" dirty="0"/>
              <a:t>Overview of Sapienza MELCOR activities in the frame of the EUROfusion consortium</a:t>
            </a:r>
            <a:endParaRPr lang="it-IT" altLang="it-IT" i="1" dirty="0"/>
          </a:p>
        </p:txBody>
      </p:sp>
      <p:sp>
        <p:nvSpPr>
          <p:cNvPr id="5" name="Segnaposto numero diapositiva 4">
            <a:extLst>
              <a:ext uri="{FF2B5EF4-FFF2-40B4-BE49-F238E27FC236}">
                <a16:creationId xmlns:a16="http://schemas.microsoft.com/office/drawing/2014/main" id="{709B34C2-736B-815F-2384-E29A4E2CCCA4}"/>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21</a:t>
            </a:fld>
            <a:endParaRPr lang="it-IT" altLang="it-IT" dirty="0"/>
          </a:p>
        </p:txBody>
      </p:sp>
      <p:grpSp>
        <p:nvGrpSpPr>
          <p:cNvPr id="6" name="Gruppo 5">
            <a:extLst>
              <a:ext uri="{FF2B5EF4-FFF2-40B4-BE49-F238E27FC236}">
                <a16:creationId xmlns:a16="http://schemas.microsoft.com/office/drawing/2014/main" id="{13CDB3E7-BB21-205A-E462-6109FC05913C}"/>
              </a:ext>
            </a:extLst>
          </p:cNvPr>
          <p:cNvGrpSpPr/>
          <p:nvPr/>
        </p:nvGrpSpPr>
        <p:grpSpPr>
          <a:xfrm>
            <a:off x="121487" y="604796"/>
            <a:ext cx="3960000" cy="2910984"/>
            <a:chOff x="102848" y="876394"/>
            <a:chExt cx="3960000" cy="2910984"/>
          </a:xfrm>
        </p:grpSpPr>
        <p:pic>
          <p:nvPicPr>
            <p:cNvPr id="7" name="Elemento grafico 11">
              <a:extLst>
                <a:ext uri="{FF2B5EF4-FFF2-40B4-BE49-F238E27FC236}">
                  <a16:creationId xmlns:a16="http://schemas.microsoft.com/office/drawing/2014/main" id="{2FC48392-B976-4454-6E78-EE9DFD4AF988}"/>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848" y="1123378"/>
              <a:ext cx="3960000" cy="2664000"/>
            </a:xfrm>
            <a:prstGeom prst="rect">
              <a:avLst/>
            </a:prstGeom>
          </p:spPr>
        </p:pic>
        <p:sp>
          <p:nvSpPr>
            <p:cNvPr id="8" name="CasellaDiTesto 7">
              <a:extLst>
                <a:ext uri="{FF2B5EF4-FFF2-40B4-BE49-F238E27FC236}">
                  <a16:creationId xmlns:a16="http://schemas.microsoft.com/office/drawing/2014/main" id="{C8FE7BC1-32DF-8BFA-0E7A-08D91D5B8984}"/>
                </a:ext>
              </a:extLst>
            </p:cNvPr>
            <p:cNvSpPr txBox="1"/>
            <p:nvPr/>
          </p:nvSpPr>
          <p:spPr>
            <a:xfrm>
              <a:off x="911424" y="876394"/>
              <a:ext cx="2572992" cy="307777"/>
            </a:xfrm>
            <a:prstGeom prst="rect">
              <a:avLst/>
            </a:prstGeom>
            <a:noFill/>
          </p:spPr>
          <p:txBody>
            <a:bodyPr wrap="square">
              <a:spAutoFit/>
            </a:bodyPr>
            <a:lstStyle/>
            <a:p>
              <a:r>
                <a:rPr lang="it-IT"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Pressure in Port Cell (PIE </a:t>
              </a:r>
              <a:r>
                <a:rPr lang="it-IT" sz="1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a:t>
              </a:r>
              <a:r>
                <a:rPr lang="it-IT"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0 s) </a:t>
              </a:r>
              <a:endParaRPr lang="en-GB" sz="1400" b="1" dirty="0">
                <a:solidFill>
                  <a:srgbClr val="000000"/>
                </a:solidFill>
              </a:endParaRPr>
            </a:p>
          </p:txBody>
        </p:sp>
      </p:grpSp>
      <p:grpSp>
        <p:nvGrpSpPr>
          <p:cNvPr id="9" name="Gruppo 8">
            <a:extLst>
              <a:ext uri="{FF2B5EF4-FFF2-40B4-BE49-F238E27FC236}">
                <a16:creationId xmlns:a16="http://schemas.microsoft.com/office/drawing/2014/main" id="{2A0BBDDE-0B43-BB0D-0515-4590E7C6A124}"/>
              </a:ext>
            </a:extLst>
          </p:cNvPr>
          <p:cNvGrpSpPr/>
          <p:nvPr/>
        </p:nvGrpSpPr>
        <p:grpSpPr>
          <a:xfrm>
            <a:off x="4081487" y="654253"/>
            <a:ext cx="3960000" cy="2860584"/>
            <a:chOff x="4147369" y="876394"/>
            <a:chExt cx="3960000" cy="2860584"/>
          </a:xfrm>
        </p:grpSpPr>
        <p:pic>
          <p:nvPicPr>
            <p:cNvPr id="10" name="Elemento grafico 25">
              <a:extLst>
                <a:ext uri="{FF2B5EF4-FFF2-40B4-BE49-F238E27FC236}">
                  <a16:creationId xmlns:a16="http://schemas.microsoft.com/office/drawing/2014/main" id="{2D4A11B2-887D-467F-403B-9DA938C54684}"/>
                </a:ext>
              </a:extLst>
            </p:cNvPr>
            <p:cNvPicPr/>
            <p:nvPr/>
          </p:nvPicPr>
          <p:blipFill>
            <a:blip r:embed="rId5">
              <a:extLst>
                <a:ext uri="{96DAC541-7B7A-43D3-8B79-37D633B846F1}">
                  <asvg:svgBlip xmlns:asvg="http://schemas.microsoft.com/office/drawing/2016/SVG/main" r:embed="rId6"/>
                </a:ext>
              </a:extLst>
            </a:blip>
            <a:stretch>
              <a:fillRect/>
            </a:stretch>
          </p:blipFill>
          <p:spPr>
            <a:xfrm>
              <a:off x="4147369" y="1123378"/>
              <a:ext cx="3960000" cy="2613600"/>
            </a:xfrm>
            <a:prstGeom prst="rect">
              <a:avLst/>
            </a:prstGeom>
          </p:spPr>
        </p:pic>
        <p:sp>
          <p:nvSpPr>
            <p:cNvPr id="11" name="CasellaDiTesto 10">
              <a:extLst>
                <a:ext uri="{FF2B5EF4-FFF2-40B4-BE49-F238E27FC236}">
                  <a16:creationId xmlns:a16="http://schemas.microsoft.com/office/drawing/2014/main" id="{015C3F62-0AB9-A5E7-7A72-DB27E7DCE2D6}"/>
                </a:ext>
              </a:extLst>
            </p:cNvPr>
            <p:cNvSpPr txBox="1"/>
            <p:nvPr/>
          </p:nvSpPr>
          <p:spPr>
            <a:xfrm>
              <a:off x="4583832" y="876394"/>
              <a:ext cx="3350402" cy="307777"/>
            </a:xfrm>
            <a:prstGeom prst="rect">
              <a:avLst/>
            </a:prstGeom>
            <a:noFill/>
          </p:spPr>
          <p:txBody>
            <a:bodyPr wrap="square">
              <a:spAutoFit/>
            </a:bodyPr>
            <a:lstStyle>
              <a:defPPr>
                <a:defRPr lang="it-IT"/>
              </a:defPPr>
              <a:lvl1pPr>
                <a:defRPr sz="14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en-US" dirty="0"/>
                <a:t>FW and BZ temperature transient in C2 C3</a:t>
              </a:r>
              <a:endParaRPr lang="en-GB" dirty="0"/>
            </a:p>
          </p:txBody>
        </p:sp>
      </p:grpSp>
      <p:grpSp>
        <p:nvGrpSpPr>
          <p:cNvPr id="12" name="Gruppo 11">
            <a:extLst>
              <a:ext uri="{FF2B5EF4-FFF2-40B4-BE49-F238E27FC236}">
                <a16:creationId xmlns:a16="http://schemas.microsoft.com/office/drawing/2014/main" id="{D8BEA2B3-D543-F1C8-5719-9D50611406CE}"/>
              </a:ext>
            </a:extLst>
          </p:cNvPr>
          <p:cNvGrpSpPr/>
          <p:nvPr/>
        </p:nvGrpSpPr>
        <p:grpSpPr>
          <a:xfrm>
            <a:off x="8058677" y="654253"/>
            <a:ext cx="3960000" cy="2867165"/>
            <a:chOff x="8232000" y="869813"/>
            <a:chExt cx="3960000" cy="2867165"/>
          </a:xfrm>
        </p:grpSpPr>
        <p:pic>
          <p:nvPicPr>
            <p:cNvPr id="13" name="Elemento grafico 34">
              <a:extLst>
                <a:ext uri="{FF2B5EF4-FFF2-40B4-BE49-F238E27FC236}">
                  <a16:creationId xmlns:a16="http://schemas.microsoft.com/office/drawing/2014/main" id="{47B75DBB-B025-B9E4-F953-271840A4994A}"/>
                </a:ext>
              </a:extLst>
            </p:cNvPr>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32000" y="1123378"/>
              <a:ext cx="3960000" cy="2613600"/>
            </a:xfrm>
            <a:prstGeom prst="rect">
              <a:avLst/>
            </a:prstGeom>
          </p:spPr>
        </p:pic>
        <p:sp>
          <p:nvSpPr>
            <p:cNvPr id="14" name="CasellaDiTesto 13">
              <a:extLst>
                <a:ext uri="{FF2B5EF4-FFF2-40B4-BE49-F238E27FC236}">
                  <a16:creationId xmlns:a16="http://schemas.microsoft.com/office/drawing/2014/main" id="{272CADD5-B0E1-0853-05A0-04581B902E87}"/>
                </a:ext>
              </a:extLst>
            </p:cNvPr>
            <p:cNvSpPr txBox="1"/>
            <p:nvPr/>
          </p:nvSpPr>
          <p:spPr>
            <a:xfrm>
              <a:off x="8739727" y="869813"/>
              <a:ext cx="3317227" cy="307777"/>
            </a:xfrm>
            <a:prstGeom prst="rect">
              <a:avLst/>
            </a:prstGeom>
            <a:noFill/>
          </p:spPr>
          <p:txBody>
            <a:bodyPr wrap="square">
              <a:spAutoFit/>
            </a:bodyPr>
            <a:lstStyle>
              <a:defPPr>
                <a:defRPr lang="it-IT"/>
              </a:defPPr>
              <a:lvl1pPr>
                <a:defRPr sz="14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it-IT" dirty="0"/>
                <a:t>FW and BZ temperature </a:t>
              </a:r>
              <a:r>
                <a:rPr lang="it-IT" dirty="0" err="1"/>
                <a:t>transient</a:t>
              </a:r>
              <a:r>
                <a:rPr lang="it-IT" dirty="0"/>
                <a:t> in C1 C4</a:t>
              </a:r>
              <a:endParaRPr lang="en-GB" dirty="0"/>
            </a:p>
          </p:txBody>
        </p:sp>
      </p:grpSp>
      <p:sp>
        <p:nvSpPr>
          <p:cNvPr id="15" name="CasellaDiTesto 14">
            <a:extLst>
              <a:ext uri="{FF2B5EF4-FFF2-40B4-BE49-F238E27FC236}">
                <a16:creationId xmlns:a16="http://schemas.microsoft.com/office/drawing/2014/main" id="{4EF8DB7B-1900-E124-E4DE-26525DB20AFD}"/>
              </a:ext>
            </a:extLst>
          </p:cNvPr>
          <p:cNvSpPr txBox="1"/>
          <p:nvPr/>
        </p:nvSpPr>
        <p:spPr>
          <a:xfrm>
            <a:off x="147405" y="3703298"/>
            <a:ext cx="11897190" cy="1815882"/>
          </a:xfrm>
          <a:prstGeom prst="rect">
            <a:avLst/>
          </a:prstGeom>
          <a:noFill/>
        </p:spPr>
        <p:txBody>
          <a:bodyPr wrap="square">
            <a:spAutoFit/>
          </a:bodyPr>
          <a:lstStyle>
            <a:defPPr>
              <a:defRPr lang="it-IT"/>
            </a:defPPr>
            <a:lvl1pPr marL="171450" indent="-171450">
              <a:buFont typeface="Wingdings" panose="05000000000000000000" pitchFamily="2" charset="2"/>
              <a:buChar char="Ø"/>
              <a:defRPr sz="1400">
                <a:solidFill>
                  <a:srgbClr val="000000"/>
                </a:solidFill>
              </a:defRPr>
            </a:lvl1pPr>
          </a:lstStyle>
          <a:p>
            <a:r>
              <a:rPr lang="en-US" dirty="0"/>
              <a:t>The LOCA results in a release of water in the port cell environment and subsequent pressurization. The pressure peak of 124 kPa is reached in the PC immediately after the LOCA.</a:t>
            </a:r>
          </a:p>
          <a:p>
            <a:endParaRPr lang="en-US" dirty="0"/>
          </a:p>
          <a:p>
            <a:r>
              <a:rPr lang="en-US" dirty="0"/>
              <a:t>The closure of SIC valves reduces the total inventory of water discharged in the PC, allowing also for a faster depressurization of PC volume, reducing HTO releases toward external environment.</a:t>
            </a:r>
          </a:p>
          <a:p>
            <a:endParaRPr lang="en-US" dirty="0"/>
          </a:p>
          <a:p>
            <a:r>
              <a:rPr lang="en-US" dirty="0"/>
              <a:t>Preliminary results of LOCA analyses highlight that the TBM-FW can reach temperatures up to around 1700 K for PIE occurring at the beginning of the flat-top phase.</a:t>
            </a:r>
            <a:endParaRPr lang="en-GB" dirty="0"/>
          </a:p>
        </p:txBody>
      </p:sp>
      <p:sp>
        <p:nvSpPr>
          <p:cNvPr id="16" name="CasellaDiTesto 15">
            <a:extLst>
              <a:ext uri="{FF2B5EF4-FFF2-40B4-BE49-F238E27FC236}">
                <a16:creationId xmlns:a16="http://schemas.microsoft.com/office/drawing/2014/main" id="{328E86E3-40DB-F218-42A0-930CEA414037}"/>
              </a:ext>
            </a:extLst>
          </p:cNvPr>
          <p:cNvSpPr txBox="1"/>
          <p:nvPr/>
        </p:nvSpPr>
        <p:spPr>
          <a:xfrm>
            <a:off x="0" y="5772210"/>
            <a:ext cx="7032104" cy="215444"/>
          </a:xfrm>
          <a:prstGeom prst="rect">
            <a:avLst/>
          </a:prstGeom>
          <a:noFill/>
        </p:spPr>
        <p:txBody>
          <a:bodyPr wrap="square">
            <a:spAutoFit/>
          </a:bodyPr>
          <a:lstStyle/>
          <a:p>
            <a:r>
              <a:rPr lang="en-GB" sz="800" dirty="0">
                <a:solidFill>
                  <a:srgbClr val="000000"/>
                </a:solidFill>
              </a:rPr>
              <a:t>[Ref] D'Onorio, M. et al. “Supporting analysis for WCLL test blanket system safety”, (2021) Fusion Engineering and Design, 173, art. no. 112902</a:t>
            </a:r>
          </a:p>
        </p:txBody>
      </p:sp>
    </p:spTree>
    <p:extLst>
      <p:ext uri="{BB962C8B-B14F-4D97-AF65-F5344CB8AC3E}">
        <p14:creationId xmlns:p14="http://schemas.microsoft.com/office/powerpoint/2010/main" val="401564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B9561A88-BCB0-8D5F-EF8A-981CCA3F17AD}"/>
              </a:ext>
            </a:extLst>
          </p:cNvPr>
          <p:cNvSpPr>
            <a:spLocks noGrp="1"/>
          </p:cNvSpPr>
          <p:nvPr>
            <p:ph type="ftr" sz="quarter" idx="3"/>
          </p:nvPr>
        </p:nvSpPr>
        <p:spPr/>
        <p:txBody>
          <a:bodyPr/>
          <a:lstStyle/>
          <a:p>
            <a:pPr>
              <a:defRPr/>
            </a:pPr>
            <a:r>
              <a:rPr lang="en-US" altLang="it-IT" dirty="0"/>
              <a:t>Overview of Sapienza MELCOR activities in the frame of the EUROfusion consortium</a:t>
            </a:r>
            <a:endParaRPr lang="it-IT" altLang="it-IT" i="1" dirty="0"/>
          </a:p>
        </p:txBody>
      </p:sp>
      <p:sp>
        <p:nvSpPr>
          <p:cNvPr id="5" name="Segnaposto numero diapositiva 4">
            <a:extLst>
              <a:ext uri="{FF2B5EF4-FFF2-40B4-BE49-F238E27FC236}">
                <a16:creationId xmlns:a16="http://schemas.microsoft.com/office/drawing/2014/main" id="{709B34C2-736B-815F-2384-E29A4E2CCCA4}"/>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22</a:t>
            </a:fld>
            <a:endParaRPr lang="it-IT" altLang="it-IT" dirty="0"/>
          </a:p>
        </p:txBody>
      </p:sp>
      <p:sp>
        <p:nvSpPr>
          <p:cNvPr id="6" name="Titolo 1">
            <a:extLst>
              <a:ext uri="{FF2B5EF4-FFF2-40B4-BE49-F238E27FC236}">
                <a16:creationId xmlns:a16="http://schemas.microsoft.com/office/drawing/2014/main" id="{1888C7CC-7AAE-D3B4-0D7D-9EBAFBE7531D}"/>
              </a:ext>
            </a:extLst>
          </p:cNvPr>
          <p:cNvSpPr>
            <a:spLocks noGrp="1"/>
          </p:cNvSpPr>
          <p:nvPr>
            <p:ph type="title"/>
          </p:nvPr>
        </p:nvSpPr>
        <p:spPr>
          <a:xfrm>
            <a:off x="0" y="11297"/>
            <a:ext cx="10515600" cy="757130"/>
          </a:xfrm>
        </p:spPr>
        <p:txBody>
          <a:bodyPr/>
          <a:lstStyle/>
          <a:p>
            <a:r>
              <a:rPr lang="en-US" dirty="0"/>
              <a:t>Preliminary parametric studies (LOFA)</a:t>
            </a:r>
            <a:endParaRPr lang="en-GB" dirty="0"/>
          </a:p>
        </p:txBody>
      </p:sp>
      <p:pic>
        <p:nvPicPr>
          <p:cNvPr id="7" name="Elemento grafico 39">
            <a:extLst>
              <a:ext uri="{FF2B5EF4-FFF2-40B4-BE49-F238E27FC236}">
                <a16:creationId xmlns:a16="http://schemas.microsoft.com/office/drawing/2014/main" id="{616B0FCE-F893-6723-AC7B-C451D50AA2B1}"/>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328" y="1124744"/>
            <a:ext cx="3960000" cy="2664000"/>
          </a:xfrm>
          <a:prstGeom prst="rect">
            <a:avLst/>
          </a:prstGeom>
        </p:spPr>
      </p:pic>
      <p:pic>
        <p:nvPicPr>
          <p:cNvPr id="8" name="Elemento grafico 6">
            <a:extLst>
              <a:ext uri="{FF2B5EF4-FFF2-40B4-BE49-F238E27FC236}">
                <a16:creationId xmlns:a16="http://schemas.microsoft.com/office/drawing/2014/main" id="{A47CB3DB-D6F6-859B-0369-B4B5AFB6FD57}"/>
              </a:ext>
            </a:extLst>
          </p:cNvPr>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18565" y="1124744"/>
            <a:ext cx="3960000" cy="2664000"/>
          </a:xfrm>
          <a:prstGeom prst="rect">
            <a:avLst/>
          </a:prstGeom>
        </p:spPr>
      </p:pic>
      <p:pic>
        <p:nvPicPr>
          <p:cNvPr id="9" name="Elemento grafico 36">
            <a:extLst>
              <a:ext uri="{FF2B5EF4-FFF2-40B4-BE49-F238E27FC236}">
                <a16:creationId xmlns:a16="http://schemas.microsoft.com/office/drawing/2014/main" id="{3A5365F9-9159-82AE-4161-6C1F6E0106AF}"/>
              </a:ext>
            </a:extLst>
          </p:cNvPr>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89802" y="1124744"/>
            <a:ext cx="3960000" cy="2664000"/>
          </a:xfrm>
          <a:prstGeom prst="rect">
            <a:avLst/>
          </a:prstGeom>
        </p:spPr>
      </p:pic>
      <p:sp>
        <p:nvSpPr>
          <p:cNvPr id="10" name="CasellaDiTesto 9">
            <a:extLst>
              <a:ext uri="{FF2B5EF4-FFF2-40B4-BE49-F238E27FC236}">
                <a16:creationId xmlns:a16="http://schemas.microsoft.com/office/drawing/2014/main" id="{150ABB75-FA0F-41B1-8CDE-572BE369ADF5}"/>
              </a:ext>
            </a:extLst>
          </p:cNvPr>
          <p:cNvSpPr txBox="1"/>
          <p:nvPr/>
        </p:nvSpPr>
        <p:spPr>
          <a:xfrm>
            <a:off x="260824" y="837481"/>
            <a:ext cx="3816000" cy="307777"/>
          </a:xfrm>
          <a:prstGeom prst="rect">
            <a:avLst/>
          </a:prstGeom>
          <a:noFill/>
        </p:spPr>
        <p:txBody>
          <a:bodyPr wrap="square">
            <a:spAutoFit/>
          </a:bodyPr>
          <a:lstStyle>
            <a:defPPr>
              <a:defRPr lang="it-IT"/>
            </a:defPPr>
            <a:lvl1pPr>
              <a:defRPr sz="14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it-IT" dirty="0"/>
              <a:t>Pressure </a:t>
            </a:r>
            <a:r>
              <a:rPr lang="it-IT" dirty="0" err="1"/>
              <a:t>transient</a:t>
            </a:r>
            <a:r>
              <a:rPr lang="it-IT" dirty="0"/>
              <a:t> in WCS </a:t>
            </a:r>
            <a:r>
              <a:rPr lang="it-IT" dirty="0" err="1"/>
              <a:t>pressurizer</a:t>
            </a:r>
            <a:r>
              <a:rPr lang="it-IT" dirty="0"/>
              <a:t> (PIE </a:t>
            </a:r>
            <a:r>
              <a:rPr lang="it-IT" dirty="0" err="1"/>
              <a:t>at</a:t>
            </a:r>
            <a:r>
              <a:rPr lang="it-IT" dirty="0"/>
              <a:t> 0 s) </a:t>
            </a:r>
            <a:endParaRPr lang="en-GB" dirty="0"/>
          </a:p>
        </p:txBody>
      </p:sp>
      <p:sp>
        <p:nvSpPr>
          <p:cNvPr id="11" name="CasellaDiTesto 10">
            <a:extLst>
              <a:ext uri="{FF2B5EF4-FFF2-40B4-BE49-F238E27FC236}">
                <a16:creationId xmlns:a16="http://schemas.microsoft.com/office/drawing/2014/main" id="{520CB1C1-6B97-1202-DAF9-10BB2BCB5EAF}"/>
              </a:ext>
            </a:extLst>
          </p:cNvPr>
          <p:cNvSpPr txBox="1"/>
          <p:nvPr/>
        </p:nvSpPr>
        <p:spPr>
          <a:xfrm>
            <a:off x="4472153" y="840949"/>
            <a:ext cx="4248472" cy="307777"/>
          </a:xfrm>
          <a:prstGeom prst="rect">
            <a:avLst/>
          </a:prstGeom>
          <a:noFill/>
        </p:spPr>
        <p:txBody>
          <a:bodyPr wrap="square">
            <a:spAutoFit/>
          </a:bodyPr>
          <a:lstStyle>
            <a:defPPr>
              <a:defRPr lang="it-IT"/>
            </a:defPPr>
            <a:lvl1pPr>
              <a:defRPr sz="14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en-US" dirty="0"/>
              <a:t>FW temperature in all HS nodes for LOFA C1 </a:t>
            </a:r>
            <a:endParaRPr lang="en-GB" dirty="0"/>
          </a:p>
        </p:txBody>
      </p:sp>
      <p:sp>
        <p:nvSpPr>
          <p:cNvPr id="12" name="CasellaDiTesto 11">
            <a:extLst>
              <a:ext uri="{FF2B5EF4-FFF2-40B4-BE49-F238E27FC236}">
                <a16:creationId xmlns:a16="http://schemas.microsoft.com/office/drawing/2014/main" id="{B4712A26-246F-89F0-7114-B86E07BFB0AA}"/>
              </a:ext>
            </a:extLst>
          </p:cNvPr>
          <p:cNvSpPr txBox="1"/>
          <p:nvPr/>
        </p:nvSpPr>
        <p:spPr>
          <a:xfrm>
            <a:off x="8624461" y="837481"/>
            <a:ext cx="3551225" cy="307777"/>
          </a:xfrm>
          <a:prstGeom prst="rect">
            <a:avLst/>
          </a:prstGeom>
          <a:noFill/>
        </p:spPr>
        <p:txBody>
          <a:bodyPr wrap="square">
            <a:spAutoFit/>
          </a:bodyPr>
          <a:lstStyle>
            <a:defPPr>
              <a:defRPr lang="it-IT"/>
            </a:defPPr>
            <a:lvl1pPr>
              <a:defRPr sz="14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en-US" dirty="0"/>
              <a:t>FW temperature in all HS nodes for LOFA C3</a:t>
            </a:r>
            <a:endParaRPr lang="en-GB" dirty="0"/>
          </a:p>
        </p:txBody>
      </p:sp>
      <p:sp>
        <p:nvSpPr>
          <p:cNvPr id="13" name="CasellaDiTesto 12">
            <a:extLst>
              <a:ext uri="{FF2B5EF4-FFF2-40B4-BE49-F238E27FC236}">
                <a16:creationId xmlns:a16="http://schemas.microsoft.com/office/drawing/2014/main" id="{AEA26407-ABB6-552B-25C8-2887D54C39F9}"/>
              </a:ext>
            </a:extLst>
          </p:cNvPr>
          <p:cNvSpPr txBox="1"/>
          <p:nvPr/>
        </p:nvSpPr>
        <p:spPr>
          <a:xfrm>
            <a:off x="551536" y="3977311"/>
            <a:ext cx="11444532" cy="1600438"/>
          </a:xfrm>
          <a:prstGeom prst="rect">
            <a:avLst/>
          </a:prstGeom>
          <a:noFill/>
        </p:spPr>
        <p:txBody>
          <a:bodyPr wrap="square">
            <a:spAutoFit/>
          </a:bodyPr>
          <a:lstStyle/>
          <a:p>
            <a:pPr marL="171450" indent="-171450">
              <a:buFont typeface="Wingdings" panose="05000000000000000000" pitchFamily="2" charset="2"/>
              <a:buChar char="Ø"/>
            </a:pPr>
            <a:r>
              <a:rPr lang="en-US" sz="1400" dirty="0">
                <a:solidFill>
                  <a:srgbClr val="000000"/>
                </a:solidFill>
              </a:rPr>
              <a:t>The loss of coolant flow causes a rapid reduction in the rate of heat removal from the TBM, leading to temperature excursion of the TBM FW and pressurization of the WCS and TBM coolant.</a:t>
            </a:r>
          </a:p>
          <a:p>
            <a:pPr marL="171450" indent="-171450">
              <a:buFont typeface="Wingdings" panose="05000000000000000000" pitchFamily="2" charset="2"/>
              <a:buChar char="Ø"/>
            </a:pPr>
            <a:endParaRPr lang="en-US" sz="1400" dirty="0">
              <a:solidFill>
                <a:srgbClr val="000000"/>
              </a:solidFill>
            </a:endParaRPr>
          </a:p>
          <a:p>
            <a:pPr marL="171450" indent="-171450">
              <a:buFont typeface="Wingdings" panose="05000000000000000000" pitchFamily="2" charset="2"/>
              <a:buChar char="Ø"/>
            </a:pPr>
            <a:r>
              <a:rPr lang="en-US" sz="1400" dirty="0">
                <a:solidFill>
                  <a:srgbClr val="000000"/>
                </a:solidFill>
              </a:rPr>
              <a:t>The FW temperature rises from 657 K at 60.0 s to reach the maximum temperature of 1175 K at t=540 s, 480 s after the PIE. </a:t>
            </a:r>
          </a:p>
          <a:p>
            <a:pPr marL="171450" indent="-171450">
              <a:buFont typeface="Wingdings" panose="05000000000000000000" pitchFamily="2" charset="2"/>
              <a:buChar char="Ø"/>
            </a:pPr>
            <a:endParaRPr lang="en-US" sz="1400" dirty="0">
              <a:solidFill>
                <a:srgbClr val="000000"/>
              </a:solidFill>
            </a:endParaRPr>
          </a:p>
          <a:p>
            <a:pPr marL="171450" indent="-171450">
              <a:buFont typeface="Wingdings" panose="05000000000000000000" pitchFamily="2" charset="2"/>
              <a:buChar char="Ø"/>
            </a:pPr>
            <a:r>
              <a:rPr lang="en-US" sz="1400" dirty="0">
                <a:solidFill>
                  <a:srgbClr val="000000"/>
                </a:solidFill>
              </a:rPr>
              <a:t>It is still to be assessed which combined load conditions (structure temperature point combined with the related pressure load) would result into EUROFER structural integrity loss. </a:t>
            </a:r>
          </a:p>
        </p:txBody>
      </p:sp>
      <p:sp>
        <p:nvSpPr>
          <p:cNvPr id="14" name="CasellaDiTesto 13">
            <a:extLst>
              <a:ext uri="{FF2B5EF4-FFF2-40B4-BE49-F238E27FC236}">
                <a16:creationId xmlns:a16="http://schemas.microsoft.com/office/drawing/2014/main" id="{73C62D76-577E-9E5D-87DC-55F184309655}"/>
              </a:ext>
            </a:extLst>
          </p:cNvPr>
          <p:cNvSpPr txBox="1"/>
          <p:nvPr/>
        </p:nvSpPr>
        <p:spPr>
          <a:xfrm>
            <a:off x="0" y="5826750"/>
            <a:ext cx="7248128" cy="215444"/>
          </a:xfrm>
          <a:prstGeom prst="rect">
            <a:avLst/>
          </a:prstGeom>
          <a:noFill/>
        </p:spPr>
        <p:txBody>
          <a:bodyPr wrap="square">
            <a:spAutoFit/>
          </a:bodyPr>
          <a:lstStyle/>
          <a:p>
            <a:r>
              <a:rPr lang="en-GB" sz="800" dirty="0">
                <a:solidFill>
                  <a:srgbClr val="000000"/>
                </a:solidFill>
              </a:rPr>
              <a:t>[Ref] D'Onorio, M. et al. “Supporting analysis for WCLL test blanket system safety”, (2021) Fusion Engineering and Design, 173, art. no. 112902</a:t>
            </a:r>
          </a:p>
        </p:txBody>
      </p:sp>
    </p:spTree>
    <p:extLst>
      <p:ext uri="{BB962C8B-B14F-4D97-AF65-F5344CB8AC3E}">
        <p14:creationId xmlns:p14="http://schemas.microsoft.com/office/powerpoint/2010/main" val="538606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B9561A88-BCB0-8D5F-EF8A-981CCA3F17AD}"/>
              </a:ext>
            </a:extLst>
          </p:cNvPr>
          <p:cNvSpPr>
            <a:spLocks noGrp="1"/>
          </p:cNvSpPr>
          <p:nvPr>
            <p:ph type="ftr" sz="quarter" idx="3"/>
          </p:nvPr>
        </p:nvSpPr>
        <p:spPr/>
        <p:txBody>
          <a:bodyPr/>
          <a:lstStyle/>
          <a:p>
            <a:pPr>
              <a:defRPr/>
            </a:pPr>
            <a:r>
              <a:rPr lang="en-US" altLang="it-IT" dirty="0"/>
              <a:t>Overview of Sapienza MELCOR activities in the frame of the EUROfusion consortium</a:t>
            </a:r>
            <a:endParaRPr lang="it-IT" altLang="it-IT" i="1" dirty="0"/>
          </a:p>
        </p:txBody>
      </p:sp>
      <p:sp>
        <p:nvSpPr>
          <p:cNvPr id="5" name="Segnaposto numero diapositiva 4">
            <a:extLst>
              <a:ext uri="{FF2B5EF4-FFF2-40B4-BE49-F238E27FC236}">
                <a16:creationId xmlns:a16="http://schemas.microsoft.com/office/drawing/2014/main" id="{709B34C2-736B-815F-2384-E29A4E2CCCA4}"/>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23</a:t>
            </a:fld>
            <a:endParaRPr lang="it-IT" altLang="it-IT" dirty="0"/>
          </a:p>
        </p:txBody>
      </p:sp>
      <p:sp>
        <p:nvSpPr>
          <p:cNvPr id="6" name="Titolo 1">
            <a:extLst>
              <a:ext uri="{FF2B5EF4-FFF2-40B4-BE49-F238E27FC236}">
                <a16:creationId xmlns:a16="http://schemas.microsoft.com/office/drawing/2014/main" id="{B54596B7-148F-39DF-0694-894E8BB20D59}"/>
              </a:ext>
            </a:extLst>
          </p:cNvPr>
          <p:cNvSpPr>
            <a:spLocks noGrp="1"/>
          </p:cNvSpPr>
          <p:nvPr>
            <p:ph type="title"/>
          </p:nvPr>
        </p:nvSpPr>
        <p:spPr>
          <a:xfrm>
            <a:off x="119691" y="314131"/>
            <a:ext cx="11784442" cy="757130"/>
          </a:xfrm>
        </p:spPr>
        <p:txBody>
          <a:bodyPr/>
          <a:lstStyle/>
          <a:p>
            <a:r>
              <a:rPr lang="en-GB" dirty="0"/>
              <a:t>MELCOR-RAVEN COUPLING FOR UNCERTAINTY QUANTIFICATION</a:t>
            </a:r>
          </a:p>
        </p:txBody>
      </p:sp>
      <p:sp>
        <p:nvSpPr>
          <p:cNvPr id="7" name="Segnaposto contenuto 2">
            <a:extLst>
              <a:ext uri="{FF2B5EF4-FFF2-40B4-BE49-F238E27FC236}">
                <a16:creationId xmlns:a16="http://schemas.microsoft.com/office/drawing/2014/main" id="{4FE0A132-38B1-5E3E-38F4-2095F12F7CB2}"/>
              </a:ext>
            </a:extLst>
          </p:cNvPr>
          <p:cNvSpPr>
            <a:spLocks noGrp="1"/>
          </p:cNvSpPr>
          <p:nvPr>
            <p:ph idx="1"/>
          </p:nvPr>
        </p:nvSpPr>
        <p:spPr>
          <a:xfrm>
            <a:off x="266668" y="1332136"/>
            <a:ext cx="10368623" cy="4814664"/>
          </a:xfrm>
        </p:spPr>
        <p:txBody>
          <a:bodyPr/>
          <a:lstStyle/>
          <a:p>
            <a:pPr marL="342900" marR="0" lvl="0" indent="-342900" algn="l" defTabSz="914400" rtl="0" eaLnBrk="1" fontAlgn="base" latinLnBrk="0" hangingPunct="1">
              <a:lnSpc>
                <a:spcPct val="100000"/>
              </a:lnSpc>
              <a:spcBef>
                <a:spcPct val="20000"/>
              </a:spcBef>
              <a:spcAft>
                <a:spcPct val="0"/>
              </a:spcAft>
              <a:buClr>
                <a:srgbClr val="822433"/>
              </a:buClr>
              <a:buSzTx/>
              <a:buFontTx/>
              <a:buChar char="•"/>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cs typeface="+mn-cs"/>
              </a:rPr>
              <a:t>RAVEN development has begun in early 2012. </a:t>
            </a:r>
          </a:p>
          <a:p>
            <a:pPr marL="342900" marR="0" lvl="0" indent="-342900" algn="l" defTabSz="914400" rtl="0" eaLnBrk="1" fontAlgn="base" latinLnBrk="0" hangingPunct="1">
              <a:lnSpc>
                <a:spcPct val="100000"/>
              </a:lnSpc>
              <a:spcBef>
                <a:spcPct val="20000"/>
              </a:spcBef>
              <a:spcAft>
                <a:spcPct val="0"/>
              </a:spcAft>
              <a:buClr>
                <a:srgbClr val="822433"/>
              </a:buClr>
              <a:buSzTx/>
              <a:buFontTx/>
              <a:buChar char="•"/>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cs typeface="+mn-cs"/>
              </a:rPr>
              <a:t>The overall goal was to conceive a tool to enable Risk Informed Safety Margin Characterization (RISMC)</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mn-cs"/>
              </a:rPr>
              <a:t>Evaluating risk (uncertainty propagation)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mn-cs"/>
              </a:rPr>
              <a:t>Understanding risk (limit surface, ranking, sensitivity, data mining)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mn-cs"/>
              </a:rPr>
              <a:t>Mitigating risk (optimization)</a:t>
            </a:r>
          </a:p>
          <a:p>
            <a:pPr marL="342900" marR="0" lvl="0" indent="-342900" algn="l" defTabSz="914400" rtl="0" eaLnBrk="1" fontAlgn="base" latinLnBrk="0" hangingPunct="1">
              <a:lnSpc>
                <a:spcPct val="100000"/>
              </a:lnSpc>
              <a:spcBef>
                <a:spcPct val="20000"/>
              </a:spcBef>
              <a:spcAft>
                <a:spcPct val="0"/>
              </a:spcAft>
              <a:buClr>
                <a:srgbClr val="822433"/>
              </a:buClr>
              <a:buSzTx/>
              <a:buFontTx/>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mn-cs"/>
              </a:rPr>
              <a:t>RAVEN is open-source and can be downloaded from GITHUB:</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cs typeface="+mn-cs"/>
                <a:hlinkClick r:id="rId3"/>
              </a:rPr>
              <a:t>https://github.com/idaholab/raven</a:t>
            </a:r>
            <a:endParaRPr kumimoji="0" lang="en-US" sz="1600" b="0" i="0" u="none" strike="noStrike" kern="1200" cap="none" spc="0" normalizeH="0" baseline="0" noProof="0" dirty="0">
              <a:ln>
                <a:noFill/>
              </a:ln>
              <a:solidFill>
                <a:srgbClr val="000000"/>
              </a:solidFill>
              <a:effectLst/>
              <a:uLnTx/>
              <a:uFillTx/>
              <a:latin typeface="Arial"/>
              <a:ea typeface="ＭＳ Ｐゴシック"/>
              <a:cs typeface="+mn-cs"/>
            </a:endParaRPr>
          </a:p>
          <a:p>
            <a:pPr marL="342900" marR="0" lvl="0" indent="-342900" algn="l" defTabSz="914400" rtl="0" eaLnBrk="1" fontAlgn="base" latinLnBrk="0" hangingPunct="1">
              <a:lnSpc>
                <a:spcPct val="100000"/>
              </a:lnSpc>
              <a:spcBef>
                <a:spcPct val="20000"/>
              </a:spcBef>
              <a:spcAft>
                <a:spcPct val="0"/>
              </a:spcAft>
              <a:buClr>
                <a:srgbClr val="822433"/>
              </a:buClr>
              <a:buSzTx/>
              <a:buFontTx/>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mn-cs"/>
              </a:rPr>
              <a:t>Multiple operative systems are supported (Windows, Linux and Mac)</a:t>
            </a:r>
          </a:p>
          <a:p>
            <a:pPr marL="342900" marR="0" lvl="0" indent="-342900" algn="l" defTabSz="914400" rtl="0" eaLnBrk="1" fontAlgn="base" latinLnBrk="0" hangingPunct="1">
              <a:lnSpc>
                <a:spcPct val="100000"/>
              </a:lnSpc>
              <a:spcBef>
                <a:spcPct val="20000"/>
              </a:spcBef>
              <a:spcAft>
                <a:spcPct val="0"/>
              </a:spcAft>
              <a:buClr>
                <a:srgbClr val="822433"/>
              </a:buClr>
              <a:buSzTx/>
              <a:buFontTx/>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mn-cs"/>
              </a:rPr>
              <a:t>RAVEN development is performed under a strict Software Quality Assurance process: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cs typeface="+mn-cs"/>
              </a:rPr>
              <a:t>NQ1 – </a:t>
            </a:r>
            <a:r>
              <a:rPr kumimoji="0" lang="en-US" sz="1600" b="0" i="0" u="none" strike="noStrike" kern="1200" cap="none" spc="0" normalizeH="0" baseline="0" noProof="0" dirty="0" err="1">
                <a:ln>
                  <a:noFill/>
                </a:ln>
                <a:solidFill>
                  <a:srgbClr val="000000"/>
                </a:solidFill>
                <a:effectLst/>
                <a:uLnTx/>
                <a:uFillTx/>
                <a:latin typeface="Arial"/>
                <a:ea typeface="ＭＳ Ｐゴシック"/>
                <a:cs typeface="+mn-cs"/>
              </a:rPr>
              <a:t>Lvl</a:t>
            </a:r>
            <a:r>
              <a:rPr kumimoji="0" lang="en-US" sz="1600" b="0" i="0" u="none" strike="noStrike" kern="1200" cap="none" spc="0" normalizeH="0" baseline="0" noProof="0" dirty="0">
                <a:ln>
                  <a:noFill/>
                </a:ln>
                <a:solidFill>
                  <a:srgbClr val="000000"/>
                </a:solidFill>
                <a:effectLst/>
                <a:uLnTx/>
                <a:uFillTx/>
                <a:latin typeface="Arial"/>
                <a:ea typeface="ＭＳ Ｐゴシック"/>
                <a:cs typeface="+mn-cs"/>
              </a:rPr>
              <a:t>. 2 </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cs typeface="+mn-cs"/>
              </a:rPr>
              <a:t>User manuals and guides, theory manuals, tests documentation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cs typeface="+mn-cs"/>
              </a:rPr>
              <a:t>Multiple level of peer-review process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cs typeface="+mn-cs"/>
              </a:rPr>
              <a:t>Automatic verification (testing) (~650 regression tests)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a:cs typeface="+mn-cs"/>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a:cs typeface="+mn-cs"/>
            </a:endParaRPr>
          </a:p>
          <a:p>
            <a:endParaRPr lang="en-GB" dirty="0"/>
          </a:p>
        </p:txBody>
      </p:sp>
      <p:pic>
        <p:nvPicPr>
          <p:cNvPr id="8" name="Picture 4">
            <a:extLst>
              <a:ext uri="{FF2B5EF4-FFF2-40B4-BE49-F238E27FC236}">
                <a16:creationId xmlns:a16="http://schemas.microsoft.com/office/drawing/2014/main" id="{15A0329C-255C-522B-8FF7-0C6A5A0110B8}"/>
              </a:ext>
            </a:extLst>
          </p:cNvPr>
          <p:cNvPicPr>
            <a:picLocks noChangeAspect="1" noChangeArrowheads="1"/>
          </p:cNvPicPr>
          <p:nvPr/>
        </p:nvPicPr>
        <p:blipFill>
          <a:blip r:embed="rId4" cstate="print">
            <a:alphaModFix amt="20000"/>
            <a:extLst>
              <a:ext uri="{28A0092B-C50C-407E-A947-70E740481C1C}">
                <a14:useLocalDpi xmlns:a14="http://schemas.microsoft.com/office/drawing/2010/main" val="0"/>
              </a:ext>
            </a:extLst>
          </a:blip>
          <a:srcRect/>
          <a:stretch>
            <a:fillRect/>
          </a:stretch>
        </p:blipFill>
        <p:spPr bwMode="auto">
          <a:xfrm>
            <a:off x="5851178" y="3251200"/>
            <a:ext cx="6327857"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977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B9561A88-BCB0-8D5F-EF8A-981CCA3F17AD}"/>
              </a:ext>
            </a:extLst>
          </p:cNvPr>
          <p:cNvSpPr>
            <a:spLocks noGrp="1"/>
          </p:cNvSpPr>
          <p:nvPr>
            <p:ph type="ftr" sz="quarter" idx="3"/>
          </p:nvPr>
        </p:nvSpPr>
        <p:spPr/>
        <p:txBody>
          <a:bodyPr/>
          <a:lstStyle/>
          <a:p>
            <a:pPr>
              <a:defRPr/>
            </a:pPr>
            <a:r>
              <a:rPr lang="en-US" altLang="it-IT" dirty="0"/>
              <a:t>Overview of Sapienza MELCOR activities in the frame of the EUROfusion consortium</a:t>
            </a:r>
            <a:endParaRPr lang="it-IT" altLang="it-IT" i="1" dirty="0"/>
          </a:p>
        </p:txBody>
      </p:sp>
      <p:sp>
        <p:nvSpPr>
          <p:cNvPr id="5" name="Segnaposto numero diapositiva 4">
            <a:extLst>
              <a:ext uri="{FF2B5EF4-FFF2-40B4-BE49-F238E27FC236}">
                <a16:creationId xmlns:a16="http://schemas.microsoft.com/office/drawing/2014/main" id="{709B34C2-736B-815F-2384-E29A4E2CCCA4}"/>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24</a:t>
            </a:fld>
            <a:endParaRPr lang="it-IT" altLang="it-IT" dirty="0"/>
          </a:p>
        </p:txBody>
      </p:sp>
      <p:sp>
        <p:nvSpPr>
          <p:cNvPr id="6" name="Titolo 1">
            <a:extLst>
              <a:ext uri="{FF2B5EF4-FFF2-40B4-BE49-F238E27FC236}">
                <a16:creationId xmlns:a16="http://schemas.microsoft.com/office/drawing/2014/main" id="{C0AC2456-B510-BB39-5418-3BE7D1E38401}"/>
              </a:ext>
            </a:extLst>
          </p:cNvPr>
          <p:cNvSpPr>
            <a:spLocks noGrp="1"/>
          </p:cNvSpPr>
          <p:nvPr>
            <p:ph type="title"/>
          </p:nvPr>
        </p:nvSpPr>
        <p:spPr>
          <a:xfrm>
            <a:off x="0" y="-27244"/>
            <a:ext cx="10515600" cy="757130"/>
          </a:xfrm>
        </p:spPr>
        <p:txBody>
          <a:bodyPr/>
          <a:lstStyle/>
          <a:p>
            <a:r>
              <a:rPr lang="en-GB" dirty="0"/>
              <a:t>MELCOR-RAVEN COUPLING</a:t>
            </a:r>
          </a:p>
        </p:txBody>
      </p:sp>
      <p:sp>
        <p:nvSpPr>
          <p:cNvPr id="7" name="Segnaposto contenuto 2">
            <a:extLst>
              <a:ext uri="{FF2B5EF4-FFF2-40B4-BE49-F238E27FC236}">
                <a16:creationId xmlns:a16="http://schemas.microsoft.com/office/drawing/2014/main" id="{4819FA16-25CC-68EA-FDAF-2AEB7DC8AF5B}"/>
              </a:ext>
            </a:extLst>
          </p:cNvPr>
          <p:cNvSpPr>
            <a:spLocks noGrp="1"/>
          </p:cNvSpPr>
          <p:nvPr/>
        </p:nvSpPr>
        <p:spPr bwMode="auto">
          <a:xfrm>
            <a:off x="80918" y="729886"/>
            <a:ext cx="5168121" cy="5033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822433"/>
              </a:buClr>
              <a:buChar char="•"/>
              <a:defRPr sz="24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000">
                <a:solidFill>
                  <a:srgbClr val="000000"/>
                </a:solidFill>
                <a:latin typeface="+mn-lt"/>
                <a:ea typeface="+mn-ea"/>
              </a:defRPr>
            </a:lvl2pPr>
            <a:lvl3pPr marL="1143000" indent="-228600" algn="l" rtl="0" eaLnBrk="1" fontAlgn="base" hangingPunct="1">
              <a:spcBef>
                <a:spcPct val="20000"/>
              </a:spcBef>
              <a:spcAft>
                <a:spcPct val="0"/>
              </a:spcAft>
              <a:buChar char="•"/>
              <a:defRPr sz="1600">
                <a:solidFill>
                  <a:srgbClr val="000000"/>
                </a:solidFill>
                <a:latin typeface="+mn-lt"/>
                <a:ea typeface="+mn-ea"/>
              </a:defRPr>
            </a:lvl3pPr>
            <a:lvl4pPr marL="1562100" indent="-228600" algn="l" rtl="0" eaLnBrk="1" fontAlgn="base" hangingPunct="1">
              <a:spcBef>
                <a:spcPct val="20000"/>
              </a:spcBef>
              <a:spcAft>
                <a:spcPct val="0"/>
              </a:spcAft>
              <a:buChar char="–"/>
              <a:defRPr sz="1400">
                <a:solidFill>
                  <a:srgbClr val="000000"/>
                </a:solidFill>
                <a:latin typeface="+mn-lt"/>
                <a:ea typeface="+mn-ea"/>
              </a:defRPr>
            </a:lvl4pPr>
            <a:lvl5pPr marL="1981200" indent="-228600" algn="l" rtl="0" eaLnBrk="1" fontAlgn="base" hangingPunct="1">
              <a:spcBef>
                <a:spcPct val="20000"/>
              </a:spcBef>
              <a:spcAft>
                <a:spcPct val="0"/>
              </a:spcAft>
              <a:buChar char="»"/>
              <a:defRPr sz="1200">
                <a:solidFill>
                  <a:srgbClr val="000000"/>
                </a:solidFill>
                <a:latin typeface="+mn-lt"/>
                <a:ea typeface="+mn-ea"/>
              </a:defRPr>
            </a:lvl5pPr>
            <a:lvl6pPr marL="2438400" indent="-228600" algn="l" rtl="0" eaLnBrk="1" fontAlgn="base" hangingPunct="1">
              <a:spcBef>
                <a:spcPct val="20000"/>
              </a:spcBef>
              <a:spcAft>
                <a:spcPct val="0"/>
              </a:spcAft>
              <a:buChar char="»"/>
              <a:defRPr sz="1200">
                <a:solidFill>
                  <a:srgbClr val="000000"/>
                </a:solidFill>
                <a:latin typeface="+mn-lt"/>
                <a:ea typeface="+mn-ea"/>
              </a:defRPr>
            </a:lvl6pPr>
            <a:lvl7pPr marL="2895600" indent="-228600" algn="l" rtl="0" eaLnBrk="1" fontAlgn="base" hangingPunct="1">
              <a:spcBef>
                <a:spcPct val="20000"/>
              </a:spcBef>
              <a:spcAft>
                <a:spcPct val="0"/>
              </a:spcAft>
              <a:buChar char="»"/>
              <a:defRPr sz="1200">
                <a:solidFill>
                  <a:srgbClr val="000000"/>
                </a:solidFill>
                <a:latin typeface="+mn-lt"/>
                <a:ea typeface="+mn-ea"/>
              </a:defRPr>
            </a:lvl7pPr>
            <a:lvl8pPr marL="3352800" indent="-228600" algn="l" rtl="0" eaLnBrk="1" fontAlgn="base" hangingPunct="1">
              <a:spcBef>
                <a:spcPct val="20000"/>
              </a:spcBef>
              <a:spcAft>
                <a:spcPct val="0"/>
              </a:spcAft>
              <a:buChar char="»"/>
              <a:defRPr sz="1200">
                <a:solidFill>
                  <a:srgbClr val="000000"/>
                </a:solidFill>
                <a:latin typeface="+mn-lt"/>
                <a:ea typeface="+mn-ea"/>
              </a:defRPr>
            </a:lvl8pPr>
            <a:lvl9pPr marL="3810000" indent="-228600" algn="l" rtl="0" eaLnBrk="1" fontAlgn="base" hangingPunct="1">
              <a:spcBef>
                <a:spcPct val="20000"/>
              </a:spcBef>
              <a:spcAft>
                <a:spcPct val="0"/>
              </a:spcAft>
              <a:buChar char="»"/>
              <a:defRPr sz="1200">
                <a:solidFill>
                  <a:srgbClr val="000000"/>
                </a:solidFill>
                <a:latin typeface="+mn-lt"/>
                <a:ea typeface="+mn-ea"/>
              </a:defRPr>
            </a:lvl9pPr>
          </a:lstStyle>
          <a:p>
            <a:pPr algn="just"/>
            <a:r>
              <a:rPr lang="en-US" sz="1600" dirty="0"/>
              <a:t>The coupling has been realized through a </a:t>
            </a:r>
            <a:r>
              <a:rPr lang="en-US" sz="1600" dirty="0">
                <a:solidFill>
                  <a:srgbClr val="0070C0"/>
                </a:solidFill>
                <a:latin typeface="Courier"/>
                <a:cs typeface="Courier"/>
              </a:rPr>
              <a:t>Python</a:t>
            </a:r>
            <a:r>
              <a:rPr lang="en-US" sz="1600" dirty="0"/>
              <a:t> Interface integrated into the source code</a:t>
            </a:r>
          </a:p>
          <a:p>
            <a:pPr algn="just"/>
            <a:r>
              <a:rPr lang="en-US" sz="1600" dirty="0"/>
              <a:t>The Interface is capable to:</a:t>
            </a:r>
          </a:p>
          <a:p>
            <a:pPr marL="914400" lvl="1" indent="-457200" algn="just">
              <a:buFont typeface="+mj-lt"/>
              <a:buAutoNum type="arabicPeriod"/>
            </a:pPr>
            <a:r>
              <a:rPr lang="en-US" sz="1600" dirty="0"/>
              <a:t>Generate a run command for MELGEN and MELCOR executable</a:t>
            </a:r>
          </a:p>
          <a:p>
            <a:pPr marL="914400" lvl="1" indent="-457200" algn="just">
              <a:buFont typeface="+mj-lt"/>
              <a:buAutoNum type="arabicPeriod"/>
            </a:pPr>
            <a:r>
              <a:rPr lang="en-GB" sz="1600" dirty="0"/>
              <a:t>Convert binary plot file of MELCOR in CSV file</a:t>
            </a:r>
          </a:p>
          <a:p>
            <a:pPr marL="0" lvl="1" indent="0">
              <a:spcBef>
                <a:spcPct val="40000"/>
              </a:spcBef>
              <a:buNone/>
            </a:pPr>
            <a:r>
              <a:rPr lang="en-US" sz="1600" dirty="0"/>
              <a:t>Python module used: </a:t>
            </a:r>
            <a:r>
              <a:rPr lang="en-US" sz="1600" dirty="0">
                <a:solidFill>
                  <a:srgbClr val="3366FF"/>
                </a:solidFill>
              </a:rPr>
              <a:t>struct.</a:t>
            </a:r>
          </a:p>
          <a:p>
            <a:pPr marL="342900" lvl="1" indent="-342900" algn="just">
              <a:buClr>
                <a:srgbClr val="822433"/>
              </a:buClr>
              <a:buFont typeface="Arial" panose="020B0604020202020204" pitchFamily="34" charset="0"/>
              <a:buChar char="•"/>
            </a:pPr>
            <a:r>
              <a:rPr lang="en-US" sz="1600" dirty="0"/>
              <a:t>This module performs conversions between Python values and C structs represented as Python strings. This can be used in handling binary data stored in files.</a:t>
            </a:r>
          </a:p>
          <a:p>
            <a:pPr marL="457200" lvl="1" indent="0" algn="just">
              <a:buNone/>
            </a:pPr>
            <a:endParaRPr lang="en-GB" sz="1600" dirty="0"/>
          </a:p>
          <a:p>
            <a:pPr marL="914400" lvl="1" indent="-457200" algn="just">
              <a:buFont typeface="+mj-lt"/>
              <a:buAutoNum type="arabicPeriod"/>
            </a:pPr>
            <a:endParaRPr lang="en-GB" sz="1600" dirty="0"/>
          </a:p>
          <a:p>
            <a:pPr marL="914400" lvl="1" indent="-457200" algn="just">
              <a:buFont typeface="+mj-lt"/>
              <a:buAutoNum type="arabicPeriod"/>
            </a:pPr>
            <a:endParaRPr lang="en-GB" sz="1600" dirty="0"/>
          </a:p>
          <a:p>
            <a:pPr marL="914400" lvl="1" indent="-457200" algn="just">
              <a:buFont typeface="+mj-lt"/>
              <a:buAutoNum type="arabicPeriod"/>
            </a:pPr>
            <a:endParaRPr lang="en-US" sz="1600" dirty="0"/>
          </a:p>
        </p:txBody>
      </p:sp>
      <p:pic>
        <p:nvPicPr>
          <p:cNvPr id="8" name="Segnaposto contenuto 7">
            <a:extLst>
              <a:ext uri="{FF2B5EF4-FFF2-40B4-BE49-F238E27FC236}">
                <a16:creationId xmlns:a16="http://schemas.microsoft.com/office/drawing/2014/main" id="{0A0C3FC7-AB03-11BC-D6C2-54E3DE86BD6C}"/>
              </a:ext>
            </a:extLst>
          </p:cNvPr>
          <p:cNvPicPr>
            <a:picLocks noGrp="1"/>
          </p:cNvPicPr>
          <p:nvPr/>
        </p:nvPicPr>
        <p:blipFill rotWithShape="1">
          <a:blip r:embed="rId3"/>
          <a:srcRect l="2151" t="3583" r="4033" b="3191"/>
          <a:stretch/>
        </p:blipFill>
        <p:spPr bwMode="auto">
          <a:xfrm>
            <a:off x="5441061" y="729887"/>
            <a:ext cx="3539579" cy="4633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a:extLst>
              <a:ext uri="{FF2B5EF4-FFF2-40B4-BE49-F238E27FC236}">
                <a16:creationId xmlns:a16="http://schemas.microsoft.com/office/drawing/2014/main" id="{2EF6C675-718C-B890-E653-D9912DE197EE}"/>
              </a:ext>
            </a:extLst>
          </p:cNvPr>
          <p:cNvSpPr txBox="1">
            <a:spLocks/>
          </p:cNvSpPr>
          <p:nvPr/>
        </p:nvSpPr>
        <p:spPr bwMode="auto">
          <a:xfrm>
            <a:off x="8976320" y="729886"/>
            <a:ext cx="3136805" cy="141440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defRPr/>
            </a:pPr>
            <a:r>
              <a:rPr lang="en-US" sz="1400" dirty="0">
                <a:solidFill>
                  <a:srgbClr val="000000"/>
                </a:solidFill>
                <a:ea typeface="ＭＳ Ｐゴシック" charset="0"/>
                <a:cs typeface="ＭＳ Ｐゴシック" charset="0"/>
              </a:rPr>
              <a:t>     Initial Sampling of:</a:t>
            </a:r>
          </a:p>
          <a:p>
            <a:pPr lvl="1">
              <a:defRPr/>
            </a:pPr>
            <a:r>
              <a:rPr lang="en-US" sz="1400" dirty="0">
                <a:solidFill>
                  <a:srgbClr val="000000"/>
                </a:solidFill>
                <a:ea typeface="ＭＳ Ｐゴシック" charset="0"/>
                <a:cs typeface="ＭＳ Ｐゴシック" charset="0"/>
              </a:rPr>
              <a:t>Physical parameters</a:t>
            </a:r>
          </a:p>
          <a:p>
            <a:pPr lvl="1">
              <a:defRPr/>
            </a:pPr>
            <a:r>
              <a:rPr lang="en-US" sz="1400" dirty="0">
                <a:solidFill>
                  <a:srgbClr val="000000"/>
                </a:solidFill>
                <a:ea typeface="ＭＳ Ｐゴシック" charset="0"/>
                <a:cs typeface="ＭＳ Ｐゴシック" charset="0"/>
              </a:rPr>
              <a:t>Initial Conditions</a:t>
            </a:r>
          </a:p>
          <a:p>
            <a:pPr lvl="1">
              <a:defRPr/>
            </a:pPr>
            <a:r>
              <a:rPr lang="en-US" sz="1400" dirty="0">
                <a:solidFill>
                  <a:srgbClr val="000000"/>
                </a:solidFill>
                <a:ea typeface="ＭＳ Ｐゴシック" charset="0"/>
                <a:cs typeface="ＭＳ Ｐゴシック" charset="0"/>
              </a:rPr>
              <a:t>Transition Conditions, i.e., time of a transition event</a:t>
            </a:r>
          </a:p>
        </p:txBody>
      </p:sp>
      <p:sp>
        <p:nvSpPr>
          <p:cNvPr id="10" name="Content Placeholder 2">
            <a:extLst>
              <a:ext uri="{FF2B5EF4-FFF2-40B4-BE49-F238E27FC236}">
                <a16:creationId xmlns:a16="http://schemas.microsoft.com/office/drawing/2014/main" id="{5D59875B-CFE6-6C75-814E-71DCAFDAA4E3}"/>
              </a:ext>
            </a:extLst>
          </p:cNvPr>
          <p:cNvSpPr txBox="1">
            <a:spLocks/>
          </p:cNvSpPr>
          <p:nvPr/>
        </p:nvSpPr>
        <p:spPr bwMode="auto">
          <a:xfrm>
            <a:off x="9261328" y="2334233"/>
            <a:ext cx="2851797" cy="106572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defRPr/>
            </a:pPr>
            <a:r>
              <a:rPr lang="en-US" sz="1400" dirty="0">
                <a:solidFill>
                  <a:srgbClr val="000000"/>
                </a:solidFill>
                <a:ea typeface="ＭＳ Ｐゴシック" charset="0"/>
                <a:cs typeface="ＭＳ Ｐゴシック" charset="0"/>
              </a:rPr>
              <a:t>Runs the system simulator using the values previously sampled and eventually applying a random noise to some parameters</a:t>
            </a:r>
            <a:endParaRPr lang="en-US" sz="1400" strike="sngStrike" dirty="0">
              <a:solidFill>
                <a:srgbClr val="000000"/>
              </a:solidFill>
              <a:ea typeface="ＭＳ Ｐゴシック" charset="0"/>
              <a:cs typeface="ＭＳ Ｐゴシック" charset="0"/>
            </a:endParaRPr>
          </a:p>
        </p:txBody>
      </p:sp>
      <p:sp>
        <p:nvSpPr>
          <p:cNvPr id="11" name="Parentesi graffa chiusa 10">
            <a:extLst>
              <a:ext uri="{FF2B5EF4-FFF2-40B4-BE49-F238E27FC236}">
                <a16:creationId xmlns:a16="http://schemas.microsoft.com/office/drawing/2014/main" id="{6A9A7BED-0A94-14F8-D5FF-ED03B80EEBDF}"/>
              </a:ext>
            </a:extLst>
          </p:cNvPr>
          <p:cNvSpPr/>
          <p:nvPr/>
        </p:nvSpPr>
        <p:spPr bwMode="auto">
          <a:xfrm rot="10800000">
            <a:off x="9012366" y="713492"/>
            <a:ext cx="203396" cy="1083120"/>
          </a:xfrm>
          <a:prstGeom prst="rightBrace">
            <a:avLst>
              <a:gd name="adj1" fmla="val 44047"/>
              <a:gd name="adj2" fmla="val 50000"/>
            </a:avLst>
          </a:prstGeom>
          <a:noFill/>
          <a:ln w="28575">
            <a:solidFill>
              <a:srgbClr val="822433"/>
            </a:solidFill>
          </a:ln>
          <a:effectLst/>
        </p:spPr>
        <p:txBody>
          <a:bodyPr vert="horz" wrap="square" lIns="91440" tIns="45720" rIns="91440" bIns="45720" numCol="1" rtlCol="0"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rgbClr val="000000"/>
              </a:solidFill>
              <a:effectLst/>
              <a:latin typeface="Arial" charset="0"/>
              <a:ea typeface="ＭＳ Ｐゴシック" pitchFamily="1" charset="-128"/>
            </a:endParaRPr>
          </a:p>
        </p:txBody>
      </p:sp>
      <p:sp>
        <p:nvSpPr>
          <p:cNvPr id="12" name="Parentesi graffa chiusa 11">
            <a:extLst>
              <a:ext uri="{FF2B5EF4-FFF2-40B4-BE49-F238E27FC236}">
                <a16:creationId xmlns:a16="http://schemas.microsoft.com/office/drawing/2014/main" id="{6529DA80-8E18-8331-62C2-2F3C9E97EA24}"/>
              </a:ext>
            </a:extLst>
          </p:cNvPr>
          <p:cNvSpPr/>
          <p:nvPr/>
        </p:nvSpPr>
        <p:spPr bwMode="auto">
          <a:xfrm rot="10800000">
            <a:off x="9009932" y="2280582"/>
            <a:ext cx="205830" cy="958304"/>
          </a:xfrm>
          <a:prstGeom prst="rightBrace">
            <a:avLst>
              <a:gd name="adj1" fmla="val 44047"/>
              <a:gd name="adj2" fmla="val 49020"/>
            </a:avLst>
          </a:prstGeom>
          <a:noFill/>
          <a:ln w="28575">
            <a:solidFill>
              <a:srgbClr val="822433"/>
            </a:solidFill>
          </a:ln>
          <a:effectLst/>
        </p:spPr>
        <p:txBody>
          <a:bodyPr vert="horz" wrap="square" lIns="91440" tIns="45720" rIns="91440" bIns="45720" numCol="1" rtlCol="0"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rgbClr val="000000"/>
              </a:solidFill>
              <a:effectLst/>
              <a:latin typeface="Arial" charset="0"/>
              <a:ea typeface="ＭＳ Ｐゴシック" pitchFamily="1" charset="-128"/>
            </a:endParaRPr>
          </a:p>
        </p:txBody>
      </p:sp>
      <p:sp>
        <p:nvSpPr>
          <p:cNvPr id="13" name="Parentesi graffa chiusa 12">
            <a:extLst>
              <a:ext uri="{FF2B5EF4-FFF2-40B4-BE49-F238E27FC236}">
                <a16:creationId xmlns:a16="http://schemas.microsoft.com/office/drawing/2014/main" id="{80ADF492-0FB2-F522-6118-180B4D7C3F37}"/>
              </a:ext>
            </a:extLst>
          </p:cNvPr>
          <p:cNvSpPr/>
          <p:nvPr/>
        </p:nvSpPr>
        <p:spPr bwMode="auto">
          <a:xfrm rot="10800000">
            <a:off x="9008169" y="3503198"/>
            <a:ext cx="205830" cy="1790579"/>
          </a:xfrm>
          <a:prstGeom prst="rightBrace">
            <a:avLst>
              <a:gd name="adj1" fmla="val 44047"/>
              <a:gd name="adj2" fmla="val 49020"/>
            </a:avLst>
          </a:prstGeom>
          <a:noFill/>
          <a:ln w="28575">
            <a:solidFill>
              <a:srgbClr val="822433"/>
            </a:solidFill>
          </a:ln>
          <a:effectLst/>
        </p:spPr>
        <p:txBody>
          <a:bodyPr vert="horz" wrap="square" lIns="91440" tIns="45720" rIns="91440" bIns="45720" numCol="1" rtlCol="0"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rgbClr val="000000"/>
              </a:solidFill>
              <a:effectLst/>
              <a:latin typeface="Arial" charset="0"/>
              <a:ea typeface="ＭＳ Ｐゴシック" pitchFamily="1" charset="-128"/>
            </a:endParaRPr>
          </a:p>
        </p:txBody>
      </p:sp>
      <p:sp>
        <p:nvSpPr>
          <p:cNvPr id="14" name="Content Placeholder 2">
            <a:extLst>
              <a:ext uri="{FF2B5EF4-FFF2-40B4-BE49-F238E27FC236}">
                <a16:creationId xmlns:a16="http://schemas.microsoft.com/office/drawing/2014/main" id="{075D9667-2F9A-EE86-26CA-1343B5F03C5E}"/>
              </a:ext>
            </a:extLst>
          </p:cNvPr>
          <p:cNvSpPr txBox="1">
            <a:spLocks/>
          </p:cNvSpPr>
          <p:nvPr/>
        </p:nvSpPr>
        <p:spPr bwMode="auto">
          <a:xfrm>
            <a:off x="9215592" y="3557079"/>
            <a:ext cx="2850206" cy="173669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defRPr/>
            </a:pPr>
            <a:r>
              <a:rPr lang="en-US" sz="1400" dirty="0">
                <a:solidFill>
                  <a:srgbClr val="000000"/>
                </a:solidFill>
                <a:ea typeface="ＭＳ Ｐゴシック" charset="0"/>
              </a:rPr>
              <a:t>Converts each .PTF file in csv. To overcome the handling of large datafiles the interface allows to create a CSV file with only variables required by the users. So is possible to obtain an HDF5 database which comprises variables from all MELCOR packages (CVH, FL, COR, RN etc.)</a:t>
            </a:r>
          </a:p>
        </p:txBody>
      </p:sp>
      <p:sp>
        <p:nvSpPr>
          <p:cNvPr id="17" name="CasellaDiTesto 16">
            <a:extLst>
              <a:ext uri="{FF2B5EF4-FFF2-40B4-BE49-F238E27FC236}">
                <a16:creationId xmlns:a16="http://schemas.microsoft.com/office/drawing/2014/main" id="{737747D6-C178-38BF-F516-C084EB7F82F1}"/>
              </a:ext>
            </a:extLst>
          </p:cNvPr>
          <p:cNvSpPr txBox="1"/>
          <p:nvPr/>
        </p:nvSpPr>
        <p:spPr>
          <a:xfrm>
            <a:off x="13247" y="5498709"/>
            <a:ext cx="9230360" cy="338554"/>
          </a:xfrm>
          <a:prstGeom prst="rect">
            <a:avLst/>
          </a:prstGeom>
          <a:noFill/>
        </p:spPr>
        <p:txBody>
          <a:bodyPr wrap="square">
            <a:spAutoFit/>
          </a:bodyPr>
          <a:lstStyle/>
          <a:p>
            <a:r>
              <a:rPr lang="en-US" sz="800" dirty="0"/>
              <a:t>[Ref] D'Onorio, M., et. al "Severe accident sensitivity and uncertainty estimation using MELCOR and RAVEN", (2022) Journal of Physics: Conference Series, 2177 (1), art. no. 012021, 2022</a:t>
            </a:r>
          </a:p>
          <a:p>
            <a:r>
              <a:rPr lang="en-US" sz="800" dirty="0"/>
              <a:t>[Ref] D'Onorio,  M., et. al “Preliminary uncertainty quantiﬁcation of the core degradation models in predicting the Fukushima Daiichi unit 3 severe accident”, (2021) Nuclear Engineering and Design, 382, art. no. 111383</a:t>
            </a:r>
          </a:p>
        </p:txBody>
      </p:sp>
    </p:spTree>
    <p:extLst>
      <p:ext uri="{BB962C8B-B14F-4D97-AF65-F5344CB8AC3E}">
        <p14:creationId xmlns:p14="http://schemas.microsoft.com/office/powerpoint/2010/main" val="580691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69A81A7A-B5BD-414A-93CC-735CFF641CAE}"/>
              </a:ext>
            </a:extLst>
          </p:cNvPr>
          <p:cNvSpPr>
            <a:spLocks noGrp="1"/>
          </p:cNvSpPr>
          <p:nvPr>
            <p:ph type="ftr" sz="quarter" idx="3"/>
          </p:nvPr>
        </p:nvSpPr>
        <p:spPr/>
        <p:txBody>
          <a:bodyPr/>
          <a:lstStyle/>
          <a:p>
            <a:pPr>
              <a:defRPr/>
            </a:pPr>
            <a:r>
              <a:rPr lang="en-US" altLang="it-IT" dirty="0"/>
              <a:t>Overview of Sapienza MELCOR activities in the frame of the EUROfusion consortium</a:t>
            </a:r>
            <a:endParaRPr lang="it-IT" altLang="it-IT" i="1" dirty="0"/>
          </a:p>
        </p:txBody>
      </p:sp>
      <p:sp>
        <p:nvSpPr>
          <p:cNvPr id="5" name="Segnaposto numero diapositiva 4">
            <a:extLst>
              <a:ext uri="{FF2B5EF4-FFF2-40B4-BE49-F238E27FC236}">
                <a16:creationId xmlns:a16="http://schemas.microsoft.com/office/drawing/2014/main" id="{383FF90E-6EF7-4748-82C8-2318BF28AF4E}"/>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25</a:t>
            </a:fld>
            <a:endParaRPr lang="it-IT" altLang="it-IT" dirty="0"/>
          </a:p>
        </p:txBody>
      </p:sp>
      <p:sp>
        <p:nvSpPr>
          <p:cNvPr id="7" name="Titolo 1">
            <a:extLst>
              <a:ext uri="{FF2B5EF4-FFF2-40B4-BE49-F238E27FC236}">
                <a16:creationId xmlns:a16="http://schemas.microsoft.com/office/drawing/2014/main" id="{4D1B2F5F-A59B-634F-A572-1E72BD98B3E5}"/>
              </a:ext>
            </a:extLst>
          </p:cNvPr>
          <p:cNvSpPr>
            <a:spLocks noGrp="1"/>
          </p:cNvSpPr>
          <p:nvPr>
            <p:ph type="title"/>
          </p:nvPr>
        </p:nvSpPr>
        <p:spPr>
          <a:xfrm>
            <a:off x="119336" y="116632"/>
            <a:ext cx="11876732" cy="504825"/>
          </a:xfrm>
        </p:spPr>
        <p:txBody>
          <a:bodyPr/>
          <a:lstStyle/>
          <a:p>
            <a:r>
              <a:rPr lang="en-US" sz="2500" dirty="0"/>
              <a:t>Optimization algorithms coupled with system codes: H</a:t>
            </a:r>
            <a:r>
              <a:rPr lang="en-US" sz="1600" dirty="0"/>
              <a:t>2</a:t>
            </a:r>
            <a:r>
              <a:rPr lang="en-US" sz="2500" dirty="0"/>
              <a:t> recombination</a:t>
            </a:r>
            <a:endParaRPr lang="en-GB" sz="2500" dirty="0"/>
          </a:p>
        </p:txBody>
      </p:sp>
      <p:pic>
        <p:nvPicPr>
          <p:cNvPr id="22" name="Immagine 21">
            <a:extLst>
              <a:ext uri="{FF2B5EF4-FFF2-40B4-BE49-F238E27FC236}">
                <a16:creationId xmlns:a16="http://schemas.microsoft.com/office/drawing/2014/main" id="{C4003667-9935-2AA3-49CE-BB9F53B7C623}"/>
              </a:ext>
            </a:extLst>
          </p:cNvPr>
          <p:cNvPicPr>
            <a:picLocks noChangeAspect="1"/>
          </p:cNvPicPr>
          <p:nvPr/>
        </p:nvPicPr>
        <p:blipFill>
          <a:blip r:embed="rId3"/>
          <a:stretch>
            <a:fillRect/>
          </a:stretch>
        </p:blipFill>
        <p:spPr>
          <a:xfrm>
            <a:off x="7523459" y="1002977"/>
            <a:ext cx="4472609" cy="344047"/>
          </a:xfrm>
          <a:prstGeom prst="rect">
            <a:avLst/>
          </a:prstGeom>
        </p:spPr>
      </p:pic>
      <p:sp>
        <p:nvSpPr>
          <p:cNvPr id="24" name="CasellaDiTesto 23">
            <a:extLst>
              <a:ext uri="{FF2B5EF4-FFF2-40B4-BE49-F238E27FC236}">
                <a16:creationId xmlns:a16="http://schemas.microsoft.com/office/drawing/2014/main" id="{3055C36B-F729-9D98-9466-AFBBE9DA7D65}"/>
              </a:ext>
            </a:extLst>
          </p:cNvPr>
          <p:cNvSpPr txBox="1"/>
          <p:nvPr/>
        </p:nvSpPr>
        <p:spPr>
          <a:xfrm>
            <a:off x="7599658" y="1382286"/>
            <a:ext cx="4592342" cy="4708981"/>
          </a:xfrm>
          <a:prstGeom prst="rect">
            <a:avLst/>
          </a:prstGeom>
          <a:noFill/>
        </p:spPr>
        <p:txBody>
          <a:bodyPr wrap="square">
            <a:spAutoFit/>
          </a:bodyPr>
          <a:lstStyle/>
          <a:p>
            <a:pPr algn="l"/>
            <a:endParaRPr lang="en-US" sz="2000" b="0" i="0" u="none" strike="noStrike" baseline="0" dirty="0">
              <a:solidFill>
                <a:srgbClr val="000000"/>
              </a:solidFill>
              <a:latin typeface="Calibri" panose="020F0502020204030204" pitchFamily="34" charset="0"/>
            </a:endParaRPr>
          </a:p>
          <a:p>
            <a:pPr marL="342900" indent="-342900">
              <a:buFont typeface="Wingdings" panose="05000000000000000000" pitchFamily="2" charset="2"/>
              <a:buChar char="q"/>
            </a:pPr>
            <a:r>
              <a:rPr lang="en-US" sz="2000" b="1" i="0" u="none" strike="noStrike" baseline="0" dirty="0">
                <a:solidFill>
                  <a:srgbClr val="822433"/>
                </a:solidFill>
                <a:latin typeface="Calibri" panose="020F0502020204030204" pitchFamily="34" charset="0"/>
              </a:rPr>
              <a:t>Objective function: </a:t>
            </a:r>
            <a:r>
              <a:rPr lang="en-US" sz="2000" b="0" i="0" u="none" strike="noStrike" baseline="0" dirty="0">
                <a:solidFill>
                  <a:srgbClr val="000000"/>
                </a:solidFill>
                <a:latin typeface="Calibri" panose="020F0502020204030204" pitchFamily="34" charset="0"/>
              </a:rPr>
              <a:t>Total mass of H</a:t>
            </a:r>
            <a:r>
              <a:rPr lang="en-US" sz="1100" b="0" i="0" u="none" strike="noStrike" baseline="0" dirty="0">
                <a:solidFill>
                  <a:srgbClr val="000000"/>
                </a:solidFill>
                <a:latin typeface="Calibri" panose="020F0502020204030204" pitchFamily="34" charset="0"/>
              </a:rPr>
              <a:t>2</a:t>
            </a:r>
            <a:r>
              <a:rPr lang="en-US" sz="2000" b="0" i="0" u="none" strike="noStrike" baseline="0" dirty="0">
                <a:solidFill>
                  <a:srgbClr val="000000"/>
                </a:solidFill>
                <a:latin typeface="Calibri" panose="020F0502020204030204" pitchFamily="34" charset="0"/>
              </a:rPr>
              <a:t> recombined by both recombiners</a:t>
            </a:r>
          </a:p>
          <a:p>
            <a:pPr marL="342900" indent="-342900">
              <a:buFont typeface="Wingdings" panose="05000000000000000000" pitchFamily="2" charset="2"/>
              <a:buChar char="q"/>
            </a:pPr>
            <a:r>
              <a:rPr lang="en-US" sz="2000" b="1" i="0" u="none" strike="noStrike" baseline="0" dirty="0">
                <a:solidFill>
                  <a:srgbClr val="822433"/>
                </a:solidFill>
                <a:latin typeface="Calibri" panose="020F0502020204030204" pitchFamily="34" charset="0"/>
              </a:rPr>
              <a:t>The</a:t>
            </a:r>
            <a:r>
              <a:rPr lang="en-US" sz="2000" b="0" i="0" u="none" strike="noStrike" baseline="0" dirty="0">
                <a:solidFill>
                  <a:srgbClr val="000000"/>
                </a:solidFill>
                <a:latin typeface="Calibri" panose="020F0502020204030204" pitchFamily="34" charset="0"/>
              </a:rPr>
              <a:t> </a:t>
            </a:r>
            <a:r>
              <a:rPr lang="en-US" sz="2000" b="1" i="0" u="none" strike="noStrike" baseline="0" dirty="0">
                <a:solidFill>
                  <a:srgbClr val="822433"/>
                </a:solidFill>
                <a:latin typeface="Calibri" panose="020F0502020204030204" pitchFamily="34" charset="0"/>
              </a:rPr>
              <a:t>selected thermal-hydraulic and geometrical parameters </a:t>
            </a:r>
            <a:r>
              <a:rPr lang="en-US" sz="2000" b="0" i="0" u="none" strike="noStrike" baseline="0" dirty="0">
                <a:solidFill>
                  <a:srgbClr val="000000"/>
                </a:solidFill>
                <a:latin typeface="Calibri" panose="020F0502020204030204" pitchFamily="34" charset="0"/>
              </a:rPr>
              <a:t>to be optimized are:</a:t>
            </a:r>
          </a:p>
          <a:p>
            <a:pPr marL="800100" lvl="1" indent="-342900">
              <a:buFont typeface="Arial" panose="020B0604020202020204" pitchFamily="34" charset="0"/>
              <a:buChar char="•"/>
            </a:pPr>
            <a:r>
              <a:rPr lang="en-US" sz="2000" b="0" i="0" u="none" strike="noStrike" baseline="0" dirty="0">
                <a:solidFill>
                  <a:srgbClr val="000000"/>
                </a:solidFill>
                <a:latin typeface="Calibri" panose="020F0502020204030204" pitchFamily="34" charset="0"/>
              </a:rPr>
              <a:t>Rupture Disk pressure set point (Pa)</a:t>
            </a:r>
          </a:p>
          <a:p>
            <a:pPr marL="800100" lvl="1" indent="-342900">
              <a:buFont typeface="Arial" panose="020B0604020202020204" pitchFamily="34" charset="0"/>
              <a:buChar char="•"/>
            </a:pPr>
            <a:r>
              <a:rPr lang="en-US" sz="2000" b="0" i="0" u="none" strike="noStrike" baseline="0" dirty="0">
                <a:solidFill>
                  <a:srgbClr val="000000"/>
                </a:solidFill>
                <a:latin typeface="Calibri" panose="020F0502020204030204" pitchFamily="34" charset="0"/>
              </a:rPr>
              <a:t>Bleeding Line pressure set point (Pa)</a:t>
            </a:r>
          </a:p>
          <a:p>
            <a:pPr marL="800100" lvl="1" indent="-342900">
              <a:buFont typeface="Arial" panose="020B0604020202020204" pitchFamily="34" charset="0"/>
              <a:buChar char="•"/>
            </a:pPr>
            <a:r>
              <a:rPr lang="en-US" sz="2000" b="0" i="0" u="none" strike="noStrike" baseline="0" dirty="0">
                <a:solidFill>
                  <a:srgbClr val="000000"/>
                </a:solidFill>
                <a:latin typeface="Calibri" panose="020F0502020204030204" pitchFamily="34" charset="0"/>
              </a:rPr>
              <a:t>Liquid Level of Suppression Tank A (m)</a:t>
            </a:r>
          </a:p>
          <a:p>
            <a:pPr marL="800100" lvl="1" indent="-342900">
              <a:buFont typeface="Arial" panose="020B0604020202020204" pitchFamily="34" charset="0"/>
              <a:buChar char="•"/>
            </a:pPr>
            <a:r>
              <a:rPr lang="en-US" sz="2000" b="0" i="0" u="none" strike="noStrike" baseline="0" dirty="0">
                <a:solidFill>
                  <a:srgbClr val="000000"/>
                </a:solidFill>
                <a:latin typeface="Calibri" panose="020F0502020204030204" pitchFamily="34" charset="0"/>
              </a:rPr>
              <a:t>Liquid Level of Suppression Tank B (m)</a:t>
            </a:r>
          </a:p>
          <a:p>
            <a:pPr marL="800100" lvl="1" indent="-342900">
              <a:buFont typeface="Arial" panose="020B0604020202020204" pitchFamily="34" charset="0"/>
              <a:buChar char="•"/>
            </a:pPr>
            <a:r>
              <a:rPr lang="en-US" sz="2000" b="0" i="0" u="none" strike="noStrike" baseline="0" dirty="0">
                <a:solidFill>
                  <a:srgbClr val="000000"/>
                </a:solidFill>
                <a:latin typeface="Calibri" panose="020F0502020204030204" pitchFamily="34" charset="0"/>
              </a:rPr>
              <a:t>Expansion Tanks volume (m3)</a:t>
            </a:r>
          </a:p>
        </p:txBody>
      </p:sp>
      <p:sp>
        <p:nvSpPr>
          <p:cNvPr id="30" name="TextBox 84">
            <a:extLst>
              <a:ext uri="{FF2B5EF4-FFF2-40B4-BE49-F238E27FC236}">
                <a16:creationId xmlns:a16="http://schemas.microsoft.com/office/drawing/2014/main" id="{49125C05-FBFF-9912-E942-13DC929D0D4B}"/>
              </a:ext>
            </a:extLst>
          </p:cNvPr>
          <p:cNvSpPr txBox="1">
            <a:spLocks noChangeArrowheads="1"/>
          </p:cNvSpPr>
          <p:nvPr/>
        </p:nvSpPr>
        <p:spPr bwMode="auto">
          <a:xfrm>
            <a:off x="124240" y="2954826"/>
            <a:ext cx="698477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it-IT" altLang="it-IT" sz="2000" b="1" dirty="0" err="1">
                <a:latin typeface="Tahoma" panose="020B0604030504040204" pitchFamily="34" charset="0"/>
                <a:cs typeface="Tahoma" panose="020B0604030504040204" pitchFamily="34" charset="0"/>
              </a:rPr>
              <a:t>Gradient</a:t>
            </a:r>
            <a:r>
              <a:rPr lang="it-IT" altLang="it-IT" sz="2000" b="1" dirty="0">
                <a:latin typeface="Tahoma" panose="020B0604030504040204" pitchFamily="34" charset="0"/>
                <a:cs typeface="Tahoma" panose="020B0604030504040204" pitchFamily="34" charset="0"/>
              </a:rPr>
              <a:t> </a:t>
            </a:r>
            <a:r>
              <a:rPr lang="it-IT" altLang="it-IT" sz="2000" b="1" dirty="0" err="1">
                <a:latin typeface="Tahoma" panose="020B0604030504040204" pitchFamily="34" charset="0"/>
                <a:cs typeface="Tahoma" panose="020B0604030504040204" pitchFamily="34" charset="0"/>
              </a:rPr>
              <a:t>approximation</a:t>
            </a:r>
            <a:r>
              <a:rPr lang="it-IT" altLang="it-IT" sz="2000" b="1" dirty="0">
                <a:latin typeface="Tahoma" panose="020B0604030504040204" pitchFamily="34" charset="0"/>
                <a:cs typeface="Tahoma" panose="020B0604030504040204" pitchFamily="34" charset="0"/>
              </a:rPr>
              <a:t> </a:t>
            </a:r>
            <a:r>
              <a:rPr lang="it-IT" altLang="it-IT" sz="2000" b="1" dirty="0" err="1">
                <a:latin typeface="Tahoma" panose="020B0604030504040204" pitchFamily="34" charset="0"/>
                <a:cs typeface="Tahoma" panose="020B0604030504040204" pitchFamily="34" charset="0"/>
              </a:rPr>
              <a:t>adopted</a:t>
            </a:r>
            <a:r>
              <a:rPr lang="it-IT" altLang="it-IT" sz="2000" b="1" dirty="0">
                <a:latin typeface="Tahoma" panose="020B0604030504040204" pitchFamily="34" charset="0"/>
                <a:cs typeface="Tahoma" panose="020B0604030504040204" pitchFamily="34" charset="0"/>
              </a:rPr>
              <a:t> - Central </a:t>
            </a:r>
            <a:r>
              <a:rPr lang="it-IT" altLang="it-IT" sz="2000" b="1" dirty="0" err="1">
                <a:latin typeface="Tahoma" panose="020B0604030504040204" pitchFamily="34" charset="0"/>
                <a:cs typeface="Tahoma" panose="020B0604030504040204" pitchFamily="34" charset="0"/>
              </a:rPr>
              <a:t>Difference</a:t>
            </a:r>
            <a:endParaRPr lang="it-IT" altLang="it-IT" sz="2000" b="1" dirty="0">
              <a:latin typeface="Tahoma" panose="020B0604030504040204" pitchFamily="34" charset="0"/>
              <a:cs typeface="Tahoma" panose="020B0604030504040204" pitchFamily="34" charset="0"/>
            </a:endParaRPr>
          </a:p>
          <a:p>
            <a:pPr algn="ctr" eaLnBrk="1" hangingPunct="1"/>
            <a:endParaRPr lang="it-IT" altLang="it-IT" sz="2000" dirty="0">
              <a:cs typeface="Calibri" panose="020F0502020204030204" pitchFamily="34" charset="0"/>
            </a:endParaRPr>
          </a:p>
        </p:txBody>
      </p:sp>
      <p:sp>
        <p:nvSpPr>
          <p:cNvPr id="31" name="TextBox 85">
            <a:extLst>
              <a:ext uri="{FF2B5EF4-FFF2-40B4-BE49-F238E27FC236}">
                <a16:creationId xmlns:a16="http://schemas.microsoft.com/office/drawing/2014/main" id="{73CE78D1-3BBA-092E-A909-442D3267BFAE}"/>
              </a:ext>
            </a:extLst>
          </p:cNvPr>
          <p:cNvSpPr txBox="1">
            <a:spLocks noChangeArrowheads="1"/>
          </p:cNvSpPr>
          <p:nvPr/>
        </p:nvSpPr>
        <p:spPr bwMode="auto">
          <a:xfrm>
            <a:off x="145227" y="3322382"/>
            <a:ext cx="69847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a:spcBef>
                <a:spcPct val="50000"/>
              </a:spcBef>
            </a:pPr>
            <a:r>
              <a:rPr lang="en-US" altLang="it-IT" sz="2000" dirty="0">
                <a:solidFill>
                  <a:srgbClr val="000000"/>
                </a:solidFill>
                <a:ea typeface="Tahoma" panose="020B0604030504040204" pitchFamily="34" charset="0"/>
                <a:cs typeface="Calibri" panose="020F0502020204030204" pitchFamily="34" charset="0"/>
              </a:rPr>
              <a:t>For the input space </a:t>
            </a:r>
            <a:r>
              <a:rPr lang="en-US" altLang="it-IT" sz="2000" b="1" dirty="0" err="1">
                <a:solidFill>
                  <a:srgbClr val="000000"/>
                </a:solidFill>
                <a:ea typeface="Tahoma" panose="020B0604030504040204" pitchFamily="34" charset="0"/>
                <a:cs typeface="Calibri" panose="020F0502020204030204" pitchFamily="34" charset="0"/>
              </a:rPr>
              <a:t>i</a:t>
            </a:r>
            <a:r>
              <a:rPr lang="en-US" altLang="it-IT" sz="2000" b="1" dirty="0">
                <a:solidFill>
                  <a:srgbClr val="000000"/>
                </a:solidFill>
                <a:ea typeface="Tahoma" panose="020B0604030504040204" pitchFamily="34" charset="0"/>
                <a:cs typeface="Calibri" panose="020F0502020204030204" pitchFamily="34" charset="0"/>
              </a:rPr>
              <a:t> = (x; y; z) </a:t>
            </a:r>
            <a:r>
              <a:rPr lang="en-US" altLang="it-IT" sz="2000" dirty="0">
                <a:solidFill>
                  <a:srgbClr val="000000"/>
                </a:solidFill>
                <a:ea typeface="Tahoma" panose="020B0604030504040204" pitchFamily="34" charset="0"/>
                <a:cs typeface="Calibri" panose="020F0502020204030204" pitchFamily="34" charset="0"/>
              </a:rPr>
              <a:t>and objective function </a:t>
            </a:r>
            <a:r>
              <a:rPr lang="en-US" altLang="it-IT" sz="2000" b="1" dirty="0">
                <a:solidFill>
                  <a:srgbClr val="000000"/>
                </a:solidFill>
                <a:ea typeface="Tahoma" panose="020B0604030504040204" pitchFamily="34" charset="0"/>
                <a:cs typeface="Calibri" panose="020F0502020204030204" pitchFamily="34" charset="0"/>
              </a:rPr>
              <a:t>f(</a:t>
            </a:r>
            <a:r>
              <a:rPr lang="en-US" altLang="it-IT" sz="2000" b="1" dirty="0" err="1">
                <a:solidFill>
                  <a:srgbClr val="000000"/>
                </a:solidFill>
                <a:ea typeface="Tahoma" panose="020B0604030504040204" pitchFamily="34" charset="0"/>
                <a:cs typeface="Calibri" panose="020F0502020204030204" pitchFamily="34" charset="0"/>
              </a:rPr>
              <a:t>i</a:t>
            </a:r>
            <a:r>
              <a:rPr lang="en-US" altLang="it-IT" sz="2000" b="1" dirty="0">
                <a:solidFill>
                  <a:srgbClr val="000000"/>
                </a:solidFill>
                <a:ea typeface="Tahoma" panose="020B0604030504040204" pitchFamily="34" charset="0"/>
                <a:cs typeface="Calibri" panose="020F0502020204030204" pitchFamily="34" charset="0"/>
              </a:rPr>
              <a:t>)</a:t>
            </a:r>
            <a:r>
              <a:rPr lang="en-US" altLang="it-IT" sz="2000" dirty="0">
                <a:solidFill>
                  <a:srgbClr val="000000"/>
                </a:solidFill>
                <a:ea typeface="Tahoma" panose="020B0604030504040204" pitchFamily="34" charset="0"/>
                <a:cs typeface="Calibri" panose="020F0502020204030204" pitchFamily="34" charset="0"/>
              </a:rPr>
              <a:t>,</a:t>
            </a:r>
            <a:r>
              <a:rPr lang="en-US" altLang="it-IT" sz="2000" b="1" dirty="0">
                <a:solidFill>
                  <a:srgbClr val="000000"/>
                </a:solidFill>
                <a:ea typeface="Tahoma" panose="020B0604030504040204" pitchFamily="34" charset="0"/>
                <a:cs typeface="Calibri" panose="020F0502020204030204" pitchFamily="34" charset="0"/>
              </a:rPr>
              <a:t> </a:t>
            </a:r>
            <a:r>
              <a:rPr lang="en-US" altLang="it-IT" sz="2000" dirty="0">
                <a:solidFill>
                  <a:srgbClr val="000000"/>
                </a:solidFill>
                <a:ea typeface="Tahoma" panose="020B0604030504040204" pitchFamily="34" charset="0"/>
                <a:cs typeface="Calibri" panose="020F0502020204030204" pitchFamily="34" charset="0"/>
              </a:rPr>
              <a:t>then 6 perturbations are chosen, and the following perturbation points are evaluated:</a:t>
            </a:r>
          </a:p>
        </p:txBody>
      </p:sp>
      <p:pic>
        <p:nvPicPr>
          <p:cNvPr id="32" name="Picture 87">
            <a:extLst>
              <a:ext uri="{FF2B5EF4-FFF2-40B4-BE49-F238E27FC236}">
                <a16:creationId xmlns:a16="http://schemas.microsoft.com/office/drawing/2014/main" id="{B24C9EC6-0083-1A4D-90AB-DC8FDC2230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2613" y="4415973"/>
            <a:ext cx="3345132" cy="513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8">
            <a:extLst>
              <a:ext uri="{FF2B5EF4-FFF2-40B4-BE49-F238E27FC236}">
                <a16:creationId xmlns:a16="http://schemas.microsoft.com/office/drawing/2014/main" id="{A6D63300-C653-B856-1B46-A4A5F51512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8563" y="4932372"/>
            <a:ext cx="4104457" cy="89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89">
            <a:extLst>
              <a:ext uri="{FF2B5EF4-FFF2-40B4-BE49-F238E27FC236}">
                <a16:creationId xmlns:a16="http://schemas.microsoft.com/office/drawing/2014/main" id="{1831068B-A82E-F596-7E1E-558F21066721}"/>
              </a:ext>
            </a:extLst>
          </p:cNvPr>
          <p:cNvSpPr txBox="1">
            <a:spLocks noChangeArrowheads="1"/>
          </p:cNvSpPr>
          <p:nvPr/>
        </p:nvSpPr>
        <p:spPr bwMode="auto">
          <a:xfrm>
            <a:off x="156573" y="4437112"/>
            <a:ext cx="3827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it-IT" altLang="it-IT" sz="2000" dirty="0">
                <a:solidFill>
                  <a:srgbClr val="000000"/>
                </a:solidFill>
                <a:ea typeface="Tahoma" panose="020B0604030504040204" pitchFamily="34" charset="0"/>
                <a:cs typeface="Calibri" panose="020F0502020204030204" pitchFamily="34" charset="0"/>
              </a:rPr>
              <a:t>The </a:t>
            </a:r>
            <a:r>
              <a:rPr lang="it-IT" altLang="it-IT" sz="2000" dirty="0" err="1">
                <a:solidFill>
                  <a:srgbClr val="000000"/>
                </a:solidFill>
                <a:ea typeface="Tahoma" panose="020B0604030504040204" pitchFamily="34" charset="0"/>
                <a:cs typeface="Calibri" panose="020F0502020204030204" pitchFamily="34" charset="0"/>
              </a:rPr>
              <a:t>local</a:t>
            </a:r>
            <a:r>
              <a:rPr lang="it-IT" altLang="it-IT" sz="2000" dirty="0">
                <a:solidFill>
                  <a:srgbClr val="000000"/>
                </a:solidFill>
                <a:ea typeface="Tahoma" panose="020B0604030504040204" pitchFamily="34" charset="0"/>
                <a:cs typeface="Calibri" panose="020F0502020204030204" pitchFamily="34" charset="0"/>
              </a:rPr>
              <a:t> </a:t>
            </a:r>
            <a:r>
              <a:rPr lang="it-IT" altLang="it-IT" sz="2000" dirty="0" err="1">
                <a:solidFill>
                  <a:srgbClr val="000000"/>
                </a:solidFill>
                <a:ea typeface="Tahoma" panose="020B0604030504040204" pitchFamily="34" charset="0"/>
                <a:cs typeface="Calibri" panose="020F0502020204030204" pitchFamily="34" charset="0"/>
              </a:rPr>
              <a:t>gradient</a:t>
            </a:r>
            <a:r>
              <a:rPr lang="it-IT" altLang="it-IT" sz="2000" dirty="0">
                <a:solidFill>
                  <a:srgbClr val="000000"/>
                </a:solidFill>
                <a:ea typeface="Tahoma" panose="020B0604030504040204" pitchFamily="34" charset="0"/>
                <a:cs typeface="Calibri" panose="020F0502020204030204" pitchFamily="34" charset="0"/>
              </a:rPr>
              <a:t> </a:t>
            </a:r>
            <a:r>
              <a:rPr lang="it-IT" altLang="it-IT" sz="2000" dirty="0" err="1">
                <a:solidFill>
                  <a:srgbClr val="000000"/>
                </a:solidFill>
                <a:ea typeface="Tahoma" panose="020B0604030504040204" pitchFamily="34" charset="0"/>
                <a:cs typeface="Calibri" panose="020F0502020204030204" pitchFamily="34" charset="0"/>
              </a:rPr>
              <a:t>is</a:t>
            </a:r>
            <a:r>
              <a:rPr lang="it-IT" altLang="it-IT" sz="2000" dirty="0">
                <a:solidFill>
                  <a:srgbClr val="000000"/>
                </a:solidFill>
                <a:ea typeface="Tahoma" panose="020B0604030504040204" pitchFamily="34" charset="0"/>
                <a:cs typeface="Calibri" panose="020F0502020204030204" pitchFamily="34" charset="0"/>
              </a:rPr>
              <a:t> </a:t>
            </a:r>
            <a:r>
              <a:rPr lang="it-IT" altLang="it-IT" sz="2000" dirty="0" err="1">
                <a:solidFill>
                  <a:srgbClr val="000000"/>
                </a:solidFill>
                <a:ea typeface="Tahoma" panose="020B0604030504040204" pitchFamily="34" charset="0"/>
                <a:cs typeface="Calibri" panose="020F0502020204030204" pitchFamily="34" charset="0"/>
              </a:rPr>
              <a:t>evaluated</a:t>
            </a:r>
            <a:r>
              <a:rPr lang="it-IT" altLang="it-IT" sz="2000" dirty="0">
                <a:solidFill>
                  <a:srgbClr val="000000"/>
                </a:solidFill>
                <a:ea typeface="Tahoma" panose="020B0604030504040204" pitchFamily="34" charset="0"/>
                <a:cs typeface="Calibri" panose="020F0502020204030204" pitchFamily="34" charset="0"/>
              </a:rPr>
              <a:t>:</a:t>
            </a:r>
          </a:p>
        </p:txBody>
      </p:sp>
      <p:sp>
        <p:nvSpPr>
          <p:cNvPr id="36" name="CasellaDiTesto 35">
            <a:extLst>
              <a:ext uri="{FF2B5EF4-FFF2-40B4-BE49-F238E27FC236}">
                <a16:creationId xmlns:a16="http://schemas.microsoft.com/office/drawing/2014/main" id="{8731B0CA-5E52-73C3-C744-90EECB2C4FCA}"/>
              </a:ext>
            </a:extLst>
          </p:cNvPr>
          <p:cNvSpPr txBox="1"/>
          <p:nvPr/>
        </p:nvSpPr>
        <p:spPr>
          <a:xfrm>
            <a:off x="88078" y="813899"/>
            <a:ext cx="7385144" cy="1785104"/>
          </a:xfrm>
          <a:prstGeom prst="rect">
            <a:avLst/>
          </a:prstGeom>
          <a:noFill/>
        </p:spPr>
        <p:txBody>
          <a:bodyPr wrap="square">
            <a:spAutoFit/>
          </a:bodyPr>
          <a:lstStyle/>
          <a:p>
            <a:pPr defTabSz="914400">
              <a:spcBef>
                <a:spcPct val="50000"/>
              </a:spcBef>
            </a:pPr>
            <a:r>
              <a:rPr lang="en-US" altLang="it-IT" sz="2000" dirty="0">
                <a:solidFill>
                  <a:srgbClr val="000000"/>
                </a:solidFill>
                <a:latin typeface="Calibri" panose="020F0502020204030204" pitchFamily="34" charset="0"/>
                <a:ea typeface="Tahoma" panose="020B0604030504040204" pitchFamily="34" charset="0"/>
                <a:cs typeface="Calibri" panose="020F0502020204030204" pitchFamily="34" charset="0"/>
              </a:rPr>
              <a:t>Optimization based on the </a:t>
            </a:r>
            <a:r>
              <a:rPr lang="en-US" altLang="it-IT" sz="2000" b="1" dirty="0">
                <a:solidFill>
                  <a:srgbClr val="000000"/>
                </a:solidFill>
                <a:latin typeface="Calibri" panose="020F0502020204030204" pitchFamily="34" charset="0"/>
                <a:ea typeface="Tahoma" panose="020B0604030504040204" pitchFamily="34" charset="0"/>
                <a:cs typeface="Calibri" panose="020F0502020204030204" pitchFamily="34" charset="0"/>
              </a:rPr>
              <a:t>Gradient Descent </a:t>
            </a:r>
            <a:r>
              <a:rPr lang="en-US" altLang="it-IT" sz="2000" dirty="0">
                <a:solidFill>
                  <a:srgbClr val="000000"/>
                </a:solidFill>
                <a:latin typeface="Calibri" panose="020F0502020204030204" pitchFamily="34" charset="0"/>
                <a:ea typeface="Tahoma" panose="020B0604030504040204" pitchFamily="34" charset="0"/>
                <a:cs typeface="Calibri" panose="020F0502020204030204" pitchFamily="34" charset="0"/>
              </a:rPr>
              <a:t>method. It estimates the local gradient of an objective function, changing a set of predefined parameters.</a:t>
            </a:r>
          </a:p>
          <a:p>
            <a:pPr defTabSz="914400">
              <a:spcBef>
                <a:spcPct val="50000"/>
              </a:spcBef>
            </a:pPr>
            <a:r>
              <a:rPr lang="en-US" altLang="it-IT" sz="2000" dirty="0">
                <a:solidFill>
                  <a:srgbClr val="000000"/>
                </a:solidFill>
                <a:latin typeface="Calibri" panose="020F0502020204030204" pitchFamily="34" charset="0"/>
                <a:ea typeface="Tahoma" panose="020B0604030504040204" pitchFamily="34" charset="0"/>
                <a:cs typeface="Calibri" panose="020F0502020204030204" pitchFamily="34" charset="0"/>
              </a:rPr>
              <a:t>To overcome entrapment in local minima, multiple initial parallel trajectories are needed to obtain a global solution</a:t>
            </a:r>
            <a:endParaRPr lang="en-US" sz="20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1081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69A81A7A-B5BD-414A-93CC-735CFF641CAE}"/>
              </a:ext>
            </a:extLst>
          </p:cNvPr>
          <p:cNvSpPr>
            <a:spLocks noGrp="1"/>
          </p:cNvSpPr>
          <p:nvPr>
            <p:ph type="ftr" sz="quarter" idx="3"/>
          </p:nvPr>
        </p:nvSpPr>
        <p:spPr/>
        <p:txBody>
          <a:bodyPr/>
          <a:lstStyle/>
          <a:p>
            <a:pPr>
              <a:defRPr/>
            </a:pPr>
            <a:r>
              <a:rPr lang="en-US" altLang="it-IT" dirty="0"/>
              <a:t>Overview of Sapienza MELCOR activities in the frame of the EUROfusion consortium</a:t>
            </a:r>
            <a:endParaRPr lang="it-IT" altLang="it-IT" i="1" dirty="0"/>
          </a:p>
        </p:txBody>
      </p:sp>
      <p:sp>
        <p:nvSpPr>
          <p:cNvPr id="5" name="Segnaposto numero diapositiva 4">
            <a:extLst>
              <a:ext uri="{FF2B5EF4-FFF2-40B4-BE49-F238E27FC236}">
                <a16:creationId xmlns:a16="http://schemas.microsoft.com/office/drawing/2014/main" id="{383FF90E-6EF7-4748-82C8-2318BF28AF4E}"/>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26</a:t>
            </a:fld>
            <a:endParaRPr lang="it-IT" altLang="it-IT" dirty="0"/>
          </a:p>
        </p:txBody>
      </p:sp>
      <p:sp>
        <p:nvSpPr>
          <p:cNvPr id="7" name="Titolo 1">
            <a:extLst>
              <a:ext uri="{FF2B5EF4-FFF2-40B4-BE49-F238E27FC236}">
                <a16:creationId xmlns:a16="http://schemas.microsoft.com/office/drawing/2014/main" id="{4D1B2F5F-A59B-634F-A572-1E72BD98B3E5}"/>
              </a:ext>
            </a:extLst>
          </p:cNvPr>
          <p:cNvSpPr>
            <a:spLocks noGrp="1"/>
          </p:cNvSpPr>
          <p:nvPr>
            <p:ph type="title"/>
          </p:nvPr>
        </p:nvSpPr>
        <p:spPr>
          <a:xfrm>
            <a:off x="47328" y="43855"/>
            <a:ext cx="11876732" cy="504825"/>
          </a:xfrm>
        </p:spPr>
        <p:txBody>
          <a:bodyPr/>
          <a:lstStyle/>
          <a:p>
            <a:r>
              <a:rPr lang="en-US" sz="2500" dirty="0"/>
              <a:t>Optimization algorithms coupled with system codes: H</a:t>
            </a:r>
            <a:r>
              <a:rPr lang="en-US" sz="1600" dirty="0"/>
              <a:t>2</a:t>
            </a:r>
            <a:r>
              <a:rPr lang="en-US" sz="2500" dirty="0"/>
              <a:t> recombination</a:t>
            </a:r>
            <a:endParaRPr lang="en-GB" sz="2500" dirty="0"/>
          </a:p>
        </p:txBody>
      </p:sp>
      <p:pic>
        <p:nvPicPr>
          <p:cNvPr id="20" name="Picture 12">
            <a:extLst>
              <a:ext uri="{FF2B5EF4-FFF2-40B4-BE49-F238E27FC236}">
                <a16:creationId xmlns:a16="http://schemas.microsoft.com/office/drawing/2014/main" id="{0C7C7D23-1E3E-47A0-F7C7-1AFF45963401}"/>
              </a:ext>
            </a:extLst>
          </p:cNvPr>
          <p:cNvPicPr>
            <a:picLocks noChangeAspect="1"/>
          </p:cNvPicPr>
          <p:nvPr/>
        </p:nvPicPr>
        <p:blipFill>
          <a:blip r:embed="rId3"/>
          <a:stretch>
            <a:fillRect/>
          </a:stretch>
        </p:blipFill>
        <p:spPr>
          <a:xfrm>
            <a:off x="335360" y="692696"/>
            <a:ext cx="6092339" cy="3063984"/>
          </a:xfrm>
          <a:prstGeom prst="rect">
            <a:avLst/>
          </a:prstGeom>
        </p:spPr>
      </p:pic>
      <p:graphicFrame>
        <p:nvGraphicFramePr>
          <p:cNvPr id="21" name="Table 159">
            <a:extLst>
              <a:ext uri="{FF2B5EF4-FFF2-40B4-BE49-F238E27FC236}">
                <a16:creationId xmlns:a16="http://schemas.microsoft.com/office/drawing/2014/main" id="{38969843-780D-4B30-1061-AF8033B4786B}"/>
              </a:ext>
            </a:extLst>
          </p:cNvPr>
          <p:cNvGraphicFramePr>
            <a:graphicFrameLocks noGrp="1"/>
          </p:cNvGraphicFramePr>
          <p:nvPr/>
        </p:nvGraphicFramePr>
        <p:xfrm>
          <a:off x="3545363" y="3934465"/>
          <a:ext cx="3384280" cy="1920240"/>
        </p:xfrm>
        <a:graphic>
          <a:graphicData uri="http://schemas.openxmlformats.org/drawingml/2006/table">
            <a:tbl>
              <a:tblPr firstRow="1" bandRow="1">
                <a:tableStyleId>{5C22544A-7EE6-4342-B048-85BDC9FD1C3A}</a:tableStyleId>
              </a:tblPr>
              <a:tblGrid>
                <a:gridCol w="864000">
                  <a:extLst>
                    <a:ext uri="{9D8B030D-6E8A-4147-A177-3AD203B41FA5}">
                      <a16:colId xmlns:a16="http://schemas.microsoft.com/office/drawing/2014/main" val="1412366578"/>
                    </a:ext>
                  </a:extLst>
                </a:gridCol>
                <a:gridCol w="2520280">
                  <a:extLst>
                    <a:ext uri="{9D8B030D-6E8A-4147-A177-3AD203B41FA5}">
                      <a16:colId xmlns:a16="http://schemas.microsoft.com/office/drawing/2014/main" val="3464968229"/>
                    </a:ext>
                  </a:extLst>
                </a:gridCol>
              </a:tblGrid>
              <a:tr h="372401">
                <a:tc>
                  <a:txBody>
                    <a:bodyPr/>
                    <a:lstStyle/>
                    <a:p>
                      <a:pPr algn="ctr"/>
                      <a:r>
                        <a:rPr lang="it-IT" sz="1000" dirty="0"/>
                        <a:t>Trajectory</a:t>
                      </a:r>
                    </a:p>
                  </a:txBody>
                  <a:tcPr anchor="ctr">
                    <a:lnR w="12700" cap="flat" cmpd="sng" algn="ctr">
                      <a:solidFill>
                        <a:srgbClr val="822433"/>
                      </a:solidFill>
                      <a:prstDash val="solid"/>
                      <a:round/>
                      <a:headEnd type="none" w="med" len="med"/>
                      <a:tailEnd type="none" w="med" len="med"/>
                    </a:lnR>
                    <a:lnB w="12700" cap="flat" cmpd="sng" algn="ctr">
                      <a:solidFill>
                        <a:srgbClr val="822433"/>
                      </a:solidFill>
                      <a:prstDash val="solid"/>
                      <a:round/>
                      <a:headEnd type="none" w="med" len="med"/>
                      <a:tailEnd type="none" w="med" len="med"/>
                    </a:lnB>
                    <a:solidFill>
                      <a:srgbClr val="710B19"/>
                    </a:solidFill>
                  </a:tcPr>
                </a:tc>
                <a:tc>
                  <a:txBody>
                    <a:bodyPr/>
                    <a:lstStyle/>
                    <a:p>
                      <a:pPr algn="ctr"/>
                      <a:r>
                        <a:rPr lang="en-US" sz="1000" dirty="0"/>
                        <a:t>Final amount of H</a:t>
                      </a:r>
                      <a:r>
                        <a:rPr lang="en-US" sz="1000" baseline="-25000" dirty="0"/>
                        <a:t>2</a:t>
                      </a:r>
                      <a:r>
                        <a:rPr lang="en-US" sz="1000" dirty="0"/>
                        <a:t> estimated by the optimization algorithm (kg)</a:t>
                      </a:r>
                      <a:endParaRPr lang="it-IT" sz="1000" dirty="0"/>
                    </a:p>
                  </a:txBody>
                  <a:tcPr anchor="ctr">
                    <a:lnL w="12700" cap="flat" cmpd="sng" algn="ctr">
                      <a:solidFill>
                        <a:srgbClr val="822433"/>
                      </a:solidFill>
                      <a:prstDash val="solid"/>
                      <a:round/>
                      <a:headEnd type="none" w="med" len="med"/>
                      <a:tailEnd type="none" w="med" len="med"/>
                    </a:lnL>
                    <a:lnB w="12700" cap="flat" cmpd="sng" algn="ctr">
                      <a:solidFill>
                        <a:srgbClr val="822433"/>
                      </a:solidFill>
                      <a:prstDash val="solid"/>
                      <a:round/>
                      <a:headEnd type="none" w="med" len="med"/>
                      <a:tailEnd type="none" w="med" len="med"/>
                    </a:lnB>
                    <a:solidFill>
                      <a:srgbClr val="710B19"/>
                    </a:solidFill>
                  </a:tcPr>
                </a:tc>
                <a:extLst>
                  <a:ext uri="{0D108BD9-81ED-4DB2-BD59-A6C34878D82A}">
                    <a16:rowId xmlns:a16="http://schemas.microsoft.com/office/drawing/2014/main" val="925245160"/>
                  </a:ext>
                </a:extLst>
              </a:tr>
              <a:tr h="144000">
                <a:tc>
                  <a:txBody>
                    <a:bodyPr/>
                    <a:lstStyle/>
                    <a:p>
                      <a:pPr algn="ctr">
                        <a:spcBef>
                          <a:spcPts val="600"/>
                        </a:spcBef>
                        <a:spcAft>
                          <a:spcPts val="600"/>
                        </a:spcAft>
                      </a:pPr>
                      <a:r>
                        <a:rPr lang="en-US" sz="1000" b="1" dirty="0">
                          <a:solidFill>
                            <a:srgbClr val="000000"/>
                          </a:solidFill>
                          <a:effectLst/>
                          <a:latin typeface="Calibri" panose="020F0502020204030204" pitchFamily="34" charset="0"/>
                          <a:ea typeface="Times" panose="02020603050405020304" pitchFamily="18" charset="0"/>
                          <a:cs typeface="Times New Roman" panose="02020603050405020304" pitchFamily="18" charset="0"/>
                        </a:rPr>
                        <a:t>0</a:t>
                      </a:r>
                      <a:endParaRPr lang="it-IT" sz="1000" b="1" dirty="0">
                        <a:solidFill>
                          <a:srgbClr val="000000"/>
                        </a:solidFill>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lnR w="12700" cap="flat" cmpd="sng" algn="ctr">
                      <a:solidFill>
                        <a:srgbClr val="822433"/>
                      </a:solidFill>
                      <a:prstDash val="solid"/>
                      <a:round/>
                      <a:headEnd type="none" w="med" len="med"/>
                      <a:tailEnd type="none" w="med" len="med"/>
                    </a:lnR>
                    <a:lnT w="12700" cap="flat" cmpd="sng" algn="ctr">
                      <a:solidFill>
                        <a:srgbClr val="822433"/>
                      </a:solidFill>
                      <a:prstDash val="solid"/>
                      <a:round/>
                      <a:headEnd type="none" w="med" len="med"/>
                      <a:tailEnd type="none" w="med" len="med"/>
                    </a:lnT>
                    <a:solidFill>
                      <a:srgbClr val="FFFFFF"/>
                    </a:solidFill>
                  </a:tcPr>
                </a:tc>
                <a:tc>
                  <a:txBody>
                    <a:bodyPr/>
                    <a:lstStyle/>
                    <a:p>
                      <a:pPr algn="ctr">
                        <a:spcBef>
                          <a:spcPts val="600"/>
                        </a:spcBef>
                        <a:spcAft>
                          <a:spcPts val="600"/>
                        </a:spcAft>
                      </a:pPr>
                      <a:r>
                        <a:rPr lang="en-US" sz="1000" b="1" dirty="0">
                          <a:solidFill>
                            <a:srgbClr val="000000"/>
                          </a:solidFill>
                          <a:effectLst/>
                          <a:latin typeface="Calibri" panose="020F0502020204030204" pitchFamily="34" charset="0"/>
                          <a:ea typeface="Times" panose="02020603050405020304" pitchFamily="18" charset="0"/>
                          <a:cs typeface="Times New Roman" panose="02020603050405020304" pitchFamily="18" charset="0"/>
                        </a:rPr>
                        <a:t>1.091</a:t>
                      </a:r>
                      <a:endParaRPr lang="it-IT" sz="1000" b="1" dirty="0">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lnL w="12700" cap="flat" cmpd="sng" algn="ctr">
                      <a:solidFill>
                        <a:srgbClr val="822433"/>
                      </a:solidFill>
                      <a:prstDash val="solid"/>
                      <a:round/>
                      <a:headEnd type="none" w="med" len="med"/>
                      <a:tailEnd type="none" w="med" len="med"/>
                    </a:lnL>
                    <a:lnT w="12700" cap="flat" cmpd="sng" algn="ctr">
                      <a:solidFill>
                        <a:srgbClr val="822433"/>
                      </a:solidFill>
                      <a:prstDash val="solid"/>
                      <a:round/>
                      <a:headEnd type="none" w="med" len="med"/>
                      <a:tailEnd type="none" w="med" len="med"/>
                    </a:lnT>
                    <a:solidFill>
                      <a:srgbClr val="FFFFFF"/>
                    </a:solidFill>
                  </a:tcPr>
                </a:tc>
                <a:extLst>
                  <a:ext uri="{0D108BD9-81ED-4DB2-BD59-A6C34878D82A}">
                    <a16:rowId xmlns:a16="http://schemas.microsoft.com/office/drawing/2014/main" val="1684888560"/>
                  </a:ext>
                </a:extLst>
              </a:tr>
              <a:tr h="144000">
                <a:tc>
                  <a:txBody>
                    <a:bodyPr/>
                    <a:lstStyle/>
                    <a:p>
                      <a:pPr algn="ctr">
                        <a:spcBef>
                          <a:spcPts val="600"/>
                        </a:spcBef>
                        <a:spcAft>
                          <a:spcPts val="600"/>
                        </a:spcAft>
                      </a:pPr>
                      <a:r>
                        <a:rPr lang="en-US" sz="1000" b="1" dirty="0">
                          <a:solidFill>
                            <a:srgbClr val="000000"/>
                          </a:solidFill>
                          <a:effectLst/>
                          <a:latin typeface="Calibri" panose="020F0502020204030204" pitchFamily="34" charset="0"/>
                          <a:ea typeface="Times" panose="02020603050405020304" pitchFamily="18" charset="0"/>
                          <a:cs typeface="Times New Roman" panose="02020603050405020304" pitchFamily="18" charset="0"/>
                        </a:rPr>
                        <a:t>1</a:t>
                      </a:r>
                      <a:endParaRPr lang="it-IT" sz="1000" b="1" dirty="0">
                        <a:solidFill>
                          <a:srgbClr val="000000"/>
                        </a:solidFill>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lnR w="12700" cap="flat" cmpd="sng" algn="ctr">
                      <a:solidFill>
                        <a:srgbClr val="822433"/>
                      </a:solidFill>
                      <a:prstDash val="solid"/>
                      <a:round/>
                      <a:headEnd type="none" w="med" len="med"/>
                      <a:tailEnd type="none" w="med" len="med"/>
                    </a:lnR>
                    <a:solidFill>
                      <a:srgbClr val="710B19">
                        <a:tint val="66000"/>
                        <a:satMod val="160000"/>
                      </a:srgbClr>
                    </a:solidFill>
                  </a:tcPr>
                </a:tc>
                <a:tc>
                  <a:txBody>
                    <a:bodyPr/>
                    <a:lstStyle/>
                    <a:p>
                      <a:pPr algn="ctr">
                        <a:spcBef>
                          <a:spcPts val="600"/>
                        </a:spcBef>
                        <a:spcAft>
                          <a:spcPts val="600"/>
                        </a:spcAft>
                      </a:pPr>
                      <a:r>
                        <a:rPr lang="en-US" sz="1000" b="1" dirty="0">
                          <a:solidFill>
                            <a:srgbClr val="000000"/>
                          </a:solidFill>
                          <a:effectLst/>
                          <a:latin typeface="Calibri" panose="020F0502020204030204" pitchFamily="34" charset="0"/>
                          <a:ea typeface="Times" panose="02020603050405020304" pitchFamily="18" charset="0"/>
                          <a:cs typeface="Times New Roman" panose="02020603050405020304" pitchFamily="18" charset="0"/>
                        </a:rPr>
                        <a:t>1.089</a:t>
                      </a:r>
                      <a:endParaRPr lang="it-IT" sz="1000" b="1" dirty="0">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lnL w="12700" cap="flat" cmpd="sng" algn="ctr">
                      <a:solidFill>
                        <a:srgbClr val="822433"/>
                      </a:solidFill>
                      <a:prstDash val="solid"/>
                      <a:round/>
                      <a:headEnd type="none" w="med" len="med"/>
                      <a:tailEnd type="none" w="med" len="med"/>
                    </a:lnL>
                    <a:solidFill>
                      <a:srgbClr val="710B19">
                        <a:tint val="66000"/>
                        <a:satMod val="160000"/>
                      </a:srgbClr>
                    </a:solidFill>
                  </a:tcPr>
                </a:tc>
                <a:extLst>
                  <a:ext uri="{0D108BD9-81ED-4DB2-BD59-A6C34878D82A}">
                    <a16:rowId xmlns:a16="http://schemas.microsoft.com/office/drawing/2014/main" val="2829248418"/>
                  </a:ext>
                </a:extLst>
              </a:tr>
              <a:tr h="144000">
                <a:tc>
                  <a:txBody>
                    <a:bodyPr/>
                    <a:lstStyle/>
                    <a:p>
                      <a:pPr algn="ctr">
                        <a:spcBef>
                          <a:spcPts val="600"/>
                        </a:spcBef>
                        <a:spcAft>
                          <a:spcPts val="600"/>
                        </a:spcAft>
                      </a:pPr>
                      <a:r>
                        <a:rPr lang="en-US" sz="1000" b="1" dirty="0">
                          <a:solidFill>
                            <a:srgbClr val="000000"/>
                          </a:solidFill>
                          <a:effectLst/>
                          <a:latin typeface="Calibri" panose="020F0502020204030204" pitchFamily="34" charset="0"/>
                          <a:ea typeface="Times" panose="02020603050405020304" pitchFamily="18" charset="0"/>
                          <a:cs typeface="Times New Roman" panose="02020603050405020304" pitchFamily="18" charset="0"/>
                        </a:rPr>
                        <a:t>2</a:t>
                      </a:r>
                      <a:endParaRPr lang="it-IT" sz="1000" b="1" dirty="0">
                        <a:solidFill>
                          <a:srgbClr val="000000"/>
                        </a:solidFill>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lnR w="12700" cap="flat" cmpd="sng" algn="ctr">
                      <a:solidFill>
                        <a:srgbClr val="822433"/>
                      </a:solidFill>
                      <a:prstDash val="solid"/>
                      <a:round/>
                      <a:headEnd type="none" w="med" len="med"/>
                      <a:tailEnd type="none" w="med" len="med"/>
                    </a:lnR>
                    <a:solidFill>
                      <a:srgbClr val="FFFFFF"/>
                    </a:solidFill>
                  </a:tcPr>
                </a:tc>
                <a:tc>
                  <a:txBody>
                    <a:bodyPr/>
                    <a:lstStyle/>
                    <a:p>
                      <a:pPr algn="ctr">
                        <a:spcBef>
                          <a:spcPts val="600"/>
                        </a:spcBef>
                        <a:spcAft>
                          <a:spcPts val="600"/>
                        </a:spcAft>
                      </a:pPr>
                      <a:r>
                        <a:rPr lang="en-US" sz="1000" b="1" dirty="0">
                          <a:solidFill>
                            <a:srgbClr val="000000"/>
                          </a:solidFill>
                          <a:effectLst/>
                          <a:latin typeface="Calibri" panose="020F0502020204030204" pitchFamily="34" charset="0"/>
                          <a:ea typeface="Times" panose="02020603050405020304" pitchFamily="18" charset="0"/>
                          <a:cs typeface="Times New Roman" panose="02020603050405020304" pitchFamily="18" charset="0"/>
                        </a:rPr>
                        <a:t>1.126</a:t>
                      </a:r>
                      <a:endParaRPr lang="it-IT" sz="1000" b="1" dirty="0">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lnL w="12700" cap="flat" cmpd="sng" algn="ctr">
                      <a:solidFill>
                        <a:srgbClr val="822433"/>
                      </a:solidFill>
                      <a:prstDash val="solid"/>
                      <a:round/>
                      <a:headEnd type="none" w="med" len="med"/>
                      <a:tailEnd type="none" w="med" len="med"/>
                    </a:lnL>
                    <a:solidFill>
                      <a:srgbClr val="FFFFFF"/>
                    </a:solidFill>
                  </a:tcPr>
                </a:tc>
                <a:extLst>
                  <a:ext uri="{0D108BD9-81ED-4DB2-BD59-A6C34878D82A}">
                    <a16:rowId xmlns:a16="http://schemas.microsoft.com/office/drawing/2014/main" val="946716844"/>
                  </a:ext>
                </a:extLst>
              </a:tr>
              <a:tr h="144000">
                <a:tc>
                  <a:txBody>
                    <a:bodyPr/>
                    <a:lstStyle/>
                    <a:p>
                      <a:pPr algn="ctr">
                        <a:spcBef>
                          <a:spcPts val="600"/>
                        </a:spcBef>
                        <a:spcAft>
                          <a:spcPts val="600"/>
                        </a:spcAft>
                      </a:pPr>
                      <a:r>
                        <a:rPr lang="en-US" sz="1000" b="1">
                          <a:solidFill>
                            <a:srgbClr val="000000"/>
                          </a:solidFill>
                          <a:effectLst/>
                          <a:latin typeface="Calibri" panose="020F0502020204030204" pitchFamily="34" charset="0"/>
                          <a:ea typeface="Times" panose="02020603050405020304" pitchFamily="18" charset="0"/>
                          <a:cs typeface="Times New Roman" panose="02020603050405020304" pitchFamily="18" charset="0"/>
                        </a:rPr>
                        <a:t>3</a:t>
                      </a:r>
                      <a:endParaRPr lang="it-IT" sz="1000" b="1">
                        <a:solidFill>
                          <a:srgbClr val="000000"/>
                        </a:solidFill>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lnR w="12700" cap="flat" cmpd="sng" algn="ctr">
                      <a:solidFill>
                        <a:srgbClr val="822433"/>
                      </a:solidFill>
                      <a:prstDash val="solid"/>
                      <a:round/>
                      <a:headEnd type="none" w="med" len="med"/>
                      <a:tailEnd type="none" w="med" len="med"/>
                    </a:lnR>
                    <a:solidFill>
                      <a:srgbClr val="710B19">
                        <a:tint val="66000"/>
                        <a:satMod val="160000"/>
                      </a:srgbClr>
                    </a:solidFill>
                  </a:tcPr>
                </a:tc>
                <a:tc>
                  <a:txBody>
                    <a:bodyPr/>
                    <a:lstStyle/>
                    <a:p>
                      <a:pPr algn="ctr">
                        <a:spcBef>
                          <a:spcPts val="600"/>
                        </a:spcBef>
                        <a:spcAft>
                          <a:spcPts val="600"/>
                        </a:spcAft>
                      </a:pPr>
                      <a:r>
                        <a:rPr lang="en-US" sz="1000" b="1" dirty="0">
                          <a:solidFill>
                            <a:srgbClr val="000000"/>
                          </a:solidFill>
                          <a:effectLst/>
                          <a:latin typeface="Calibri" panose="020F0502020204030204" pitchFamily="34" charset="0"/>
                          <a:ea typeface="Times" panose="02020603050405020304" pitchFamily="18" charset="0"/>
                          <a:cs typeface="Times New Roman" panose="02020603050405020304" pitchFamily="18" charset="0"/>
                        </a:rPr>
                        <a:t>1.031</a:t>
                      </a:r>
                      <a:endParaRPr lang="it-IT" sz="1000" b="1" dirty="0">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lnL w="12700" cap="flat" cmpd="sng" algn="ctr">
                      <a:solidFill>
                        <a:srgbClr val="822433"/>
                      </a:solidFill>
                      <a:prstDash val="solid"/>
                      <a:round/>
                      <a:headEnd type="none" w="med" len="med"/>
                      <a:tailEnd type="none" w="med" len="med"/>
                    </a:lnL>
                    <a:solidFill>
                      <a:srgbClr val="710B19">
                        <a:tint val="66000"/>
                        <a:satMod val="160000"/>
                      </a:srgbClr>
                    </a:solidFill>
                  </a:tcPr>
                </a:tc>
                <a:extLst>
                  <a:ext uri="{0D108BD9-81ED-4DB2-BD59-A6C34878D82A}">
                    <a16:rowId xmlns:a16="http://schemas.microsoft.com/office/drawing/2014/main" val="1246941832"/>
                  </a:ext>
                </a:extLst>
              </a:tr>
              <a:tr h="144000">
                <a:tc>
                  <a:txBody>
                    <a:bodyPr/>
                    <a:lstStyle/>
                    <a:p>
                      <a:pPr algn="ctr">
                        <a:spcBef>
                          <a:spcPts val="600"/>
                        </a:spcBef>
                        <a:spcAft>
                          <a:spcPts val="600"/>
                        </a:spcAft>
                      </a:pPr>
                      <a:r>
                        <a:rPr lang="en-US" sz="1000" b="1" dirty="0">
                          <a:solidFill>
                            <a:srgbClr val="000000"/>
                          </a:solidFill>
                          <a:effectLst/>
                          <a:latin typeface="Calibri" panose="020F0502020204030204" pitchFamily="34" charset="0"/>
                          <a:ea typeface="Times" panose="02020603050405020304" pitchFamily="18" charset="0"/>
                          <a:cs typeface="Times New Roman" panose="02020603050405020304" pitchFamily="18" charset="0"/>
                        </a:rPr>
                        <a:t>4</a:t>
                      </a:r>
                      <a:endParaRPr lang="it-IT" sz="1000" b="1" dirty="0">
                        <a:solidFill>
                          <a:srgbClr val="000000"/>
                        </a:solidFill>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lnR w="12700" cap="flat" cmpd="sng" algn="ctr">
                      <a:solidFill>
                        <a:srgbClr val="822433"/>
                      </a:solidFill>
                      <a:prstDash val="solid"/>
                      <a:round/>
                      <a:headEnd type="none" w="med" len="med"/>
                      <a:tailEnd type="none" w="med" len="med"/>
                    </a:lnR>
                    <a:solidFill>
                      <a:srgbClr val="FFFFFF"/>
                    </a:solidFill>
                  </a:tcPr>
                </a:tc>
                <a:tc>
                  <a:txBody>
                    <a:bodyPr/>
                    <a:lstStyle/>
                    <a:p>
                      <a:pPr algn="ctr">
                        <a:spcBef>
                          <a:spcPts val="600"/>
                        </a:spcBef>
                        <a:spcAft>
                          <a:spcPts val="600"/>
                        </a:spcAft>
                      </a:pPr>
                      <a:r>
                        <a:rPr lang="en-US" sz="1000" b="1" dirty="0">
                          <a:solidFill>
                            <a:srgbClr val="000000"/>
                          </a:solidFill>
                          <a:effectLst/>
                          <a:latin typeface="Calibri" panose="020F0502020204030204" pitchFamily="34" charset="0"/>
                          <a:ea typeface="Times" panose="02020603050405020304" pitchFamily="18" charset="0"/>
                          <a:cs typeface="Times New Roman" panose="02020603050405020304" pitchFamily="18" charset="0"/>
                        </a:rPr>
                        <a:t>1.031</a:t>
                      </a:r>
                      <a:endParaRPr lang="it-IT" sz="1000" b="1" dirty="0">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lnL w="12700" cap="flat" cmpd="sng" algn="ctr">
                      <a:solidFill>
                        <a:srgbClr val="822433"/>
                      </a:solidFill>
                      <a:prstDash val="solid"/>
                      <a:round/>
                      <a:headEnd type="none" w="med" len="med"/>
                      <a:tailEnd type="none" w="med" len="med"/>
                    </a:lnL>
                    <a:solidFill>
                      <a:srgbClr val="FFFFFF"/>
                    </a:solidFill>
                  </a:tcPr>
                </a:tc>
                <a:extLst>
                  <a:ext uri="{0D108BD9-81ED-4DB2-BD59-A6C34878D82A}">
                    <a16:rowId xmlns:a16="http://schemas.microsoft.com/office/drawing/2014/main" val="2273240489"/>
                  </a:ext>
                </a:extLst>
              </a:tr>
              <a:tr h="144000">
                <a:tc>
                  <a:txBody>
                    <a:bodyPr/>
                    <a:lstStyle/>
                    <a:p>
                      <a:pPr algn="ctr">
                        <a:spcBef>
                          <a:spcPts val="600"/>
                        </a:spcBef>
                        <a:spcAft>
                          <a:spcPts val="600"/>
                        </a:spcAft>
                      </a:pPr>
                      <a:r>
                        <a:rPr lang="en-US" sz="1000" b="1">
                          <a:solidFill>
                            <a:srgbClr val="000000"/>
                          </a:solidFill>
                          <a:effectLst/>
                          <a:latin typeface="Calibri" panose="020F0502020204030204" pitchFamily="34" charset="0"/>
                          <a:ea typeface="Times" panose="02020603050405020304" pitchFamily="18" charset="0"/>
                          <a:cs typeface="Times New Roman" panose="02020603050405020304" pitchFamily="18" charset="0"/>
                        </a:rPr>
                        <a:t>5</a:t>
                      </a:r>
                      <a:endParaRPr lang="it-IT" sz="1000" b="1">
                        <a:solidFill>
                          <a:srgbClr val="000000"/>
                        </a:solidFill>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lnR w="12700" cap="flat" cmpd="sng" algn="ctr">
                      <a:solidFill>
                        <a:srgbClr val="822433"/>
                      </a:solidFill>
                      <a:prstDash val="solid"/>
                      <a:round/>
                      <a:headEnd type="none" w="med" len="med"/>
                      <a:tailEnd type="none" w="med" len="med"/>
                    </a:lnR>
                    <a:solidFill>
                      <a:srgbClr val="710B19">
                        <a:tint val="66000"/>
                        <a:satMod val="160000"/>
                      </a:srgbClr>
                    </a:solidFill>
                  </a:tcPr>
                </a:tc>
                <a:tc>
                  <a:txBody>
                    <a:bodyPr/>
                    <a:lstStyle/>
                    <a:p>
                      <a:pPr algn="ctr">
                        <a:spcBef>
                          <a:spcPts val="600"/>
                        </a:spcBef>
                        <a:spcAft>
                          <a:spcPts val="600"/>
                        </a:spcAft>
                      </a:pPr>
                      <a:r>
                        <a:rPr lang="en-US" sz="1000" b="1" dirty="0">
                          <a:solidFill>
                            <a:srgbClr val="000000"/>
                          </a:solidFill>
                          <a:effectLst/>
                          <a:latin typeface="Calibri" panose="020F0502020204030204" pitchFamily="34" charset="0"/>
                          <a:ea typeface="Times" panose="02020603050405020304" pitchFamily="18" charset="0"/>
                          <a:cs typeface="Times New Roman" panose="02020603050405020304" pitchFamily="18" charset="0"/>
                        </a:rPr>
                        <a:t>1.125</a:t>
                      </a:r>
                      <a:endParaRPr lang="it-IT" sz="1000" b="1" dirty="0">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lnL w="12700" cap="flat" cmpd="sng" algn="ctr">
                      <a:solidFill>
                        <a:srgbClr val="822433"/>
                      </a:solidFill>
                      <a:prstDash val="solid"/>
                      <a:round/>
                      <a:headEnd type="none" w="med" len="med"/>
                      <a:tailEnd type="none" w="med" len="med"/>
                    </a:lnL>
                    <a:solidFill>
                      <a:srgbClr val="710B19">
                        <a:tint val="66000"/>
                        <a:satMod val="160000"/>
                      </a:srgbClr>
                    </a:solidFill>
                  </a:tcPr>
                </a:tc>
                <a:extLst>
                  <a:ext uri="{0D108BD9-81ED-4DB2-BD59-A6C34878D82A}">
                    <a16:rowId xmlns:a16="http://schemas.microsoft.com/office/drawing/2014/main" val="2735535373"/>
                  </a:ext>
                </a:extLst>
              </a:tr>
              <a:tr h="144000">
                <a:tc>
                  <a:txBody>
                    <a:bodyPr/>
                    <a:lstStyle/>
                    <a:p>
                      <a:pPr algn="ctr">
                        <a:spcBef>
                          <a:spcPts val="600"/>
                        </a:spcBef>
                        <a:spcAft>
                          <a:spcPts val="600"/>
                        </a:spcAft>
                      </a:pPr>
                      <a:r>
                        <a:rPr lang="en-US" sz="1000" b="1" dirty="0">
                          <a:solidFill>
                            <a:srgbClr val="000000"/>
                          </a:solidFill>
                          <a:effectLst/>
                          <a:latin typeface="Calibri" panose="020F0502020204030204" pitchFamily="34" charset="0"/>
                          <a:ea typeface="Times" panose="02020603050405020304" pitchFamily="18" charset="0"/>
                          <a:cs typeface="Times New Roman" panose="02020603050405020304" pitchFamily="18" charset="0"/>
                        </a:rPr>
                        <a:t>6</a:t>
                      </a:r>
                      <a:endParaRPr lang="it-IT" sz="1000" b="1" dirty="0">
                        <a:solidFill>
                          <a:srgbClr val="000000"/>
                        </a:solidFill>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lnR w="12700" cap="flat" cmpd="sng" algn="ctr">
                      <a:solidFill>
                        <a:srgbClr val="822433"/>
                      </a:solidFill>
                      <a:prstDash val="solid"/>
                      <a:round/>
                      <a:headEnd type="none" w="med" len="med"/>
                      <a:tailEnd type="none" w="med" len="med"/>
                    </a:lnR>
                    <a:solidFill>
                      <a:srgbClr val="FFFFFF"/>
                    </a:solidFill>
                  </a:tcPr>
                </a:tc>
                <a:tc>
                  <a:txBody>
                    <a:bodyPr/>
                    <a:lstStyle/>
                    <a:p>
                      <a:pPr algn="ctr">
                        <a:spcBef>
                          <a:spcPts val="600"/>
                        </a:spcBef>
                        <a:spcAft>
                          <a:spcPts val="600"/>
                        </a:spcAft>
                      </a:pPr>
                      <a:r>
                        <a:rPr lang="en-US" sz="1000" b="1" dirty="0">
                          <a:solidFill>
                            <a:srgbClr val="000000"/>
                          </a:solidFill>
                          <a:effectLst/>
                          <a:latin typeface="Calibri" panose="020F0502020204030204" pitchFamily="34" charset="0"/>
                          <a:ea typeface="Times" panose="02020603050405020304" pitchFamily="18" charset="0"/>
                          <a:cs typeface="Times New Roman" panose="02020603050405020304" pitchFamily="18" charset="0"/>
                        </a:rPr>
                        <a:t>1.128</a:t>
                      </a:r>
                      <a:endParaRPr lang="it-IT" sz="1000" b="1" dirty="0">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lnL w="12700" cap="flat" cmpd="sng" algn="ctr">
                      <a:solidFill>
                        <a:srgbClr val="822433"/>
                      </a:solidFill>
                      <a:prstDash val="solid"/>
                      <a:round/>
                      <a:headEnd type="none" w="med" len="med"/>
                      <a:tailEnd type="none" w="med" len="med"/>
                    </a:lnL>
                    <a:solidFill>
                      <a:srgbClr val="FFFFFF"/>
                    </a:solidFill>
                  </a:tcPr>
                </a:tc>
                <a:extLst>
                  <a:ext uri="{0D108BD9-81ED-4DB2-BD59-A6C34878D82A}">
                    <a16:rowId xmlns:a16="http://schemas.microsoft.com/office/drawing/2014/main" val="4029206655"/>
                  </a:ext>
                </a:extLst>
              </a:tr>
              <a:tr h="144000">
                <a:tc>
                  <a:txBody>
                    <a:bodyPr/>
                    <a:lstStyle/>
                    <a:p>
                      <a:pPr algn="ctr">
                        <a:spcBef>
                          <a:spcPts val="600"/>
                        </a:spcBef>
                        <a:spcAft>
                          <a:spcPts val="600"/>
                        </a:spcAft>
                      </a:pPr>
                      <a:r>
                        <a:rPr lang="en-US" sz="1000" b="1">
                          <a:solidFill>
                            <a:srgbClr val="000000"/>
                          </a:solidFill>
                          <a:effectLst/>
                          <a:latin typeface="Calibri" panose="020F0502020204030204" pitchFamily="34" charset="0"/>
                          <a:ea typeface="Times" panose="02020603050405020304" pitchFamily="18" charset="0"/>
                          <a:cs typeface="Times New Roman" panose="02020603050405020304" pitchFamily="18" charset="0"/>
                        </a:rPr>
                        <a:t>7</a:t>
                      </a:r>
                      <a:endParaRPr lang="it-IT" sz="1000" b="1">
                        <a:solidFill>
                          <a:srgbClr val="000000"/>
                        </a:solidFill>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lnR w="12700" cap="flat" cmpd="sng" algn="ctr">
                      <a:solidFill>
                        <a:srgbClr val="822433"/>
                      </a:solidFill>
                      <a:prstDash val="solid"/>
                      <a:round/>
                      <a:headEnd type="none" w="med" len="med"/>
                      <a:tailEnd type="none" w="med" len="med"/>
                    </a:lnR>
                    <a:solidFill>
                      <a:srgbClr val="710B19">
                        <a:tint val="66000"/>
                        <a:satMod val="160000"/>
                      </a:srgbClr>
                    </a:solidFill>
                  </a:tcPr>
                </a:tc>
                <a:tc>
                  <a:txBody>
                    <a:bodyPr/>
                    <a:lstStyle/>
                    <a:p>
                      <a:pPr algn="ctr">
                        <a:spcBef>
                          <a:spcPts val="600"/>
                        </a:spcBef>
                        <a:spcAft>
                          <a:spcPts val="600"/>
                        </a:spcAft>
                      </a:pPr>
                      <a:r>
                        <a:rPr lang="en-US" sz="1000" b="1" dirty="0">
                          <a:solidFill>
                            <a:srgbClr val="000000"/>
                          </a:solidFill>
                          <a:effectLst/>
                          <a:latin typeface="Calibri" panose="020F0502020204030204" pitchFamily="34" charset="0"/>
                          <a:ea typeface="Times" panose="02020603050405020304" pitchFamily="18" charset="0"/>
                          <a:cs typeface="Times New Roman" panose="02020603050405020304" pitchFamily="18" charset="0"/>
                        </a:rPr>
                        <a:t>1.031</a:t>
                      </a:r>
                      <a:endParaRPr lang="it-IT" sz="1000" b="1" dirty="0">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lnL w="12700" cap="flat" cmpd="sng" algn="ctr">
                      <a:solidFill>
                        <a:srgbClr val="822433"/>
                      </a:solidFill>
                      <a:prstDash val="solid"/>
                      <a:round/>
                      <a:headEnd type="none" w="med" len="med"/>
                      <a:tailEnd type="none" w="med" len="med"/>
                    </a:lnL>
                    <a:solidFill>
                      <a:srgbClr val="710B19">
                        <a:tint val="66000"/>
                        <a:satMod val="160000"/>
                      </a:srgbClr>
                    </a:solidFill>
                  </a:tcPr>
                </a:tc>
                <a:extLst>
                  <a:ext uri="{0D108BD9-81ED-4DB2-BD59-A6C34878D82A}">
                    <a16:rowId xmlns:a16="http://schemas.microsoft.com/office/drawing/2014/main" val="1839481678"/>
                  </a:ext>
                </a:extLst>
              </a:tr>
              <a:tr h="144000">
                <a:tc>
                  <a:txBody>
                    <a:bodyPr/>
                    <a:lstStyle/>
                    <a:p>
                      <a:pPr algn="ctr">
                        <a:spcBef>
                          <a:spcPts val="600"/>
                        </a:spcBef>
                        <a:spcAft>
                          <a:spcPts val="600"/>
                        </a:spcAft>
                      </a:pPr>
                      <a:r>
                        <a:rPr lang="en-US" sz="1000" b="1" dirty="0">
                          <a:solidFill>
                            <a:srgbClr val="000000"/>
                          </a:solidFill>
                          <a:effectLst/>
                          <a:latin typeface="Calibri" panose="020F0502020204030204" pitchFamily="34" charset="0"/>
                          <a:ea typeface="Times" panose="02020603050405020304" pitchFamily="18" charset="0"/>
                          <a:cs typeface="Times New Roman" panose="02020603050405020304" pitchFamily="18" charset="0"/>
                        </a:rPr>
                        <a:t>8</a:t>
                      </a:r>
                      <a:endParaRPr lang="it-IT" sz="1000" b="1" dirty="0">
                        <a:solidFill>
                          <a:srgbClr val="000000"/>
                        </a:solidFill>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lnR w="12700" cap="flat" cmpd="sng" algn="ctr">
                      <a:solidFill>
                        <a:srgbClr val="822433"/>
                      </a:solidFill>
                      <a:prstDash val="solid"/>
                      <a:round/>
                      <a:headEnd type="none" w="med" len="med"/>
                      <a:tailEnd type="none" w="med" len="med"/>
                    </a:lnR>
                    <a:solidFill>
                      <a:srgbClr val="FFFFFF"/>
                    </a:solidFill>
                  </a:tcPr>
                </a:tc>
                <a:tc>
                  <a:txBody>
                    <a:bodyPr/>
                    <a:lstStyle/>
                    <a:p>
                      <a:pPr algn="ctr">
                        <a:spcBef>
                          <a:spcPts val="600"/>
                        </a:spcBef>
                        <a:spcAft>
                          <a:spcPts val="600"/>
                        </a:spcAft>
                      </a:pPr>
                      <a:r>
                        <a:rPr lang="en-US" sz="1000" b="1" dirty="0">
                          <a:solidFill>
                            <a:srgbClr val="000000"/>
                          </a:solidFill>
                          <a:effectLst/>
                          <a:latin typeface="Calibri" panose="020F0502020204030204" pitchFamily="34" charset="0"/>
                          <a:ea typeface="Times" panose="02020603050405020304" pitchFamily="18" charset="0"/>
                          <a:cs typeface="Times New Roman" panose="02020603050405020304" pitchFamily="18" charset="0"/>
                        </a:rPr>
                        <a:t>1.129</a:t>
                      </a:r>
                      <a:endParaRPr lang="it-IT" sz="1000" b="1" dirty="0">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lnL w="12700" cap="flat" cmpd="sng" algn="ctr">
                      <a:solidFill>
                        <a:srgbClr val="822433"/>
                      </a:solidFill>
                      <a:prstDash val="solid"/>
                      <a:round/>
                      <a:headEnd type="none" w="med" len="med"/>
                      <a:tailEnd type="none" w="med" len="med"/>
                    </a:lnL>
                    <a:solidFill>
                      <a:srgbClr val="FFFFFF"/>
                    </a:solidFill>
                  </a:tcPr>
                </a:tc>
                <a:extLst>
                  <a:ext uri="{0D108BD9-81ED-4DB2-BD59-A6C34878D82A}">
                    <a16:rowId xmlns:a16="http://schemas.microsoft.com/office/drawing/2014/main" val="1722096785"/>
                  </a:ext>
                </a:extLst>
              </a:tr>
              <a:tr h="144000">
                <a:tc>
                  <a:txBody>
                    <a:bodyPr/>
                    <a:lstStyle/>
                    <a:p>
                      <a:pPr algn="ctr">
                        <a:spcBef>
                          <a:spcPts val="600"/>
                        </a:spcBef>
                        <a:spcAft>
                          <a:spcPts val="600"/>
                        </a:spcAft>
                      </a:pPr>
                      <a:r>
                        <a:rPr lang="en-US" sz="1000" b="1" dirty="0">
                          <a:solidFill>
                            <a:srgbClr val="000000"/>
                          </a:solidFill>
                          <a:effectLst/>
                          <a:latin typeface="Calibri" panose="020F0502020204030204" pitchFamily="34" charset="0"/>
                          <a:ea typeface="Times" panose="02020603050405020304" pitchFamily="18" charset="0"/>
                          <a:cs typeface="Times New Roman" panose="02020603050405020304" pitchFamily="18" charset="0"/>
                        </a:rPr>
                        <a:t>9</a:t>
                      </a:r>
                      <a:endParaRPr lang="it-IT" sz="1000" b="1" dirty="0">
                        <a:solidFill>
                          <a:srgbClr val="000000"/>
                        </a:solidFill>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lnR w="12700" cap="flat" cmpd="sng" algn="ctr">
                      <a:solidFill>
                        <a:srgbClr val="822433"/>
                      </a:solidFill>
                      <a:prstDash val="solid"/>
                      <a:round/>
                      <a:headEnd type="none" w="med" len="med"/>
                      <a:tailEnd type="none" w="med" len="med"/>
                    </a:lnR>
                    <a:solidFill>
                      <a:srgbClr val="710B19">
                        <a:tint val="66000"/>
                        <a:satMod val="160000"/>
                      </a:srgbClr>
                    </a:solidFill>
                  </a:tcPr>
                </a:tc>
                <a:tc>
                  <a:txBody>
                    <a:bodyPr/>
                    <a:lstStyle/>
                    <a:p>
                      <a:pPr algn="ctr">
                        <a:spcBef>
                          <a:spcPts val="600"/>
                        </a:spcBef>
                        <a:spcAft>
                          <a:spcPts val="600"/>
                        </a:spcAft>
                      </a:pPr>
                      <a:r>
                        <a:rPr lang="en-US" sz="1000" b="1" dirty="0">
                          <a:solidFill>
                            <a:srgbClr val="000000"/>
                          </a:solidFill>
                          <a:effectLst/>
                          <a:latin typeface="Calibri" panose="020F0502020204030204" pitchFamily="34" charset="0"/>
                          <a:ea typeface="Times" panose="02020603050405020304" pitchFamily="18" charset="0"/>
                          <a:cs typeface="Times New Roman" panose="02020603050405020304" pitchFamily="18" charset="0"/>
                        </a:rPr>
                        <a:t>1.031</a:t>
                      </a:r>
                      <a:endParaRPr lang="it-IT" sz="1000" b="1" dirty="0">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lnL w="12700" cap="flat" cmpd="sng" algn="ctr">
                      <a:solidFill>
                        <a:srgbClr val="822433"/>
                      </a:solidFill>
                      <a:prstDash val="solid"/>
                      <a:round/>
                      <a:headEnd type="none" w="med" len="med"/>
                      <a:tailEnd type="none" w="med" len="med"/>
                    </a:lnL>
                    <a:solidFill>
                      <a:srgbClr val="710B19">
                        <a:tint val="66000"/>
                        <a:satMod val="160000"/>
                      </a:srgbClr>
                    </a:solidFill>
                  </a:tcPr>
                </a:tc>
                <a:extLst>
                  <a:ext uri="{0D108BD9-81ED-4DB2-BD59-A6C34878D82A}">
                    <a16:rowId xmlns:a16="http://schemas.microsoft.com/office/drawing/2014/main" val="816415322"/>
                  </a:ext>
                </a:extLst>
              </a:tr>
            </a:tbl>
          </a:graphicData>
        </a:graphic>
      </p:graphicFrame>
      <p:sp>
        <p:nvSpPr>
          <p:cNvPr id="23" name="TextBox 160">
            <a:extLst>
              <a:ext uri="{FF2B5EF4-FFF2-40B4-BE49-F238E27FC236}">
                <a16:creationId xmlns:a16="http://schemas.microsoft.com/office/drawing/2014/main" id="{07923084-F557-6F84-8FCF-20101A422EF6}"/>
              </a:ext>
            </a:extLst>
          </p:cNvPr>
          <p:cNvSpPr txBox="1"/>
          <p:nvPr/>
        </p:nvSpPr>
        <p:spPr>
          <a:xfrm>
            <a:off x="7175570" y="514901"/>
            <a:ext cx="2464119" cy="230832"/>
          </a:xfrm>
          <a:prstGeom prst="rect">
            <a:avLst/>
          </a:prstGeom>
          <a:noFill/>
        </p:spPr>
        <p:txBody>
          <a:bodyPr wrap="square" rtlCol="0">
            <a:spAutoFit/>
          </a:bodyPr>
          <a:lstStyle/>
          <a:p>
            <a:r>
              <a:rPr lang="it-IT" b="1" dirty="0">
                <a:solidFill>
                  <a:srgbClr val="000000"/>
                </a:solidFill>
              </a:rPr>
              <a:t>Bleeding Line set point optimized</a:t>
            </a:r>
          </a:p>
        </p:txBody>
      </p:sp>
      <p:sp>
        <p:nvSpPr>
          <p:cNvPr id="26" name="TextBox 162">
            <a:extLst>
              <a:ext uri="{FF2B5EF4-FFF2-40B4-BE49-F238E27FC236}">
                <a16:creationId xmlns:a16="http://schemas.microsoft.com/office/drawing/2014/main" id="{8D54CB55-0754-2D11-E488-F51E0E0E45D0}"/>
              </a:ext>
            </a:extLst>
          </p:cNvPr>
          <p:cNvSpPr txBox="1"/>
          <p:nvPr/>
        </p:nvSpPr>
        <p:spPr>
          <a:xfrm>
            <a:off x="8935688" y="2357141"/>
            <a:ext cx="1508943" cy="369332"/>
          </a:xfrm>
          <a:prstGeom prst="rect">
            <a:avLst/>
          </a:prstGeom>
          <a:noFill/>
        </p:spPr>
        <p:txBody>
          <a:bodyPr wrap="square" rtlCol="0">
            <a:spAutoFit/>
          </a:bodyPr>
          <a:lstStyle/>
          <a:p>
            <a:r>
              <a:rPr lang="it-IT" b="1" dirty="0"/>
              <a:t>Liquid Level of Tank A optimized</a:t>
            </a:r>
          </a:p>
        </p:txBody>
      </p:sp>
      <p:sp>
        <p:nvSpPr>
          <p:cNvPr id="27" name="TextBox 163">
            <a:extLst>
              <a:ext uri="{FF2B5EF4-FFF2-40B4-BE49-F238E27FC236}">
                <a16:creationId xmlns:a16="http://schemas.microsoft.com/office/drawing/2014/main" id="{AFABE7E9-3136-E4D0-4A06-B5E31A7D92A0}"/>
              </a:ext>
            </a:extLst>
          </p:cNvPr>
          <p:cNvSpPr txBox="1"/>
          <p:nvPr/>
        </p:nvSpPr>
        <p:spPr>
          <a:xfrm>
            <a:off x="10003336" y="2322066"/>
            <a:ext cx="2596393" cy="230832"/>
          </a:xfrm>
          <a:prstGeom prst="rect">
            <a:avLst/>
          </a:prstGeom>
          <a:noFill/>
        </p:spPr>
        <p:txBody>
          <a:bodyPr wrap="square" rtlCol="0">
            <a:spAutoFit/>
          </a:bodyPr>
          <a:lstStyle/>
          <a:p>
            <a:r>
              <a:rPr lang="it-IT" b="1" dirty="0">
                <a:solidFill>
                  <a:srgbClr val="000000"/>
                </a:solidFill>
              </a:rPr>
              <a:t>Liquid Level of Tank B optimized</a:t>
            </a:r>
          </a:p>
        </p:txBody>
      </p:sp>
      <p:pic>
        <p:nvPicPr>
          <p:cNvPr id="30" name="Graphic 51">
            <a:extLst>
              <a:ext uri="{FF2B5EF4-FFF2-40B4-BE49-F238E27FC236}">
                <a16:creationId xmlns:a16="http://schemas.microsoft.com/office/drawing/2014/main" id="{E1E08506-7A81-6F94-D7B8-D5030FFA1E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1627" y="4155480"/>
            <a:ext cx="3215473" cy="1851490"/>
          </a:xfrm>
          <a:prstGeom prst="rect">
            <a:avLst/>
          </a:prstGeom>
        </p:spPr>
      </p:pic>
      <p:pic>
        <p:nvPicPr>
          <p:cNvPr id="31" name="Graphic 53">
            <a:extLst>
              <a:ext uri="{FF2B5EF4-FFF2-40B4-BE49-F238E27FC236}">
                <a16:creationId xmlns:a16="http://schemas.microsoft.com/office/drawing/2014/main" id="{59DFE076-31DD-DD05-5C07-4888242180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24392" y="745733"/>
            <a:ext cx="2338669" cy="1593330"/>
          </a:xfrm>
          <a:prstGeom prst="rect">
            <a:avLst/>
          </a:prstGeom>
        </p:spPr>
      </p:pic>
      <p:pic>
        <p:nvPicPr>
          <p:cNvPr id="32" name="Graphic 55">
            <a:extLst>
              <a:ext uri="{FF2B5EF4-FFF2-40B4-BE49-F238E27FC236}">
                <a16:creationId xmlns:a16="http://schemas.microsoft.com/office/drawing/2014/main" id="{3A4403D8-89C1-ED77-8970-B60DC9A557A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24392" y="2562150"/>
            <a:ext cx="2338669" cy="1593330"/>
          </a:xfrm>
          <a:prstGeom prst="rect">
            <a:avLst/>
          </a:prstGeom>
        </p:spPr>
      </p:pic>
      <p:pic>
        <p:nvPicPr>
          <p:cNvPr id="33" name="Graphic 57">
            <a:extLst>
              <a:ext uri="{FF2B5EF4-FFF2-40B4-BE49-F238E27FC236}">
                <a16:creationId xmlns:a16="http://schemas.microsoft.com/office/drawing/2014/main" id="{1726C198-ED40-2A09-D025-A8CB13CCF90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60096" y="755550"/>
            <a:ext cx="2316353" cy="1593330"/>
          </a:xfrm>
          <a:prstGeom prst="rect">
            <a:avLst/>
          </a:prstGeom>
        </p:spPr>
      </p:pic>
      <p:pic>
        <p:nvPicPr>
          <p:cNvPr id="34" name="Graphic 59">
            <a:extLst>
              <a:ext uri="{FF2B5EF4-FFF2-40B4-BE49-F238E27FC236}">
                <a16:creationId xmlns:a16="http://schemas.microsoft.com/office/drawing/2014/main" id="{E9508263-A463-7183-3DF1-7664192EC23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960096" y="2535416"/>
            <a:ext cx="2316353" cy="1593330"/>
          </a:xfrm>
          <a:prstGeom prst="rect">
            <a:avLst/>
          </a:prstGeom>
        </p:spPr>
      </p:pic>
      <p:sp>
        <p:nvSpPr>
          <p:cNvPr id="35" name="TextBox 160">
            <a:extLst>
              <a:ext uri="{FF2B5EF4-FFF2-40B4-BE49-F238E27FC236}">
                <a16:creationId xmlns:a16="http://schemas.microsoft.com/office/drawing/2014/main" id="{8E90186F-BE75-856F-4395-48BA3F3F4720}"/>
              </a:ext>
            </a:extLst>
          </p:cNvPr>
          <p:cNvSpPr txBox="1"/>
          <p:nvPr/>
        </p:nvSpPr>
        <p:spPr>
          <a:xfrm>
            <a:off x="7244664" y="2331318"/>
            <a:ext cx="2464119" cy="230832"/>
          </a:xfrm>
          <a:prstGeom prst="rect">
            <a:avLst/>
          </a:prstGeom>
          <a:noFill/>
        </p:spPr>
        <p:txBody>
          <a:bodyPr wrap="square" rtlCol="0">
            <a:spAutoFit/>
          </a:bodyPr>
          <a:lstStyle/>
          <a:p>
            <a:r>
              <a:rPr lang="it-IT" b="1" dirty="0" err="1">
                <a:solidFill>
                  <a:srgbClr val="000000"/>
                </a:solidFill>
              </a:rPr>
              <a:t>Rupture</a:t>
            </a:r>
            <a:r>
              <a:rPr lang="it-IT" b="1" dirty="0">
                <a:solidFill>
                  <a:srgbClr val="000000"/>
                </a:solidFill>
              </a:rPr>
              <a:t> Disk set point optimized</a:t>
            </a:r>
          </a:p>
        </p:txBody>
      </p:sp>
      <p:sp>
        <p:nvSpPr>
          <p:cNvPr id="36" name="TextBox 163">
            <a:extLst>
              <a:ext uri="{FF2B5EF4-FFF2-40B4-BE49-F238E27FC236}">
                <a16:creationId xmlns:a16="http://schemas.microsoft.com/office/drawing/2014/main" id="{18B46642-6648-EA20-2E8F-19E382E9DC40}"/>
              </a:ext>
            </a:extLst>
          </p:cNvPr>
          <p:cNvSpPr txBox="1"/>
          <p:nvPr/>
        </p:nvSpPr>
        <p:spPr>
          <a:xfrm>
            <a:off x="9871928" y="521939"/>
            <a:ext cx="2596393" cy="230832"/>
          </a:xfrm>
          <a:prstGeom prst="rect">
            <a:avLst/>
          </a:prstGeom>
          <a:noFill/>
        </p:spPr>
        <p:txBody>
          <a:bodyPr wrap="square" rtlCol="0">
            <a:spAutoFit/>
          </a:bodyPr>
          <a:lstStyle/>
          <a:p>
            <a:r>
              <a:rPr lang="it-IT" b="1" dirty="0">
                <a:solidFill>
                  <a:srgbClr val="000000"/>
                </a:solidFill>
              </a:rPr>
              <a:t>Liquid Level of Tank A optimized</a:t>
            </a:r>
          </a:p>
        </p:txBody>
      </p:sp>
      <p:sp>
        <p:nvSpPr>
          <p:cNvPr id="37" name="TextBox 163">
            <a:extLst>
              <a:ext uri="{FF2B5EF4-FFF2-40B4-BE49-F238E27FC236}">
                <a16:creationId xmlns:a16="http://schemas.microsoft.com/office/drawing/2014/main" id="{432CAF99-25F1-945D-E930-4669F5C16D5A}"/>
              </a:ext>
            </a:extLst>
          </p:cNvPr>
          <p:cNvSpPr txBox="1"/>
          <p:nvPr/>
        </p:nvSpPr>
        <p:spPr>
          <a:xfrm>
            <a:off x="479562" y="3853630"/>
            <a:ext cx="2799602" cy="369332"/>
          </a:xfrm>
          <a:prstGeom prst="rect">
            <a:avLst/>
          </a:prstGeom>
          <a:noFill/>
        </p:spPr>
        <p:txBody>
          <a:bodyPr wrap="square" rtlCol="0">
            <a:spAutoFit/>
          </a:bodyPr>
          <a:lstStyle/>
          <a:p>
            <a:pPr algn="ctr"/>
            <a:r>
              <a:rPr lang="en-US" sz="900" b="1" dirty="0">
                <a:solidFill>
                  <a:srgbClr val="000000"/>
                </a:solidFill>
              </a:rPr>
              <a:t>Final amount of H</a:t>
            </a:r>
            <a:r>
              <a:rPr lang="en-US" sz="900" b="1" baseline="-25000" dirty="0">
                <a:solidFill>
                  <a:srgbClr val="000000"/>
                </a:solidFill>
              </a:rPr>
              <a:t>2</a:t>
            </a:r>
            <a:r>
              <a:rPr lang="en-US" sz="900" b="1" dirty="0">
                <a:solidFill>
                  <a:srgbClr val="000000"/>
                </a:solidFill>
              </a:rPr>
              <a:t> estimated by the optimization algorithm (kg)</a:t>
            </a:r>
            <a:endParaRPr lang="it-IT" sz="900" b="1" dirty="0">
              <a:solidFill>
                <a:srgbClr val="000000"/>
              </a:solidFill>
            </a:endParaRPr>
          </a:p>
        </p:txBody>
      </p:sp>
      <p:sp>
        <p:nvSpPr>
          <p:cNvPr id="38" name="TextBox 164">
            <a:extLst>
              <a:ext uri="{FF2B5EF4-FFF2-40B4-BE49-F238E27FC236}">
                <a16:creationId xmlns:a16="http://schemas.microsoft.com/office/drawing/2014/main" id="{E54E6102-5B19-ABB2-72DA-996675F60963}"/>
              </a:ext>
            </a:extLst>
          </p:cNvPr>
          <p:cNvSpPr txBox="1"/>
          <p:nvPr/>
        </p:nvSpPr>
        <p:spPr>
          <a:xfrm>
            <a:off x="7392144" y="4154606"/>
            <a:ext cx="2187620" cy="230832"/>
          </a:xfrm>
          <a:prstGeom prst="rect">
            <a:avLst/>
          </a:prstGeom>
          <a:noFill/>
        </p:spPr>
        <p:txBody>
          <a:bodyPr wrap="square" rtlCol="0">
            <a:spAutoFit/>
          </a:bodyPr>
          <a:lstStyle/>
          <a:p>
            <a:r>
              <a:rPr lang="it-IT" b="1" dirty="0">
                <a:solidFill>
                  <a:srgbClr val="000000"/>
                </a:solidFill>
              </a:rPr>
              <a:t>Expansion Tank volume optimized</a:t>
            </a:r>
          </a:p>
        </p:txBody>
      </p:sp>
      <p:pic>
        <p:nvPicPr>
          <p:cNvPr id="39" name="Graphic 39">
            <a:extLst>
              <a:ext uri="{FF2B5EF4-FFF2-40B4-BE49-F238E27FC236}">
                <a16:creationId xmlns:a16="http://schemas.microsoft.com/office/drawing/2014/main" id="{7590F57B-4B18-820A-9884-745974C1D2FC}"/>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r="14048"/>
          <a:stretch/>
        </p:blipFill>
        <p:spPr>
          <a:xfrm>
            <a:off x="7176120" y="4408353"/>
            <a:ext cx="2403644" cy="1594800"/>
          </a:xfrm>
          <a:prstGeom prst="rect">
            <a:avLst/>
          </a:prstGeom>
        </p:spPr>
      </p:pic>
      <p:pic>
        <p:nvPicPr>
          <p:cNvPr id="2" name="Graphic 39">
            <a:extLst>
              <a:ext uri="{FF2B5EF4-FFF2-40B4-BE49-F238E27FC236}">
                <a16:creationId xmlns:a16="http://schemas.microsoft.com/office/drawing/2014/main" id="{BF019892-1F76-FE79-83E6-1E76E53C3397}"/>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83749" t="7316" b="27933"/>
          <a:stretch/>
        </p:blipFill>
        <p:spPr>
          <a:xfrm>
            <a:off x="10488488" y="4149080"/>
            <a:ext cx="845102" cy="1920240"/>
          </a:xfrm>
          <a:prstGeom prst="rect">
            <a:avLst/>
          </a:prstGeom>
        </p:spPr>
      </p:pic>
    </p:spTree>
    <p:extLst>
      <p:ext uri="{BB962C8B-B14F-4D97-AF65-F5344CB8AC3E}">
        <p14:creationId xmlns:p14="http://schemas.microsoft.com/office/powerpoint/2010/main" val="1532685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B9561A88-BCB0-8D5F-EF8A-981CCA3F17AD}"/>
              </a:ext>
            </a:extLst>
          </p:cNvPr>
          <p:cNvSpPr>
            <a:spLocks noGrp="1"/>
          </p:cNvSpPr>
          <p:nvPr>
            <p:ph type="ftr" sz="quarter" idx="3"/>
          </p:nvPr>
        </p:nvSpPr>
        <p:spPr/>
        <p:txBody>
          <a:bodyPr/>
          <a:lstStyle/>
          <a:p>
            <a:pPr>
              <a:defRPr/>
            </a:pPr>
            <a:r>
              <a:rPr lang="en-US" altLang="it-IT" dirty="0"/>
              <a:t>Overview of Sapienza MELCOR activities in the frame of the EUROfusion consortium</a:t>
            </a:r>
            <a:endParaRPr lang="it-IT" altLang="it-IT" i="1" dirty="0"/>
          </a:p>
        </p:txBody>
      </p:sp>
      <p:sp>
        <p:nvSpPr>
          <p:cNvPr id="5" name="Segnaposto numero diapositiva 4">
            <a:extLst>
              <a:ext uri="{FF2B5EF4-FFF2-40B4-BE49-F238E27FC236}">
                <a16:creationId xmlns:a16="http://schemas.microsoft.com/office/drawing/2014/main" id="{709B34C2-736B-815F-2384-E29A4E2CCCA4}"/>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27</a:t>
            </a:fld>
            <a:endParaRPr lang="it-IT" altLang="it-IT" dirty="0"/>
          </a:p>
        </p:txBody>
      </p:sp>
      <p:sp>
        <p:nvSpPr>
          <p:cNvPr id="6" name="Titolo 1">
            <a:extLst>
              <a:ext uri="{FF2B5EF4-FFF2-40B4-BE49-F238E27FC236}">
                <a16:creationId xmlns:a16="http://schemas.microsoft.com/office/drawing/2014/main" id="{FD4D6BA4-80C6-2C10-DA02-8958E7D2FAC6}"/>
              </a:ext>
            </a:extLst>
          </p:cNvPr>
          <p:cNvSpPr>
            <a:spLocks noGrp="1"/>
          </p:cNvSpPr>
          <p:nvPr>
            <p:ph type="title"/>
          </p:nvPr>
        </p:nvSpPr>
        <p:spPr>
          <a:xfrm>
            <a:off x="0" y="-5063"/>
            <a:ext cx="10515600" cy="757130"/>
          </a:xfrm>
        </p:spPr>
        <p:txBody>
          <a:bodyPr/>
          <a:lstStyle/>
          <a:p>
            <a:r>
              <a:rPr lang="en-GB" dirty="0"/>
              <a:t>Conclusions</a:t>
            </a:r>
          </a:p>
        </p:txBody>
      </p:sp>
      <p:sp>
        <p:nvSpPr>
          <p:cNvPr id="7" name="CasellaDiTesto 6">
            <a:extLst>
              <a:ext uri="{FF2B5EF4-FFF2-40B4-BE49-F238E27FC236}">
                <a16:creationId xmlns:a16="http://schemas.microsoft.com/office/drawing/2014/main" id="{35F88B35-2D94-9FBA-E1E8-25CFD7B1838F}"/>
              </a:ext>
            </a:extLst>
          </p:cNvPr>
          <p:cNvSpPr txBox="1"/>
          <p:nvPr/>
        </p:nvSpPr>
        <p:spPr>
          <a:xfrm>
            <a:off x="293247" y="671343"/>
            <a:ext cx="8611065" cy="2554545"/>
          </a:xfrm>
          <a:prstGeom prst="rect">
            <a:avLst/>
          </a:prstGeom>
          <a:noFill/>
        </p:spPr>
        <p:txBody>
          <a:bodyPr wrap="square" rtlCol="0">
            <a:spAutoFit/>
          </a:bodyPr>
          <a:lstStyle/>
          <a:p>
            <a:pPr marL="285750" indent="-285750" algn="just">
              <a:buFont typeface="Wingdings" panose="05000000000000000000" pitchFamily="2" charset="2"/>
              <a:buChar char="Ø"/>
            </a:pPr>
            <a:r>
              <a:rPr lang="en-US" sz="1600" dirty="0">
                <a:solidFill>
                  <a:srgbClr val="000000"/>
                </a:solidFill>
                <a:latin typeface="Calibri" panose="020F0502020204030204"/>
              </a:rPr>
              <a:t>MELCOR code extensively used in the EUROfusion consortium to support the safety assessment of EU-DEMO and ITER TBS</a:t>
            </a:r>
          </a:p>
          <a:p>
            <a:pPr marL="285750" indent="-285750" algn="just">
              <a:buFont typeface="Wingdings" panose="05000000000000000000" pitchFamily="2" charset="2"/>
              <a:buChar char="Ø"/>
            </a:pPr>
            <a:endParaRPr lang="en-US" sz="1600" dirty="0">
              <a:solidFill>
                <a:srgbClr val="000000"/>
              </a:solidFill>
              <a:latin typeface="Calibri" panose="020F0502020204030204"/>
            </a:endParaRPr>
          </a:p>
          <a:p>
            <a:pPr marL="285750" indent="-285750" algn="just">
              <a:buFont typeface="Wingdings" panose="05000000000000000000" pitchFamily="2" charset="2"/>
              <a:buChar char="Ø"/>
            </a:pPr>
            <a:r>
              <a:rPr lang="en-US" sz="1600" dirty="0">
                <a:solidFill>
                  <a:srgbClr val="000000"/>
                </a:solidFill>
                <a:latin typeface="Calibri" panose="020F0502020204030204"/>
              </a:rPr>
              <a:t>Basic TH can be simulated using CVH-FL package</a:t>
            </a:r>
          </a:p>
          <a:p>
            <a:pPr marL="285750" indent="-285750" algn="just">
              <a:buFont typeface="Wingdings" panose="05000000000000000000" pitchFamily="2" charset="2"/>
              <a:buChar char="Ø"/>
            </a:pPr>
            <a:endParaRPr lang="en-US" sz="1600" dirty="0">
              <a:solidFill>
                <a:srgbClr val="000000"/>
              </a:solidFill>
              <a:latin typeface="Calibri" panose="020F0502020204030204"/>
            </a:endParaRPr>
          </a:p>
          <a:p>
            <a:pPr marL="285750" indent="-285750" algn="just">
              <a:buFont typeface="Wingdings" panose="05000000000000000000" pitchFamily="2" charset="2"/>
              <a:buChar char="Ø"/>
            </a:pPr>
            <a:r>
              <a:rPr lang="en-US" sz="1600" dirty="0">
                <a:solidFill>
                  <a:srgbClr val="000000"/>
                </a:solidFill>
                <a:latin typeface="Calibri" panose="020F0502020204030204"/>
              </a:rPr>
              <a:t>Some current needs</a:t>
            </a:r>
          </a:p>
          <a:p>
            <a:pPr marL="742950" lvl="1" indent="-285750" algn="just">
              <a:buFont typeface="Wingdings" panose="05000000000000000000" pitchFamily="2" charset="2"/>
              <a:buChar char="Ø"/>
            </a:pPr>
            <a:r>
              <a:rPr lang="en-US" sz="1600" dirty="0">
                <a:solidFill>
                  <a:srgbClr val="000000"/>
                </a:solidFill>
                <a:latin typeface="Calibri" panose="020F0502020204030204"/>
              </a:rPr>
              <a:t>Multi-fluid version could improve the analysis outcomes</a:t>
            </a:r>
          </a:p>
          <a:p>
            <a:pPr marL="742950" lvl="1" indent="-285750" algn="just">
              <a:buFont typeface="Wingdings" panose="05000000000000000000" pitchFamily="2" charset="2"/>
              <a:buChar char="Ø"/>
            </a:pPr>
            <a:r>
              <a:rPr lang="en-US" sz="1600" dirty="0">
                <a:solidFill>
                  <a:srgbClr val="000000"/>
                </a:solidFill>
                <a:latin typeface="Calibri" panose="020F0502020204030204"/>
              </a:rPr>
              <a:t>Dust mobilization/oxidation models </a:t>
            </a:r>
          </a:p>
          <a:p>
            <a:pPr marL="742950" lvl="1" indent="-285750" algn="just">
              <a:buFont typeface="Wingdings" panose="05000000000000000000" pitchFamily="2" charset="2"/>
              <a:buChar char="Ø"/>
            </a:pPr>
            <a:r>
              <a:rPr lang="en-US" sz="1600" dirty="0">
                <a:solidFill>
                  <a:srgbClr val="000000"/>
                </a:solidFill>
                <a:latin typeface="Calibri" panose="020F0502020204030204"/>
              </a:rPr>
              <a:t>Tritium (HTO not enough)</a:t>
            </a:r>
          </a:p>
          <a:p>
            <a:pPr marL="285750" indent="-285750" algn="just">
              <a:buFont typeface="Wingdings" panose="05000000000000000000" pitchFamily="2" charset="2"/>
              <a:buChar char="Ø"/>
            </a:pPr>
            <a:endParaRPr lang="en-US" sz="1600" dirty="0">
              <a:solidFill>
                <a:srgbClr val="000000"/>
              </a:solidFill>
              <a:latin typeface="Calibri" panose="020F0502020204030204"/>
            </a:endParaRPr>
          </a:p>
        </p:txBody>
      </p:sp>
    </p:spTree>
    <p:extLst>
      <p:ext uri="{BB962C8B-B14F-4D97-AF65-F5344CB8AC3E}">
        <p14:creationId xmlns:p14="http://schemas.microsoft.com/office/powerpoint/2010/main" val="361205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AE53242-D212-4289-9FAC-50A01A8556A6}"/>
              </a:ext>
            </a:extLst>
          </p:cNvPr>
          <p:cNvSpPr>
            <a:spLocks noGrp="1"/>
          </p:cNvSpPr>
          <p:nvPr>
            <p:ph idx="1"/>
          </p:nvPr>
        </p:nvSpPr>
        <p:spPr>
          <a:xfrm>
            <a:off x="6929862" y="2348880"/>
            <a:ext cx="4773189" cy="1674688"/>
          </a:xfrm>
        </p:spPr>
        <p:txBody>
          <a:bodyPr/>
          <a:lstStyle/>
          <a:p>
            <a:r>
              <a:rPr lang="en-GB" sz="3000" b="1" dirty="0">
                <a:solidFill>
                  <a:srgbClr val="822433"/>
                </a:solidFill>
              </a:rPr>
              <a:t>Thank you for your attention</a:t>
            </a:r>
          </a:p>
        </p:txBody>
      </p:sp>
      <p:sp>
        <p:nvSpPr>
          <p:cNvPr id="4" name="Segnaposto piè di pagina 3">
            <a:extLst>
              <a:ext uri="{FF2B5EF4-FFF2-40B4-BE49-F238E27FC236}">
                <a16:creationId xmlns:a16="http://schemas.microsoft.com/office/drawing/2014/main" id="{B758881D-BE78-4EB3-9A09-079D75EBC865}"/>
              </a:ext>
            </a:extLst>
          </p:cNvPr>
          <p:cNvSpPr>
            <a:spLocks noGrp="1"/>
          </p:cNvSpPr>
          <p:nvPr>
            <p:ph type="ftr" sz="quarter" idx="3"/>
          </p:nvPr>
        </p:nvSpPr>
        <p:spPr/>
        <p:txBody>
          <a:bodyPr/>
          <a:lstStyle/>
          <a:p>
            <a:pPr>
              <a:defRPr/>
            </a:pPr>
            <a:r>
              <a:rPr lang="en-US" altLang="it-IT" dirty="0"/>
              <a:t>Overview of Sapienza MELCOR activities in the frame of the EUROfusion consortium</a:t>
            </a:r>
            <a:endParaRPr lang="it-IT" altLang="it-IT" i="1" dirty="0"/>
          </a:p>
        </p:txBody>
      </p:sp>
      <p:sp>
        <p:nvSpPr>
          <p:cNvPr id="7" name="Rettangolo 6">
            <a:extLst>
              <a:ext uri="{FF2B5EF4-FFF2-40B4-BE49-F238E27FC236}">
                <a16:creationId xmlns:a16="http://schemas.microsoft.com/office/drawing/2014/main" id="{7F07358E-6DF5-1401-DA3A-20B1E6042DB7}"/>
              </a:ext>
            </a:extLst>
          </p:cNvPr>
          <p:cNvSpPr/>
          <p:nvPr/>
        </p:nvSpPr>
        <p:spPr bwMode="auto">
          <a:xfrm>
            <a:off x="6929860" y="1916832"/>
            <a:ext cx="3558628" cy="216024"/>
          </a:xfrm>
          <a:prstGeom prst="rect">
            <a:avLst/>
          </a:prstGeom>
          <a:solidFill>
            <a:srgbClr val="830022"/>
          </a:solidFill>
          <a:ln>
            <a:noFill/>
          </a:ln>
          <a:effectLst/>
        </p:spPr>
        <p:txBody>
          <a:bodyPr vert="horz" wrap="square" lIns="91440" tIns="45720" rIns="91440" bIns="45720" numCol="1" rtlCol="0" anchor="t" anchorCtr="0" compatLnSpc="1">
            <a:prstTxWarp prst="textNoShape">
              <a:avLst/>
            </a:prstTxWarp>
          </a:bodyPr>
          <a:lstStyle/>
          <a:p>
            <a:endParaRPr lang="en-US">
              <a:ea typeface="ＭＳ Ｐゴシック" pitchFamily="1" charset="-128"/>
            </a:endParaRPr>
          </a:p>
        </p:txBody>
      </p:sp>
      <p:sp>
        <p:nvSpPr>
          <p:cNvPr id="9" name="Segnaposto contenuto 2">
            <a:extLst>
              <a:ext uri="{FF2B5EF4-FFF2-40B4-BE49-F238E27FC236}">
                <a16:creationId xmlns:a16="http://schemas.microsoft.com/office/drawing/2014/main" id="{7BA489EA-7A99-0871-35D5-4F87744B4D07}"/>
              </a:ext>
            </a:extLst>
          </p:cNvPr>
          <p:cNvSpPr txBox="1">
            <a:spLocks/>
          </p:cNvSpPr>
          <p:nvPr/>
        </p:nvSpPr>
        <p:spPr bwMode="auto">
          <a:xfrm>
            <a:off x="6914208" y="3645024"/>
            <a:ext cx="5158456" cy="1674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175" indent="-3175" algn="l" rtl="0" eaLnBrk="0" fontAlgn="base" hangingPunct="0">
              <a:spcBef>
                <a:spcPct val="20000"/>
              </a:spcBef>
              <a:spcAft>
                <a:spcPct val="0"/>
              </a:spcAft>
              <a:buClr>
                <a:srgbClr val="822433"/>
              </a:buClr>
              <a:buNone/>
              <a:defRPr sz="20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1800">
                <a:solidFill>
                  <a:srgbClr val="000000"/>
                </a:solidFill>
                <a:latin typeface="+mn-lt"/>
                <a:ea typeface="+mn-ea"/>
              </a:defRPr>
            </a:lvl2pPr>
            <a:lvl3pPr marL="1143000" indent="-228600" algn="l" rtl="0" eaLnBrk="0" fontAlgn="base" hangingPunct="0">
              <a:spcBef>
                <a:spcPct val="20000"/>
              </a:spcBef>
              <a:spcAft>
                <a:spcPct val="0"/>
              </a:spcAft>
              <a:buChar char="•"/>
              <a:defRPr sz="1800">
                <a:solidFill>
                  <a:srgbClr val="000000"/>
                </a:solidFill>
                <a:latin typeface="+mn-lt"/>
                <a:ea typeface="+mn-ea"/>
              </a:defRPr>
            </a:lvl3pPr>
            <a:lvl4pPr marL="1562100" indent="-228600" algn="l" rtl="0" eaLnBrk="0" fontAlgn="base" hangingPunct="0">
              <a:spcBef>
                <a:spcPct val="20000"/>
              </a:spcBef>
              <a:spcAft>
                <a:spcPct val="0"/>
              </a:spcAft>
              <a:buChar char="–"/>
              <a:defRPr sz="1600">
                <a:solidFill>
                  <a:srgbClr val="000000"/>
                </a:solidFill>
                <a:latin typeface="+mn-lt"/>
                <a:ea typeface="+mn-ea"/>
              </a:defRPr>
            </a:lvl4pPr>
            <a:lvl5pPr marL="1981200" indent="-228600" algn="l" rtl="0" eaLnBrk="0" fontAlgn="base" hangingPunct="0">
              <a:spcBef>
                <a:spcPct val="20000"/>
              </a:spcBef>
              <a:spcAft>
                <a:spcPct val="0"/>
              </a:spcAft>
              <a:buChar char="»"/>
              <a:defRPr sz="1400">
                <a:solidFill>
                  <a:srgbClr val="000000"/>
                </a:solidFill>
                <a:latin typeface="+mn-lt"/>
                <a:ea typeface="+mn-ea"/>
              </a:defRPr>
            </a:lvl5pPr>
            <a:lvl6pPr marL="2438400" indent="-228600" algn="l" rtl="0" fontAlgn="base">
              <a:spcBef>
                <a:spcPct val="20000"/>
              </a:spcBef>
              <a:spcAft>
                <a:spcPct val="0"/>
              </a:spcAft>
              <a:buChar char="»"/>
              <a:defRPr sz="1200">
                <a:solidFill>
                  <a:srgbClr val="000000"/>
                </a:solidFill>
                <a:latin typeface="+mn-lt"/>
                <a:ea typeface="+mn-ea"/>
              </a:defRPr>
            </a:lvl6pPr>
            <a:lvl7pPr marL="2895600" indent="-228600" algn="l" rtl="0" fontAlgn="base">
              <a:spcBef>
                <a:spcPct val="20000"/>
              </a:spcBef>
              <a:spcAft>
                <a:spcPct val="0"/>
              </a:spcAft>
              <a:buChar char="»"/>
              <a:defRPr sz="1200">
                <a:solidFill>
                  <a:srgbClr val="000000"/>
                </a:solidFill>
                <a:latin typeface="+mn-lt"/>
                <a:ea typeface="+mn-ea"/>
              </a:defRPr>
            </a:lvl7pPr>
            <a:lvl8pPr marL="3352800" indent="-228600" algn="l" rtl="0" fontAlgn="base">
              <a:spcBef>
                <a:spcPct val="20000"/>
              </a:spcBef>
              <a:spcAft>
                <a:spcPct val="0"/>
              </a:spcAft>
              <a:buChar char="»"/>
              <a:defRPr sz="1200">
                <a:solidFill>
                  <a:srgbClr val="000000"/>
                </a:solidFill>
                <a:latin typeface="+mn-lt"/>
                <a:ea typeface="+mn-ea"/>
              </a:defRPr>
            </a:lvl8pPr>
            <a:lvl9pPr marL="3810000" indent="-228600" algn="l" rtl="0" fontAlgn="base">
              <a:spcBef>
                <a:spcPct val="20000"/>
              </a:spcBef>
              <a:spcAft>
                <a:spcPct val="0"/>
              </a:spcAft>
              <a:buChar char="»"/>
              <a:defRPr sz="1200">
                <a:solidFill>
                  <a:srgbClr val="000000"/>
                </a:solidFill>
                <a:latin typeface="+mn-lt"/>
                <a:ea typeface="+mn-ea"/>
              </a:defRPr>
            </a:lvl9pPr>
          </a:lstStyle>
          <a:p>
            <a:r>
              <a:rPr lang="en-GB" b="1" kern="0" dirty="0"/>
              <a:t>Matteo D’Onorio</a:t>
            </a:r>
          </a:p>
          <a:p>
            <a:r>
              <a:rPr lang="en-GB" b="1" kern="0" dirty="0"/>
              <a:t>matteo.donorio@uniroma1.it</a:t>
            </a:r>
          </a:p>
        </p:txBody>
      </p:sp>
      <p:pic>
        <p:nvPicPr>
          <p:cNvPr id="11" name="Immagine 10" descr="Immagine che contiene testo, logo, Carattere, Elementi grafici&#10;&#10;Descrizione generata automaticamente">
            <a:extLst>
              <a:ext uri="{FF2B5EF4-FFF2-40B4-BE49-F238E27FC236}">
                <a16:creationId xmlns:a16="http://schemas.microsoft.com/office/drawing/2014/main" id="{BD9BF3BD-BCE9-72B8-965D-4F4C895075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360" y="1124744"/>
            <a:ext cx="6312024" cy="2622275"/>
          </a:xfrm>
          <a:prstGeom prst="rect">
            <a:avLst/>
          </a:prstGeom>
        </p:spPr>
      </p:pic>
      <p:sp>
        <p:nvSpPr>
          <p:cNvPr id="2" name="Slide Number Placeholder 1">
            <a:extLst>
              <a:ext uri="{FF2B5EF4-FFF2-40B4-BE49-F238E27FC236}">
                <a16:creationId xmlns:a16="http://schemas.microsoft.com/office/drawing/2014/main" id="{10D8CFE2-162B-F3B9-35BE-BF58DA4752EF}"/>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28</a:t>
            </a:fld>
            <a:endParaRPr lang="it-IT" altLang="it-IT" dirty="0"/>
          </a:p>
        </p:txBody>
      </p:sp>
      <p:sp>
        <p:nvSpPr>
          <p:cNvPr id="6" name="CasellaDiTesto 5">
            <a:extLst>
              <a:ext uri="{FF2B5EF4-FFF2-40B4-BE49-F238E27FC236}">
                <a16:creationId xmlns:a16="http://schemas.microsoft.com/office/drawing/2014/main" id="{517BFEA5-2493-3473-E781-713118F2A3D2}"/>
              </a:ext>
            </a:extLst>
          </p:cNvPr>
          <p:cNvSpPr txBox="1"/>
          <p:nvPr/>
        </p:nvSpPr>
        <p:spPr>
          <a:xfrm>
            <a:off x="839416" y="3393076"/>
            <a:ext cx="5444902" cy="707886"/>
          </a:xfrm>
          <a:prstGeom prst="rect">
            <a:avLst/>
          </a:prstGeom>
          <a:noFill/>
        </p:spPr>
        <p:txBody>
          <a:bodyPr wrap="square">
            <a:spAutoFit/>
          </a:bodyPr>
          <a:lstStyle/>
          <a:p>
            <a:pPr algn="just"/>
            <a:r>
              <a:rPr lang="en-US" sz="1000" b="0" i="0" dirty="0">
                <a:solidFill>
                  <a:srgbClr val="000000"/>
                </a:solidFill>
                <a:effectLst/>
                <a:highlight>
                  <a:srgbClr val="FFFFFF"/>
                </a:highlight>
                <a:latin typeface="Tahoma" panose="020B0604030504040204" pitchFamily="34" charset="0"/>
              </a:rPr>
              <a:t>The research activity is carried out by Sapienza </a:t>
            </a:r>
            <a:r>
              <a:rPr lang="en-US" sz="1000" dirty="0">
                <a:solidFill>
                  <a:srgbClr val="000000"/>
                </a:solidFill>
                <a:highlight>
                  <a:srgbClr val="FFFFFF"/>
                </a:highlight>
                <a:latin typeface="Tahoma" panose="020B0604030504040204" pitchFamily="34" charset="0"/>
              </a:rPr>
              <a:t>University of Rome </a:t>
            </a:r>
            <a:r>
              <a:rPr lang="en-US" sz="1000" b="0" i="0" dirty="0">
                <a:solidFill>
                  <a:srgbClr val="000000"/>
                </a:solidFill>
                <a:effectLst/>
                <a:highlight>
                  <a:srgbClr val="FFFFFF"/>
                </a:highlight>
                <a:latin typeface="Tahoma" panose="020B0604030504040204" pitchFamily="34" charset="0"/>
              </a:rPr>
              <a:t>with the </a:t>
            </a:r>
            <a:r>
              <a:rPr lang="en-US" sz="1000" dirty="0">
                <a:solidFill>
                  <a:srgbClr val="000000"/>
                </a:solidFill>
                <a:highlight>
                  <a:srgbClr val="FFFFFF"/>
                </a:highlight>
                <a:latin typeface="Tahoma" panose="020B0604030504040204" pitchFamily="34" charset="0"/>
              </a:rPr>
              <a:t>MELCOR code</a:t>
            </a:r>
            <a:r>
              <a:rPr lang="en-US" sz="1000" b="0" i="0" dirty="0">
                <a:solidFill>
                  <a:srgbClr val="000000"/>
                </a:solidFill>
                <a:effectLst/>
                <a:highlight>
                  <a:srgbClr val="FFFFFF"/>
                </a:highlight>
                <a:latin typeface="Tahoma" panose="020B0604030504040204" pitchFamily="34" charset="0"/>
              </a:rPr>
              <a:t>, in the framework of the DIAEE-ISIN agreement signed on 13/05/2020 as part of the General Arrangement between the United States Nuclear Regulatory Commission (US-NRC) and the Italian National Inspectorate for Nuclear Safety and Radiation Protection (ISIN).”</a:t>
            </a:r>
            <a:endParaRPr lang="en-GB" sz="1000" dirty="0">
              <a:solidFill>
                <a:srgbClr val="000000"/>
              </a:solidFill>
            </a:endParaRPr>
          </a:p>
        </p:txBody>
      </p:sp>
    </p:spTree>
    <p:extLst>
      <p:ext uri="{BB962C8B-B14F-4D97-AF65-F5344CB8AC3E}">
        <p14:creationId xmlns:p14="http://schemas.microsoft.com/office/powerpoint/2010/main" val="2733163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D30A808D-5404-B563-A6E1-BEDBAA72F025}"/>
              </a:ext>
            </a:extLst>
          </p:cNvPr>
          <p:cNvSpPr>
            <a:spLocks noGrp="1"/>
          </p:cNvSpPr>
          <p:nvPr>
            <p:ph type="title"/>
          </p:nvPr>
        </p:nvSpPr>
        <p:spPr>
          <a:xfrm>
            <a:off x="157634" y="116634"/>
            <a:ext cx="11876732" cy="504825"/>
          </a:xfrm>
        </p:spPr>
        <p:txBody>
          <a:bodyPr/>
          <a:lstStyle/>
          <a:p>
            <a:r>
              <a:rPr lang="en-GB" dirty="0"/>
              <a:t>Introduction and background</a:t>
            </a:r>
            <a:br>
              <a:rPr lang="en-GB" dirty="0"/>
            </a:br>
            <a:endParaRPr lang="en-GB" dirty="0"/>
          </a:p>
        </p:txBody>
      </p:sp>
      <p:sp>
        <p:nvSpPr>
          <p:cNvPr id="2" name="Slide Number Placeholder 1">
            <a:extLst>
              <a:ext uri="{FF2B5EF4-FFF2-40B4-BE49-F238E27FC236}">
                <a16:creationId xmlns:a16="http://schemas.microsoft.com/office/drawing/2014/main" id="{168C7448-ABF1-DBEC-D2CB-05B3A1B3D694}"/>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3</a:t>
            </a:fld>
            <a:endParaRPr lang="it-IT" altLang="it-IT" dirty="0"/>
          </a:p>
        </p:txBody>
      </p:sp>
      <p:sp>
        <p:nvSpPr>
          <p:cNvPr id="11" name="TextBox 4">
            <a:extLst>
              <a:ext uri="{FF2B5EF4-FFF2-40B4-BE49-F238E27FC236}">
                <a16:creationId xmlns:a16="http://schemas.microsoft.com/office/drawing/2014/main" id="{D50877A0-D4C1-400B-226A-E526EE035410}"/>
              </a:ext>
            </a:extLst>
          </p:cNvPr>
          <p:cNvSpPr txBox="1"/>
          <p:nvPr/>
        </p:nvSpPr>
        <p:spPr>
          <a:xfrm>
            <a:off x="557389" y="1340768"/>
            <a:ext cx="5832648" cy="4093428"/>
          </a:xfrm>
          <a:prstGeom prst="rect">
            <a:avLst/>
          </a:prstGeom>
          <a:noFill/>
          <a:ln w="19050">
            <a:noFill/>
          </a:ln>
        </p:spPr>
        <p:txBody>
          <a:bodyPr wrap="square" rtlCol="0">
            <a:spAutoFit/>
          </a:bodyPr>
          <a:lstStyle/>
          <a:p>
            <a:pPr eaLnBrk="1" fontAlgn="auto" hangingPunct="1">
              <a:spcBef>
                <a:spcPts val="1200"/>
              </a:spcBef>
              <a:spcAft>
                <a:spcPts val="0"/>
              </a:spcAft>
            </a:pPr>
            <a:r>
              <a:rPr lang="en-US" sz="2000" b="1" dirty="0">
                <a:solidFill>
                  <a:srgbClr val="000000"/>
                </a:solidFill>
                <a:latin typeface="Corbel" panose="020B0503020204020204"/>
                <a:ea typeface="+mn-ea"/>
              </a:rPr>
              <a:t>DEMO must demonstrate the viability of fusion as an energy source:</a:t>
            </a:r>
          </a:p>
          <a:p>
            <a:pPr marL="342900" indent="-342900" eaLnBrk="1" fontAlgn="auto" hangingPunct="1">
              <a:spcBef>
                <a:spcPts val="1200"/>
              </a:spcBef>
              <a:spcAft>
                <a:spcPts val="0"/>
              </a:spcAft>
              <a:buFont typeface="Wingdings" panose="05000000000000000000" pitchFamily="2" charset="2"/>
              <a:buChar char="Ø"/>
            </a:pPr>
            <a:r>
              <a:rPr lang="en-US" sz="2000" dirty="0">
                <a:solidFill>
                  <a:srgbClr val="000000"/>
                </a:solidFill>
                <a:latin typeface="Corbel" panose="020B0503020204020204"/>
                <a:ea typeface="+mn-ea"/>
              </a:rPr>
              <a:t>Demonstrate reliable plasma operation</a:t>
            </a:r>
          </a:p>
          <a:p>
            <a:pPr marL="342900" indent="-342900" eaLnBrk="1" fontAlgn="auto" hangingPunct="1">
              <a:spcBef>
                <a:spcPts val="1200"/>
              </a:spcBef>
              <a:spcAft>
                <a:spcPts val="0"/>
              </a:spcAft>
              <a:buFont typeface="Wingdings" panose="05000000000000000000" pitchFamily="2" charset="2"/>
              <a:buChar char="Ø"/>
            </a:pPr>
            <a:r>
              <a:rPr lang="en-US" sz="2000" dirty="0">
                <a:solidFill>
                  <a:srgbClr val="000000"/>
                </a:solidFill>
                <a:latin typeface="Corbel" panose="020B0503020204020204"/>
                <a:ea typeface="+mn-ea"/>
              </a:rPr>
              <a:t>Tritium-self sufficiency</a:t>
            </a:r>
          </a:p>
          <a:p>
            <a:pPr marL="342900" indent="-342900" eaLnBrk="1" fontAlgn="auto" hangingPunct="1">
              <a:spcBef>
                <a:spcPts val="1200"/>
              </a:spcBef>
              <a:spcAft>
                <a:spcPts val="0"/>
              </a:spcAft>
              <a:buFont typeface="Wingdings" panose="05000000000000000000" pitchFamily="2" charset="2"/>
              <a:buChar char="Ø"/>
            </a:pPr>
            <a:r>
              <a:rPr lang="en-US" sz="2000" dirty="0">
                <a:solidFill>
                  <a:srgbClr val="000000"/>
                </a:solidFill>
                <a:latin typeface="Corbel" panose="020B0503020204020204"/>
                <a:ea typeface="+mn-ea"/>
              </a:rPr>
              <a:t>Several full power years</a:t>
            </a:r>
          </a:p>
          <a:p>
            <a:pPr marL="342900" indent="-342900" eaLnBrk="1" fontAlgn="auto" hangingPunct="1">
              <a:spcBef>
                <a:spcPts val="1200"/>
              </a:spcBef>
              <a:spcAft>
                <a:spcPts val="0"/>
              </a:spcAft>
              <a:buFont typeface="Wingdings" panose="05000000000000000000" pitchFamily="2" charset="2"/>
              <a:buChar char="Ø"/>
            </a:pPr>
            <a:r>
              <a:rPr lang="en-US" sz="2000" dirty="0">
                <a:solidFill>
                  <a:srgbClr val="000000"/>
                </a:solidFill>
                <a:latin typeface="Corbel" panose="020B0503020204020204"/>
                <a:ea typeface="+mn-ea"/>
              </a:rPr>
              <a:t>Fusion power plant relevance: Allow extrapolation of DEMO solutions to a fusion power plant</a:t>
            </a:r>
          </a:p>
          <a:p>
            <a:pPr marL="342900" indent="-342900" eaLnBrk="1" fontAlgn="auto" hangingPunct="1">
              <a:spcBef>
                <a:spcPts val="1200"/>
              </a:spcBef>
              <a:spcAft>
                <a:spcPts val="0"/>
              </a:spcAft>
              <a:buFont typeface="Wingdings" panose="05000000000000000000" pitchFamily="2" charset="2"/>
              <a:buChar char="Ø"/>
            </a:pPr>
            <a:r>
              <a:rPr lang="en-US" sz="2000" dirty="0">
                <a:solidFill>
                  <a:srgbClr val="000000"/>
                </a:solidFill>
                <a:latin typeface="Corbel" panose="020B0503020204020204"/>
                <a:ea typeface="+mn-ea"/>
              </a:rPr>
              <a:t>Conversion of heat into 100s of MW electricity</a:t>
            </a:r>
          </a:p>
          <a:p>
            <a:pPr marL="342900" indent="-342900" eaLnBrk="1" fontAlgn="auto" hangingPunct="1">
              <a:spcBef>
                <a:spcPts val="1200"/>
              </a:spcBef>
              <a:spcAft>
                <a:spcPts val="0"/>
              </a:spcAft>
              <a:buFont typeface="Wingdings" panose="05000000000000000000" pitchFamily="2" charset="2"/>
              <a:buChar char="Ø"/>
            </a:pPr>
            <a:r>
              <a:rPr lang="en-US" sz="2000" dirty="0">
                <a:solidFill>
                  <a:srgbClr val="000000"/>
                </a:solidFill>
                <a:latin typeface="Corbel" panose="020B0503020204020204"/>
                <a:ea typeface="+mn-ea"/>
              </a:rPr>
              <a:t>Minimize activation waste</a:t>
            </a:r>
          </a:p>
        </p:txBody>
      </p:sp>
      <p:pic>
        <p:nvPicPr>
          <p:cNvPr id="12" name="Immagine 11" descr="Immagine che contiene elettronico, circuito&#10;&#10;Descrizione generata automaticamente">
            <a:extLst>
              <a:ext uri="{FF2B5EF4-FFF2-40B4-BE49-F238E27FC236}">
                <a16:creationId xmlns:a16="http://schemas.microsoft.com/office/drawing/2014/main" id="{DEBF6687-FB12-2108-DBB1-787646E32A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8584" y="854455"/>
            <a:ext cx="4679905" cy="3252534"/>
          </a:xfrm>
          <a:prstGeom prst="rect">
            <a:avLst/>
          </a:prstGeom>
        </p:spPr>
      </p:pic>
      <p:pic>
        <p:nvPicPr>
          <p:cNvPr id="13" name="Picture 2" descr="Risultato immagini per DEMO eurofusion">
            <a:extLst>
              <a:ext uri="{FF2B5EF4-FFF2-40B4-BE49-F238E27FC236}">
                <a16:creationId xmlns:a16="http://schemas.microsoft.com/office/drawing/2014/main" id="{C4B86A3D-0401-DEF3-0539-9D55050B60C2}"/>
              </a:ext>
            </a:extLst>
          </p:cNvPr>
          <p:cNvPicPr>
            <a:picLocks noChangeAspect="1" noChangeArrowheads="1"/>
          </p:cNvPicPr>
          <p:nvPr/>
        </p:nvPicPr>
        <p:blipFill>
          <a:blip r:embed="rId4">
            <a:alphaModFix amt="15000"/>
            <a:extLst>
              <a:ext uri="{28A0092B-C50C-407E-A947-70E740481C1C}">
                <a14:useLocalDpi xmlns:a14="http://schemas.microsoft.com/office/drawing/2010/main" val="0"/>
              </a:ext>
            </a:extLst>
          </a:blip>
          <a:srcRect/>
          <a:stretch>
            <a:fillRect/>
          </a:stretch>
        </p:blipFill>
        <p:spPr bwMode="auto">
          <a:xfrm>
            <a:off x="119336" y="1405483"/>
            <a:ext cx="6934200" cy="38957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ella 13">
            <a:extLst>
              <a:ext uri="{FF2B5EF4-FFF2-40B4-BE49-F238E27FC236}">
                <a16:creationId xmlns:a16="http://schemas.microsoft.com/office/drawing/2014/main" id="{BBABA2E8-74FA-6E46-3729-2CCACFCC653E}"/>
              </a:ext>
            </a:extLst>
          </p:cNvPr>
          <p:cNvGraphicFramePr>
            <a:graphicFrameLocks noGrp="1"/>
          </p:cNvGraphicFramePr>
          <p:nvPr/>
        </p:nvGraphicFramePr>
        <p:xfrm>
          <a:off x="7165378" y="3789320"/>
          <a:ext cx="4907286" cy="1994736"/>
        </p:xfrm>
        <a:graphic>
          <a:graphicData uri="http://schemas.openxmlformats.org/drawingml/2006/table">
            <a:tbl>
              <a:tblPr firstRow="1" firstCol="1" bandRow="1"/>
              <a:tblGrid>
                <a:gridCol w="3224788">
                  <a:extLst>
                    <a:ext uri="{9D8B030D-6E8A-4147-A177-3AD203B41FA5}">
                      <a16:colId xmlns:a16="http://schemas.microsoft.com/office/drawing/2014/main" val="20000"/>
                    </a:ext>
                  </a:extLst>
                </a:gridCol>
                <a:gridCol w="656063">
                  <a:extLst>
                    <a:ext uri="{9D8B030D-6E8A-4147-A177-3AD203B41FA5}">
                      <a16:colId xmlns:a16="http://schemas.microsoft.com/office/drawing/2014/main" val="20001"/>
                    </a:ext>
                  </a:extLst>
                </a:gridCol>
                <a:gridCol w="1026435">
                  <a:extLst>
                    <a:ext uri="{9D8B030D-6E8A-4147-A177-3AD203B41FA5}">
                      <a16:colId xmlns:a16="http://schemas.microsoft.com/office/drawing/2014/main" val="20002"/>
                    </a:ext>
                  </a:extLst>
                </a:gridCol>
              </a:tblGrid>
              <a:tr h="0">
                <a:tc>
                  <a:txBody>
                    <a:bodyPr/>
                    <a:lstStyle>
                      <a:lvl1pPr marL="0" algn="l" defTabSz="914400" rtl="0" eaLnBrk="1" latinLnBrk="0" hangingPunct="1">
                        <a:defRPr sz="1800" b="1" kern="1200">
                          <a:solidFill>
                            <a:schemeClr val="lt1"/>
                          </a:solidFill>
                          <a:latin typeface="Corbel" panose="020B0503020204020204"/>
                        </a:defRPr>
                      </a:lvl1pPr>
                      <a:lvl2pPr marL="457200" algn="l" defTabSz="914400" rtl="0" eaLnBrk="1" latinLnBrk="0" hangingPunct="1">
                        <a:defRPr sz="1800" b="1" kern="1200">
                          <a:solidFill>
                            <a:schemeClr val="lt1"/>
                          </a:solidFill>
                          <a:latin typeface="Corbel" panose="020B0503020204020204"/>
                        </a:defRPr>
                      </a:lvl2pPr>
                      <a:lvl3pPr marL="914400" algn="l" defTabSz="914400" rtl="0" eaLnBrk="1" latinLnBrk="0" hangingPunct="1">
                        <a:defRPr sz="1800" b="1" kern="1200">
                          <a:solidFill>
                            <a:schemeClr val="lt1"/>
                          </a:solidFill>
                          <a:latin typeface="Corbel" panose="020B0503020204020204"/>
                        </a:defRPr>
                      </a:lvl3pPr>
                      <a:lvl4pPr marL="1371600" algn="l" defTabSz="914400" rtl="0" eaLnBrk="1" latinLnBrk="0" hangingPunct="1">
                        <a:defRPr sz="1800" b="1" kern="1200">
                          <a:solidFill>
                            <a:schemeClr val="lt1"/>
                          </a:solidFill>
                          <a:latin typeface="Corbel" panose="020B0503020204020204"/>
                        </a:defRPr>
                      </a:lvl4pPr>
                      <a:lvl5pPr marL="1828800" algn="l" defTabSz="914400" rtl="0" eaLnBrk="1" latinLnBrk="0" hangingPunct="1">
                        <a:defRPr sz="1800" b="1" kern="1200">
                          <a:solidFill>
                            <a:schemeClr val="lt1"/>
                          </a:solidFill>
                          <a:latin typeface="Corbel" panose="020B0503020204020204"/>
                        </a:defRPr>
                      </a:lvl5pPr>
                      <a:lvl6pPr marL="2286000" algn="l" defTabSz="914400" rtl="0" eaLnBrk="1" latinLnBrk="0" hangingPunct="1">
                        <a:defRPr sz="1800" b="1" kern="1200">
                          <a:solidFill>
                            <a:schemeClr val="lt1"/>
                          </a:solidFill>
                          <a:latin typeface="Corbel" panose="020B0503020204020204"/>
                        </a:defRPr>
                      </a:lvl6pPr>
                      <a:lvl7pPr marL="2743200" algn="l" defTabSz="914400" rtl="0" eaLnBrk="1" latinLnBrk="0" hangingPunct="1">
                        <a:defRPr sz="1800" b="1" kern="1200">
                          <a:solidFill>
                            <a:schemeClr val="lt1"/>
                          </a:solidFill>
                          <a:latin typeface="Corbel" panose="020B0503020204020204"/>
                        </a:defRPr>
                      </a:lvl7pPr>
                      <a:lvl8pPr marL="3200400" algn="l" defTabSz="914400" rtl="0" eaLnBrk="1" latinLnBrk="0" hangingPunct="1">
                        <a:defRPr sz="1800" b="1" kern="1200">
                          <a:solidFill>
                            <a:schemeClr val="lt1"/>
                          </a:solidFill>
                          <a:latin typeface="Corbel" panose="020B0503020204020204"/>
                        </a:defRPr>
                      </a:lvl8pPr>
                      <a:lvl9pPr marL="3657600" algn="l" defTabSz="914400" rtl="0" eaLnBrk="1" latinLnBrk="0" hangingPunct="1">
                        <a:defRPr sz="1800" b="1" kern="1200">
                          <a:solidFill>
                            <a:schemeClr val="lt1"/>
                          </a:solidFill>
                          <a:latin typeface="Corbel" panose="020B0503020204020204"/>
                        </a:defRPr>
                      </a:lvl9pPr>
                    </a:lstStyle>
                    <a:p>
                      <a:pPr algn="ctr">
                        <a:spcAft>
                          <a:spcPts val="0"/>
                        </a:spcAft>
                      </a:pPr>
                      <a:r>
                        <a:rPr lang="en-GB" sz="1400" b="0" dirty="0">
                          <a:effectLst/>
                        </a:rPr>
                        <a:t>Parameter</a:t>
                      </a:r>
                      <a:endParaRPr lang="en-US" sz="1400" b="0" dirty="0">
                        <a:solidFill>
                          <a:srgbClr val="000000"/>
                        </a:solidFill>
                        <a:effectLst/>
                        <a:latin typeface="Times New Roman"/>
                        <a:ea typeface="平成明朝"/>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B608A"/>
                    </a:solidFill>
                  </a:tcPr>
                </a:tc>
                <a:tc>
                  <a:txBody>
                    <a:bodyPr/>
                    <a:lstStyle>
                      <a:lvl1pPr marL="0" algn="l" defTabSz="914400" rtl="0" eaLnBrk="1" latinLnBrk="0" hangingPunct="1">
                        <a:defRPr sz="1800" b="1" kern="1200">
                          <a:solidFill>
                            <a:schemeClr val="lt1"/>
                          </a:solidFill>
                          <a:latin typeface="Corbel" panose="020B0503020204020204"/>
                        </a:defRPr>
                      </a:lvl1pPr>
                      <a:lvl2pPr marL="457200" algn="l" defTabSz="914400" rtl="0" eaLnBrk="1" latinLnBrk="0" hangingPunct="1">
                        <a:defRPr sz="1800" b="1" kern="1200">
                          <a:solidFill>
                            <a:schemeClr val="lt1"/>
                          </a:solidFill>
                          <a:latin typeface="Corbel" panose="020B0503020204020204"/>
                        </a:defRPr>
                      </a:lvl2pPr>
                      <a:lvl3pPr marL="914400" algn="l" defTabSz="914400" rtl="0" eaLnBrk="1" latinLnBrk="0" hangingPunct="1">
                        <a:defRPr sz="1800" b="1" kern="1200">
                          <a:solidFill>
                            <a:schemeClr val="lt1"/>
                          </a:solidFill>
                          <a:latin typeface="Corbel" panose="020B0503020204020204"/>
                        </a:defRPr>
                      </a:lvl3pPr>
                      <a:lvl4pPr marL="1371600" algn="l" defTabSz="914400" rtl="0" eaLnBrk="1" latinLnBrk="0" hangingPunct="1">
                        <a:defRPr sz="1800" b="1" kern="1200">
                          <a:solidFill>
                            <a:schemeClr val="lt1"/>
                          </a:solidFill>
                          <a:latin typeface="Corbel" panose="020B0503020204020204"/>
                        </a:defRPr>
                      </a:lvl4pPr>
                      <a:lvl5pPr marL="1828800" algn="l" defTabSz="914400" rtl="0" eaLnBrk="1" latinLnBrk="0" hangingPunct="1">
                        <a:defRPr sz="1800" b="1" kern="1200">
                          <a:solidFill>
                            <a:schemeClr val="lt1"/>
                          </a:solidFill>
                          <a:latin typeface="Corbel" panose="020B0503020204020204"/>
                        </a:defRPr>
                      </a:lvl5pPr>
                      <a:lvl6pPr marL="2286000" algn="l" defTabSz="914400" rtl="0" eaLnBrk="1" latinLnBrk="0" hangingPunct="1">
                        <a:defRPr sz="1800" b="1" kern="1200">
                          <a:solidFill>
                            <a:schemeClr val="lt1"/>
                          </a:solidFill>
                          <a:latin typeface="Corbel" panose="020B0503020204020204"/>
                        </a:defRPr>
                      </a:lvl6pPr>
                      <a:lvl7pPr marL="2743200" algn="l" defTabSz="914400" rtl="0" eaLnBrk="1" latinLnBrk="0" hangingPunct="1">
                        <a:defRPr sz="1800" b="1" kern="1200">
                          <a:solidFill>
                            <a:schemeClr val="lt1"/>
                          </a:solidFill>
                          <a:latin typeface="Corbel" panose="020B0503020204020204"/>
                        </a:defRPr>
                      </a:lvl7pPr>
                      <a:lvl8pPr marL="3200400" algn="l" defTabSz="914400" rtl="0" eaLnBrk="1" latinLnBrk="0" hangingPunct="1">
                        <a:defRPr sz="1800" b="1" kern="1200">
                          <a:solidFill>
                            <a:schemeClr val="lt1"/>
                          </a:solidFill>
                          <a:latin typeface="Corbel" panose="020B0503020204020204"/>
                        </a:defRPr>
                      </a:lvl8pPr>
                      <a:lvl9pPr marL="3657600" algn="l" defTabSz="914400" rtl="0" eaLnBrk="1" latinLnBrk="0" hangingPunct="1">
                        <a:defRPr sz="1800" b="1" kern="1200">
                          <a:solidFill>
                            <a:schemeClr val="lt1"/>
                          </a:solidFill>
                          <a:latin typeface="Corbel" panose="020B0503020204020204"/>
                        </a:defRPr>
                      </a:lvl9pPr>
                    </a:lstStyle>
                    <a:p>
                      <a:pPr algn="just">
                        <a:spcAft>
                          <a:spcPts val="0"/>
                        </a:spcAft>
                      </a:pPr>
                      <a:r>
                        <a:rPr lang="en-GB" sz="1400" b="0" dirty="0">
                          <a:effectLst/>
                        </a:rPr>
                        <a:t>Unit</a:t>
                      </a:r>
                      <a:endParaRPr lang="en-US" sz="1400" b="0" dirty="0">
                        <a:solidFill>
                          <a:srgbClr val="000000"/>
                        </a:solidFill>
                        <a:effectLst/>
                        <a:latin typeface="Times New Roman"/>
                        <a:ea typeface="平成明朝"/>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B608A"/>
                    </a:solidFill>
                  </a:tcPr>
                </a:tc>
                <a:tc>
                  <a:txBody>
                    <a:bodyPr/>
                    <a:lstStyle>
                      <a:lvl1pPr marL="0" algn="l" defTabSz="914400" rtl="0" eaLnBrk="1" latinLnBrk="0" hangingPunct="1">
                        <a:defRPr sz="1800" b="1" kern="1200">
                          <a:solidFill>
                            <a:schemeClr val="lt1"/>
                          </a:solidFill>
                          <a:latin typeface="Corbel" panose="020B0503020204020204"/>
                        </a:defRPr>
                      </a:lvl1pPr>
                      <a:lvl2pPr marL="457200" algn="l" defTabSz="914400" rtl="0" eaLnBrk="1" latinLnBrk="0" hangingPunct="1">
                        <a:defRPr sz="1800" b="1" kern="1200">
                          <a:solidFill>
                            <a:schemeClr val="lt1"/>
                          </a:solidFill>
                          <a:latin typeface="Corbel" panose="020B0503020204020204"/>
                        </a:defRPr>
                      </a:lvl2pPr>
                      <a:lvl3pPr marL="914400" algn="l" defTabSz="914400" rtl="0" eaLnBrk="1" latinLnBrk="0" hangingPunct="1">
                        <a:defRPr sz="1800" b="1" kern="1200">
                          <a:solidFill>
                            <a:schemeClr val="lt1"/>
                          </a:solidFill>
                          <a:latin typeface="Corbel" panose="020B0503020204020204"/>
                        </a:defRPr>
                      </a:lvl3pPr>
                      <a:lvl4pPr marL="1371600" algn="l" defTabSz="914400" rtl="0" eaLnBrk="1" latinLnBrk="0" hangingPunct="1">
                        <a:defRPr sz="1800" b="1" kern="1200">
                          <a:solidFill>
                            <a:schemeClr val="lt1"/>
                          </a:solidFill>
                          <a:latin typeface="Corbel" panose="020B0503020204020204"/>
                        </a:defRPr>
                      </a:lvl4pPr>
                      <a:lvl5pPr marL="1828800" algn="l" defTabSz="914400" rtl="0" eaLnBrk="1" latinLnBrk="0" hangingPunct="1">
                        <a:defRPr sz="1800" b="1" kern="1200">
                          <a:solidFill>
                            <a:schemeClr val="lt1"/>
                          </a:solidFill>
                          <a:latin typeface="Corbel" panose="020B0503020204020204"/>
                        </a:defRPr>
                      </a:lvl5pPr>
                      <a:lvl6pPr marL="2286000" algn="l" defTabSz="914400" rtl="0" eaLnBrk="1" latinLnBrk="0" hangingPunct="1">
                        <a:defRPr sz="1800" b="1" kern="1200">
                          <a:solidFill>
                            <a:schemeClr val="lt1"/>
                          </a:solidFill>
                          <a:latin typeface="Corbel" panose="020B0503020204020204"/>
                        </a:defRPr>
                      </a:lvl6pPr>
                      <a:lvl7pPr marL="2743200" algn="l" defTabSz="914400" rtl="0" eaLnBrk="1" latinLnBrk="0" hangingPunct="1">
                        <a:defRPr sz="1800" b="1" kern="1200">
                          <a:solidFill>
                            <a:schemeClr val="lt1"/>
                          </a:solidFill>
                          <a:latin typeface="Corbel" panose="020B0503020204020204"/>
                        </a:defRPr>
                      </a:lvl7pPr>
                      <a:lvl8pPr marL="3200400" algn="l" defTabSz="914400" rtl="0" eaLnBrk="1" latinLnBrk="0" hangingPunct="1">
                        <a:defRPr sz="1800" b="1" kern="1200">
                          <a:solidFill>
                            <a:schemeClr val="lt1"/>
                          </a:solidFill>
                          <a:latin typeface="Corbel" panose="020B0503020204020204"/>
                        </a:defRPr>
                      </a:lvl8pPr>
                      <a:lvl9pPr marL="3657600" algn="l" defTabSz="914400" rtl="0" eaLnBrk="1" latinLnBrk="0" hangingPunct="1">
                        <a:defRPr sz="1800" b="1" kern="1200">
                          <a:solidFill>
                            <a:schemeClr val="lt1"/>
                          </a:solidFill>
                          <a:latin typeface="Corbel" panose="020B0503020204020204"/>
                        </a:defRPr>
                      </a:lvl9pPr>
                    </a:lstStyle>
                    <a:p>
                      <a:pPr algn="just">
                        <a:spcAft>
                          <a:spcPts val="0"/>
                        </a:spcAft>
                      </a:pPr>
                      <a:r>
                        <a:rPr lang="en-GB" sz="1400" b="0" dirty="0">
                          <a:effectLst/>
                        </a:rPr>
                        <a:t>Quantity</a:t>
                      </a:r>
                      <a:endParaRPr lang="en-US" sz="1400" b="0" dirty="0">
                        <a:solidFill>
                          <a:srgbClr val="000000"/>
                        </a:solidFill>
                        <a:effectLst/>
                        <a:latin typeface="Times New Roman"/>
                        <a:ea typeface="平成明朝"/>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B608A"/>
                    </a:solidFill>
                  </a:tcPr>
                </a:tc>
                <a:extLst>
                  <a:ext uri="{0D108BD9-81ED-4DB2-BD59-A6C34878D82A}">
                    <a16:rowId xmlns:a16="http://schemas.microsoft.com/office/drawing/2014/main" val="10000"/>
                  </a:ext>
                </a:extLst>
              </a:tr>
              <a:tr h="222672">
                <a:tc>
                  <a:txBody>
                    <a:bodyPr/>
                    <a:lstStyle>
                      <a:lvl1pPr marL="0" algn="l" defTabSz="914400" rtl="0" eaLnBrk="1" latinLnBrk="0" hangingPunct="1">
                        <a:defRPr sz="1800" b="1" kern="1200">
                          <a:solidFill>
                            <a:schemeClr val="lt1"/>
                          </a:solidFill>
                          <a:latin typeface="Corbel" panose="020B0503020204020204"/>
                        </a:defRPr>
                      </a:lvl1pPr>
                      <a:lvl2pPr marL="457200" algn="l" defTabSz="914400" rtl="0" eaLnBrk="1" latinLnBrk="0" hangingPunct="1">
                        <a:defRPr sz="1800" b="1" kern="1200">
                          <a:solidFill>
                            <a:schemeClr val="lt1"/>
                          </a:solidFill>
                          <a:latin typeface="Corbel" panose="020B0503020204020204"/>
                        </a:defRPr>
                      </a:lvl2pPr>
                      <a:lvl3pPr marL="914400" algn="l" defTabSz="914400" rtl="0" eaLnBrk="1" latinLnBrk="0" hangingPunct="1">
                        <a:defRPr sz="1800" b="1" kern="1200">
                          <a:solidFill>
                            <a:schemeClr val="lt1"/>
                          </a:solidFill>
                          <a:latin typeface="Corbel" panose="020B0503020204020204"/>
                        </a:defRPr>
                      </a:lvl3pPr>
                      <a:lvl4pPr marL="1371600" algn="l" defTabSz="914400" rtl="0" eaLnBrk="1" latinLnBrk="0" hangingPunct="1">
                        <a:defRPr sz="1800" b="1" kern="1200">
                          <a:solidFill>
                            <a:schemeClr val="lt1"/>
                          </a:solidFill>
                          <a:latin typeface="Corbel" panose="020B0503020204020204"/>
                        </a:defRPr>
                      </a:lvl4pPr>
                      <a:lvl5pPr marL="1828800" algn="l" defTabSz="914400" rtl="0" eaLnBrk="1" latinLnBrk="0" hangingPunct="1">
                        <a:defRPr sz="1800" b="1" kern="1200">
                          <a:solidFill>
                            <a:schemeClr val="lt1"/>
                          </a:solidFill>
                          <a:latin typeface="Corbel" panose="020B0503020204020204"/>
                        </a:defRPr>
                      </a:lvl5pPr>
                      <a:lvl6pPr marL="2286000" algn="l" defTabSz="914400" rtl="0" eaLnBrk="1" latinLnBrk="0" hangingPunct="1">
                        <a:defRPr sz="1800" b="1" kern="1200">
                          <a:solidFill>
                            <a:schemeClr val="lt1"/>
                          </a:solidFill>
                          <a:latin typeface="Corbel" panose="020B0503020204020204"/>
                        </a:defRPr>
                      </a:lvl6pPr>
                      <a:lvl7pPr marL="2743200" algn="l" defTabSz="914400" rtl="0" eaLnBrk="1" latinLnBrk="0" hangingPunct="1">
                        <a:defRPr sz="1800" b="1" kern="1200">
                          <a:solidFill>
                            <a:schemeClr val="lt1"/>
                          </a:solidFill>
                          <a:latin typeface="Corbel" panose="020B0503020204020204"/>
                        </a:defRPr>
                      </a:lvl7pPr>
                      <a:lvl8pPr marL="3200400" algn="l" defTabSz="914400" rtl="0" eaLnBrk="1" latinLnBrk="0" hangingPunct="1">
                        <a:defRPr sz="1800" b="1" kern="1200">
                          <a:solidFill>
                            <a:schemeClr val="lt1"/>
                          </a:solidFill>
                          <a:latin typeface="Corbel" panose="020B0503020204020204"/>
                        </a:defRPr>
                      </a:lvl8pPr>
                      <a:lvl9pPr marL="3657600" algn="l" defTabSz="914400" rtl="0" eaLnBrk="1" latinLnBrk="0" hangingPunct="1">
                        <a:defRPr sz="1800" b="1" kern="1200">
                          <a:solidFill>
                            <a:schemeClr val="lt1"/>
                          </a:solidFill>
                          <a:latin typeface="Corbel" panose="020B0503020204020204"/>
                        </a:defRPr>
                      </a:lvl9pPr>
                    </a:lstStyle>
                    <a:p>
                      <a:pPr algn="just">
                        <a:spcAft>
                          <a:spcPts val="0"/>
                        </a:spcAft>
                      </a:pPr>
                      <a:r>
                        <a:rPr lang="en-GB" sz="1400" b="0" dirty="0">
                          <a:effectLst/>
                        </a:rPr>
                        <a:t>Fusion power</a:t>
                      </a:r>
                      <a:endParaRPr lang="en-US" sz="1400" b="0" dirty="0">
                        <a:solidFill>
                          <a:srgbClr val="000000"/>
                        </a:solidFill>
                        <a:effectLst/>
                        <a:latin typeface="Times New Roman"/>
                        <a:ea typeface="平成明朝"/>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B608A"/>
                    </a:solidFill>
                  </a:tcPr>
                </a:tc>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algn="just">
                        <a:spcAft>
                          <a:spcPts val="0"/>
                        </a:spcAft>
                      </a:pPr>
                      <a:r>
                        <a:rPr lang="en-GB" sz="1400" b="0" dirty="0">
                          <a:effectLst/>
                        </a:rPr>
                        <a:t>MW</a:t>
                      </a:r>
                      <a:endParaRPr lang="en-US" sz="1400" b="0" dirty="0">
                        <a:solidFill>
                          <a:srgbClr val="000000"/>
                        </a:solidFill>
                        <a:effectLst/>
                        <a:latin typeface="Times New Roman"/>
                        <a:ea typeface="平成明朝"/>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B608A">
                        <a:tint val="40000"/>
                      </a:srgbClr>
                    </a:solidFill>
                  </a:tcPr>
                </a:tc>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algn="just">
                        <a:spcAft>
                          <a:spcPts val="0"/>
                        </a:spcAft>
                      </a:pPr>
                      <a:r>
                        <a:rPr lang="en-GB" sz="1400" b="0" dirty="0">
                          <a:effectLst/>
                        </a:rPr>
                        <a:t>2006</a:t>
                      </a:r>
                      <a:endParaRPr lang="en-US" sz="1400" b="0" dirty="0">
                        <a:solidFill>
                          <a:srgbClr val="000000"/>
                        </a:solidFill>
                        <a:effectLst/>
                        <a:latin typeface="Times New Roman"/>
                        <a:ea typeface="平成明朝"/>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B608A">
                        <a:tint val="40000"/>
                      </a:srgbClr>
                    </a:solidFill>
                  </a:tcPr>
                </a:tc>
                <a:extLst>
                  <a:ext uri="{0D108BD9-81ED-4DB2-BD59-A6C34878D82A}">
                    <a16:rowId xmlns:a16="http://schemas.microsoft.com/office/drawing/2014/main" val="10001"/>
                  </a:ext>
                </a:extLst>
              </a:tr>
              <a:tr h="222672">
                <a:tc>
                  <a:txBody>
                    <a:bodyPr/>
                    <a:lstStyle>
                      <a:lvl1pPr marL="0" algn="l" defTabSz="914400" rtl="0" eaLnBrk="1" latinLnBrk="0" hangingPunct="1">
                        <a:defRPr sz="1800" b="1" kern="1200">
                          <a:solidFill>
                            <a:schemeClr val="lt1"/>
                          </a:solidFill>
                          <a:latin typeface="Corbel" panose="020B0503020204020204"/>
                        </a:defRPr>
                      </a:lvl1pPr>
                      <a:lvl2pPr marL="457200" algn="l" defTabSz="914400" rtl="0" eaLnBrk="1" latinLnBrk="0" hangingPunct="1">
                        <a:defRPr sz="1800" b="1" kern="1200">
                          <a:solidFill>
                            <a:schemeClr val="lt1"/>
                          </a:solidFill>
                          <a:latin typeface="Corbel" panose="020B0503020204020204"/>
                        </a:defRPr>
                      </a:lvl2pPr>
                      <a:lvl3pPr marL="914400" algn="l" defTabSz="914400" rtl="0" eaLnBrk="1" latinLnBrk="0" hangingPunct="1">
                        <a:defRPr sz="1800" b="1" kern="1200">
                          <a:solidFill>
                            <a:schemeClr val="lt1"/>
                          </a:solidFill>
                          <a:latin typeface="Corbel" panose="020B0503020204020204"/>
                        </a:defRPr>
                      </a:lvl3pPr>
                      <a:lvl4pPr marL="1371600" algn="l" defTabSz="914400" rtl="0" eaLnBrk="1" latinLnBrk="0" hangingPunct="1">
                        <a:defRPr sz="1800" b="1" kern="1200">
                          <a:solidFill>
                            <a:schemeClr val="lt1"/>
                          </a:solidFill>
                          <a:latin typeface="Corbel" panose="020B0503020204020204"/>
                        </a:defRPr>
                      </a:lvl4pPr>
                      <a:lvl5pPr marL="1828800" algn="l" defTabSz="914400" rtl="0" eaLnBrk="1" latinLnBrk="0" hangingPunct="1">
                        <a:defRPr sz="1800" b="1" kern="1200">
                          <a:solidFill>
                            <a:schemeClr val="lt1"/>
                          </a:solidFill>
                          <a:latin typeface="Corbel" panose="020B0503020204020204"/>
                        </a:defRPr>
                      </a:lvl5pPr>
                      <a:lvl6pPr marL="2286000" algn="l" defTabSz="914400" rtl="0" eaLnBrk="1" latinLnBrk="0" hangingPunct="1">
                        <a:defRPr sz="1800" b="1" kern="1200">
                          <a:solidFill>
                            <a:schemeClr val="lt1"/>
                          </a:solidFill>
                          <a:latin typeface="Corbel" panose="020B0503020204020204"/>
                        </a:defRPr>
                      </a:lvl6pPr>
                      <a:lvl7pPr marL="2743200" algn="l" defTabSz="914400" rtl="0" eaLnBrk="1" latinLnBrk="0" hangingPunct="1">
                        <a:defRPr sz="1800" b="1" kern="1200">
                          <a:solidFill>
                            <a:schemeClr val="lt1"/>
                          </a:solidFill>
                          <a:latin typeface="Corbel" panose="020B0503020204020204"/>
                        </a:defRPr>
                      </a:lvl7pPr>
                      <a:lvl8pPr marL="3200400" algn="l" defTabSz="914400" rtl="0" eaLnBrk="1" latinLnBrk="0" hangingPunct="1">
                        <a:defRPr sz="1800" b="1" kern="1200">
                          <a:solidFill>
                            <a:schemeClr val="lt1"/>
                          </a:solidFill>
                          <a:latin typeface="Corbel" panose="020B0503020204020204"/>
                        </a:defRPr>
                      </a:lvl8pPr>
                      <a:lvl9pPr marL="3657600" algn="l" defTabSz="914400" rtl="0" eaLnBrk="1" latinLnBrk="0" hangingPunct="1">
                        <a:defRPr sz="1800" b="1" kern="1200">
                          <a:solidFill>
                            <a:schemeClr val="lt1"/>
                          </a:solidFill>
                          <a:latin typeface="Corbel" panose="020B0503020204020204"/>
                        </a:defRPr>
                      </a:lvl9pPr>
                    </a:lstStyle>
                    <a:p>
                      <a:pPr algn="just">
                        <a:spcAft>
                          <a:spcPts val="0"/>
                        </a:spcAft>
                      </a:pPr>
                      <a:r>
                        <a:rPr lang="en-GB" sz="1400" b="0" dirty="0">
                          <a:effectLst/>
                        </a:rPr>
                        <a:t>Major radius, R</a:t>
                      </a:r>
                      <a:r>
                        <a:rPr lang="en-GB" sz="1400" b="0" baseline="-25000" dirty="0">
                          <a:effectLst/>
                        </a:rPr>
                        <a:t>0</a:t>
                      </a:r>
                      <a:endParaRPr lang="en-US" sz="1400" b="0" dirty="0">
                        <a:solidFill>
                          <a:srgbClr val="000000"/>
                        </a:solidFill>
                        <a:effectLst/>
                        <a:latin typeface="Times New Roman"/>
                        <a:ea typeface="平成明朝"/>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B608A"/>
                    </a:solidFill>
                  </a:tcPr>
                </a:tc>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algn="just">
                        <a:spcAft>
                          <a:spcPts val="0"/>
                        </a:spcAft>
                      </a:pPr>
                      <a:r>
                        <a:rPr lang="en-GB" sz="1400" b="0">
                          <a:effectLst/>
                        </a:rPr>
                        <a:t>m</a:t>
                      </a:r>
                      <a:endParaRPr lang="en-US" sz="1400" b="0">
                        <a:solidFill>
                          <a:srgbClr val="000000"/>
                        </a:solidFill>
                        <a:effectLst/>
                        <a:latin typeface="Times New Roman"/>
                        <a:ea typeface="平成明朝"/>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B608A">
                        <a:tint val="20000"/>
                      </a:srgbClr>
                    </a:solidFill>
                  </a:tcPr>
                </a:tc>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algn="just">
                        <a:spcAft>
                          <a:spcPts val="0"/>
                        </a:spcAft>
                      </a:pPr>
                      <a:r>
                        <a:rPr lang="en-GB" sz="1400" b="0" dirty="0">
                          <a:effectLst/>
                        </a:rPr>
                        <a:t>9.0</a:t>
                      </a:r>
                      <a:endParaRPr lang="en-US" sz="1400" b="0" dirty="0">
                        <a:solidFill>
                          <a:srgbClr val="000000"/>
                        </a:solidFill>
                        <a:effectLst/>
                        <a:latin typeface="Times New Roman"/>
                        <a:ea typeface="平成明朝"/>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B608A">
                        <a:tint val="20000"/>
                      </a:srgbClr>
                    </a:solidFill>
                  </a:tcPr>
                </a:tc>
                <a:extLst>
                  <a:ext uri="{0D108BD9-81ED-4DB2-BD59-A6C34878D82A}">
                    <a16:rowId xmlns:a16="http://schemas.microsoft.com/office/drawing/2014/main" val="10002"/>
                  </a:ext>
                </a:extLst>
              </a:tr>
              <a:tr h="222672">
                <a:tc>
                  <a:txBody>
                    <a:bodyPr/>
                    <a:lstStyle>
                      <a:lvl1pPr marL="0" algn="l" defTabSz="914400" rtl="0" eaLnBrk="1" latinLnBrk="0" hangingPunct="1">
                        <a:defRPr sz="1800" b="1" kern="1200">
                          <a:solidFill>
                            <a:schemeClr val="lt1"/>
                          </a:solidFill>
                          <a:latin typeface="Corbel" panose="020B0503020204020204"/>
                        </a:defRPr>
                      </a:lvl1pPr>
                      <a:lvl2pPr marL="457200" algn="l" defTabSz="914400" rtl="0" eaLnBrk="1" latinLnBrk="0" hangingPunct="1">
                        <a:defRPr sz="1800" b="1" kern="1200">
                          <a:solidFill>
                            <a:schemeClr val="lt1"/>
                          </a:solidFill>
                          <a:latin typeface="Corbel" panose="020B0503020204020204"/>
                        </a:defRPr>
                      </a:lvl2pPr>
                      <a:lvl3pPr marL="914400" algn="l" defTabSz="914400" rtl="0" eaLnBrk="1" latinLnBrk="0" hangingPunct="1">
                        <a:defRPr sz="1800" b="1" kern="1200">
                          <a:solidFill>
                            <a:schemeClr val="lt1"/>
                          </a:solidFill>
                          <a:latin typeface="Corbel" panose="020B0503020204020204"/>
                        </a:defRPr>
                      </a:lvl3pPr>
                      <a:lvl4pPr marL="1371600" algn="l" defTabSz="914400" rtl="0" eaLnBrk="1" latinLnBrk="0" hangingPunct="1">
                        <a:defRPr sz="1800" b="1" kern="1200">
                          <a:solidFill>
                            <a:schemeClr val="lt1"/>
                          </a:solidFill>
                          <a:latin typeface="Corbel" panose="020B0503020204020204"/>
                        </a:defRPr>
                      </a:lvl4pPr>
                      <a:lvl5pPr marL="1828800" algn="l" defTabSz="914400" rtl="0" eaLnBrk="1" latinLnBrk="0" hangingPunct="1">
                        <a:defRPr sz="1800" b="1" kern="1200">
                          <a:solidFill>
                            <a:schemeClr val="lt1"/>
                          </a:solidFill>
                          <a:latin typeface="Corbel" panose="020B0503020204020204"/>
                        </a:defRPr>
                      </a:lvl5pPr>
                      <a:lvl6pPr marL="2286000" algn="l" defTabSz="914400" rtl="0" eaLnBrk="1" latinLnBrk="0" hangingPunct="1">
                        <a:defRPr sz="1800" b="1" kern="1200">
                          <a:solidFill>
                            <a:schemeClr val="lt1"/>
                          </a:solidFill>
                          <a:latin typeface="Corbel" panose="020B0503020204020204"/>
                        </a:defRPr>
                      </a:lvl6pPr>
                      <a:lvl7pPr marL="2743200" algn="l" defTabSz="914400" rtl="0" eaLnBrk="1" latinLnBrk="0" hangingPunct="1">
                        <a:defRPr sz="1800" b="1" kern="1200">
                          <a:solidFill>
                            <a:schemeClr val="lt1"/>
                          </a:solidFill>
                          <a:latin typeface="Corbel" panose="020B0503020204020204"/>
                        </a:defRPr>
                      </a:lvl7pPr>
                      <a:lvl8pPr marL="3200400" algn="l" defTabSz="914400" rtl="0" eaLnBrk="1" latinLnBrk="0" hangingPunct="1">
                        <a:defRPr sz="1800" b="1" kern="1200">
                          <a:solidFill>
                            <a:schemeClr val="lt1"/>
                          </a:solidFill>
                          <a:latin typeface="Corbel" panose="020B0503020204020204"/>
                        </a:defRPr>
                      </a:lvl8pPr>
                      <a:lvl9pPr marL="3657600" algn="l" defTabSz="914400" rtl="0" eaLnBrk="1" latinLnBrk="0" hangingPunct="1">
                        <a:defRPr sz="1800" b="1" kern="1200">
                          <a:solidFill>
                            <a:schemeClr val="lt1"/>
                          </a:solidFill>
                          <a:latin typeface="Corbel" panose="020B0503020204020204"/>
                        </a:defRPr>
                      </a:lvl9pPr>
                    </a:lstStyle>
                    <a:p>
                      <a:pPr algn="just">
                        <a:spcAft>
                          <a:spcPts val="0"/>
                        </a:spcAft>
                      </a:pPr>
                      <a:r>
                        <a:rPr lang="en-GB" sz="1400" b="0" dirty="0">
                          <a:effectLst/>
                        </a:rPr>
                        <a:t>Plasma current</a:t>
                      </a:r>
                      <a:endParaRPr lang="en-US" sz="1400" b="0" dirty="0">
                        <a:solidFill>
                          <a:srgbClr val="000000"/>
                        </a:solidFill>
                        <a:effectLst/>
                        <a:latin typeface="Times New Roman"/>
                        <a:ea typeface="平成明朝"/>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B608A"/>
                    </a:solidFill>
                  </a:tcPr>
                </a:tc>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algn="just">
                        <a:spcAft>
                          <a:spcPts val="0"/>
                        </a:spcAft>
                      </a:pPr>
                      <a:r>
                        <a:rPr lang="en-GB" sz="1400" b="0" dirty="0">
                          <a:effectLst/>
                        </a:rPr>
                        <a:t>MA</a:t>
                      </a:r>
                      <a:endParaRPr lang="en-US" sz="1400" b="0" dirty="0">
                        <a:solidFill>
                          <a:srgbClr val="000000"/>
                        </a:solidFill>
                        <a:effectLst/>
                        <a:latin typeface="Times New Roman"/>
                        <a:ea typeface="平成明朝"/>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B608A">
                        <a:tint val="40000"/>
                      </a:srgbClr>
                    </a:solidFill>
                  </a:tcPr>
                </a:tc>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algn="just">
                        <a:spcAft>
                          <a:spcPts val="0"/>
                        </a:spcAft>
                      </a:pPr>
                      <a:r>
                        <a:rPr lang="en-GB" sz="1400" b="0" dirty="0">
                          <a:effectLst/>
                        </a:rPr>
                        <a:t>20</a:t>
                      </a:r>
                      <a:endParaRPr lang="en-US" sz="1400" b="0" dirty="0">
                        <a:solidFill>
                          <a:srgbClr val="000000"/>
                        </a:solidFill>
                        <a:effectLst/>
                        <a:latin typeface="Times New Roman"/>
                        <a:ea typeface="平成明朝"/>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B608A">
                        <a:tint val="40000"/>
                      </a:srgbClr>
                    </a:solidFill>
                  </a:tcPr>
                </a:tc>
                <a:extLst>
                  <a:ext uri="{0D108BD9-81ED-4DB2-BD59-A6C34878D82A}">
                    <a16:rowId xmlns:a16="http://schemas.microsoft.com/office/drawing/2014/main" val="10003"/>
                  </a:ext>
                </a:extLst>
              </a:tr>
              <a:tr h="222672">
                <a:tc>
                  <a:txBody>
                    <a:bodyPr/>
                    <a:lstStyle>
                      <a:lvl1pPr marL="0" algn="l" defTabSz="914400" rtl="0" eaLnBrk="1" latinLnBrk="0" hangingPunct="1">
                        <a:defRPr sz="1800" b="1" kern="1200">
                          <a:solidFill>
                            <a:schemeClr val="lt1"/>
                          </a:solidFill>
                          <a:latin typeface="Corbel" panose="020B0503020204020204"/>
                        </a:defRPr>
                      </a:lvl1pPr>
                      <a:lvl2pPr marL="457200" algn="l" defTabSz="914400" rtl="0" eaLnBrk="1" latinLnBrk="0" hangingPunct="1">
                        <a:defRPr sz="1800" b="1" kern="1200">
                          <a:solidFill>
                            <a:schemeClr val="lt1"/>
                          </a:solidFill>
                          <a:latin typeface="Corbel" panose="020B0503020204020204"/>
                        </a:defRPr>
                      </a:lvl2pPr>
                      <a:lvl3pPr marL="914400" algn="l" defTabSz="914400" rtl="0" eaLnBrk="1" latinLnBrk="0" hangingPunct="1">
                        <a:defRPr sz="1800" b="1" kern="1200">
                          <a:solidFill>
                            <a:schemeClr val="lt1"/>
                          </a:solidFill>
                          <a:latin typeface="Corbel" panose="020B0503020204020204"/>
                        </a:defRPr>
                      </a:lvl3pPr>
                      <a:lvl4pPr marL="1371600" algn="l" defTabSz="914400" rtl="0" eaLnBrk="1" latinLnBrk="0" hangingPunct="1">
                        <a:defRPr sz="1800" b="1" kern="1200">
                          <a:solidFill>
                            <a:schemeClr val="lt1"/>
                          </a:solidFill>
                          <a:latin typeface="Corbel" panose="020B0503020204020204"/>
                        </a:defRPr>
                      </a:lvl4pPr>
                      <a:lvl5pPr marL="1828800" algn="l" defTabSz="914400" rtl="0" eaLnBrk="1" latinLnBrk="0" hangingPunct="1">
                        <a:defRPr sz="1800" b="1" kern="1200">
                          <a:solidFill>
                            <a:schemeClr val="lt1"/>
                          </a:solidFill>
                          <a:latin typeface="Corbel" panose="020B0503020204020204"/>
                        </a:defRPr>
                      </a:lvl5pPr>
                      <a:lvl6pPr marL="2286000" algn="l" defTabSz="914400" rtl="0" eaLnBrk="1" latinLnBrk="0" hangingPunct="1">
                        <a:defRPr sz="1800" b="1" kern="1200">
                          <a:solidFill>
                            <a:schemeClr val="lt1"/>
                          </a:solidFill>
                          <a:latin typeface="Corbel" panose="020B0503020204020204"/>
                        </a:defRPr>
                      </a:lvl6pPr>
                      <a:lvl7pPr marL="2743200" algn="l" defTabSz="914400" rtl="0" eaLnBrk="1" latinLnBrk="0" hangingPunct="1">
                        <a:defRPr sz="1800" b="1" kern="1200">
                          <a:solidFill>
                            <a:schemeClr val="lt1"/>
                          </a:solidFill>
                          <a:latin typeface="Corbel" panose="020B0503020204020204"/>
                        </a:defRPr>
                      </a:lvl7pPr>
                      <a:lvl8pPr marL="3200400" algn="l" defTabSz="914400" rtl="0" eaLnBrk="1" latinLnBrk="0" hangingPunct="1">
                        <a:defRPr sz="1800" b="1" kern="1200">
                          <a:solidFill>
                            <a:schemeClr val="lt1"/>
                          </a:solidFill>
                          <a:latin typeface="Corbel" panose="020B0503020204020204"/>
                        </a:defRPr>
                      </a:lvl8pPr>
                      <a:lvl9pPr marL="3657600" algn="l" defTabSz="914400" rtl="0" eaLnBrk="1" latinLnBrk="0" hangingPunct="1">
                        <a:defRPr sz="1800" b="1" kern="1200">
                          <a:solidFill>
                            <a:schemeClr val="lt1"/>
                          </a:solidFill>
                          <a:latin typeface="Corbel" panose="020B0503020204020204"/>
                        </a:defRPr>
                      </a:lvl9pPr>
                    </a:lstStyle>
                    <a:p>
                      <a:pPr algn="just">
                        <a:spcAft>
                          <a:spcPts val="0"/>
                        </a:spcAft>
                      </a:pPr>
                      <a:r>
                        <a:rPr lang="en-GB" sz="1400" b="0" dirty="0">
                          <a:effectLst/>
                        </a:rPr>
                        <a:t>Toroidal field, B</a:t>
                      </a:r>
                      <a:r>
                        <a:rPr lang="en-GB" sz="1400" b="0" baseline="-25000" dirty="0">
                          <a:effectLst/>
                        </a:rPr>
                        <a:t>0</a:t>
                      </a:r>
                      <a:r>
                        <a:rPr lang="en-GB" sz="1400" b="0" dirty="0">
                          <a:effectLst/>
                        </a:rPr>
                        <a:t> at R</a:t>
                      </a:r>
                      <a:r>
                        <a:rPr lang="en-GB" sz="1400" b="0" baseline="-25000" dirty="0">
                          <a:effectLst/>
                        </a:rPr>
                        <a:t>0</a:t>
                      </a:r>
                      <a:endParaRPr lang="en-US" sz="1400" b="0" dirty="0">
                        <a:solidFill>
                          <a:srgbClr val="000000"/>
                        </a:solidFill>
                        <a:effectLst/>
                        <a:latin typeface="Times New Roman"/>
                        <a:ea typeface="平成明朝"/>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B608A"/>
                    </a:solidFill>
                  </a:tcPr>
                </a:tc>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algn="just">
                        <a:spcAft>
                          <a:spcPts val="0"/>
                        </a:spcAft>
                      </a:pPr>
                      <a:r>
                        <a:rPr lang="en-GB" sz="1400" b="0">
                          <a:effectLst/>
                        </a:rPr>
                        <a:t>T</a:t>
                      </a:r>
                      <a:endParaRPr lang="en-US" sz="1400" b="0">
                        <a:solidFill>
                          <a:srgbClr val="000000"/>
                        </a:solidFill>
                        <a:effectLst/>
                        <a:latin typeface="Times New Roman"/>
                        <a:ea typeface="平成明朝"/>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B608A">
                        <a:tint val="20000"/>
                      </a:srgbClr>
                    </a:solidFill>
                  </a:tcPr>
                </a:tc>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algn="just">
                        <a:spcAft>
                          <a:spcPts val="0"/>
                        </a:spcAft>
                      </a:pPr>
                      <a:r>
                        <a:rPr lang="en-GB" sz="1400" b="0" dirty="0">
                          <a:effectLst/>
                        </a:rPr>
                        <a:t>4.9</a:t>
                      </a:r>
                      <a:endParaRPr lang="en-US" sz="1400" b="0" dirty="0">
                        <a:solidFill>
                          <a:srgbClr val="000000"/>
                        </a:solidFill>
                        <a:effectLst/>
                        <a:latin typeface="Times New Roman"/>
                        <a:ea typeface="平成明朝"/>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B608A">
                        <a:tint val="20000"/>
                      </a:srgbClr>
                    </a:solidFill>
                  </a:tcPr>
                </a:tc>
                <a:extLst>
                  <a:ext uri="{0D108BD9-81ED-4DB2-BD59-A6C34878D82A}">
                    <a16:rowId xmlns:a16="http://schemas.microsoft.com/office/drawing/2014/main" val="10004"/>
                  </a:ext>
                </a:extLst>
              </a:tr>
              <a:tr h="222672">
                <a:tc>
                  <a:txBody>
                    <a:bodyPr/>
                    <a:lstStyle>
                      <a:lvl1pPr marL="0" algn="l" defTabSz="914400" rtl="0" eaLnBrk="1" latinLnBrk="0" hangingPunct="1">
                        <a:defRPr sz="1800" b="1" kern="1200">
                          <a:solidFill>
                            <a:schemeClr val="lt1"/>
                          </a:solidFill>
                          <a:latin typeface="Corbel" panose="020B0503020204020204"/>
                        </a:defRPr>
                      </a:lvl1pPr>
                      <a:lvl2pPr marL="457200" algn="l" defTabSz="914400" rtl="0" eaLnBrk="1" latinLnBrk="0" hangingPunct="1">
                        <a:defRPr sz="1800" b="1" kern="1200">
                          <a:solidFill>
                            <a:schemeClr val="lt1"/>
                          </a:solidFill>
                          <a:latin typeface="Corbel" panose="020B0503020204020204"/>
                        </a:defRPr>
                      </a:lvl2pPr>
                      <a:lvl3pPr marL="914400" algn="l" defTabSz="914400" rtl="0" eaLnBrk="1" latinLnBrk="0" hangingPunct="1">
                        <a:defRPr sz="1800" b="1" kern="1200">
                          <a:solidFill>
                            <a:schemeClr val="lt1"/>
                          </a:solidFill>
                          <a:latin typeface="Corbel" panose="020B0503020204020204"/>
                        </a:defRPr>
                      </a:lvl3pPr>
                      <a:lvl4pPr marL="1371600" algn="l" defTabSz="914400" rtl="0" eaLnBrk="1" latinLnBrk="0" hangingPunct="1">
                        <a:defRPr sz="1800" b="1" kern="1200">
                          <a:solidFill>
                            <a:schemeClr val="lt1"/>
                          </a:solidFill>
                          <a:latin typeface="Corbel" panose="020B0503020204020204"/>
                        </a:defRPr>
                      </a:lvl4pPr>
                      <a:lvl5pPr marL="1828800" algn="l" defTabSz="914400" rtl="0" eaLnBrk="1" latinLnBrk="0" hangingPunct="1">
                        <a:defRPr sz="1800" b="1" kern="1200">
                          <a:solidFill>
                            <a:schemeClr val="lt1"/>
                          </a:solidFill>
                          <a:latin typeface="Corbel" panose="020B0503020204020204"/>
                        </a:defRPr>
                      </a:lvl5pPr>
                      <a:lvl6pPr marL="2286000" algn="l" defTabSz="914400" rtl="0" eaLnBrk="1" latinLnBrk="0" hangingPunct="1">
                        <a:defRPr sz="1800" b="1" kern="1200">
                          <a:solidFill>
                            <a:schemeClr val="lt1"/>
                          </a:solidFill>
                          <a:latin typeface="Corbel" panose="020B0503020204020204"/>
                        </a:defRPr>
                      </a:lvl6pPr>
                      <a:lvl7pPr marL="2743200" algn="l" defTabSz="914400" rtl="0" eaLnBrk="1" latinLnBrk="0" hangingPunct="1">
                        <a:defRPr sz="1800" b="1" kern="1200">
                          <a:solidFill>
                            <a:schemeClr val="lt1"/>
                          </a:solidFill>
                          <a:latin typeface="Corbel" panose="020B0503020204020204"/>
                        </a:defRPr>
                      </a:lvl7pPr>
                      <a:lvl8pPr marL="3200400" algn="l" defTabSz="914400" rtl="0" eaLnBrk="1" latinLnBrk="0" hangingPunct="1">
                        <a:defRPr sz="1800" b="1" kern="1200">
                          <a:solidFill>
                            <a:schemeClr val="lt1"/>
                          </a:solidFill>
                          <a:latin typeface="Corbel" panose="020B0503020204020204"/>
                        </a:defRPr>
                      </a:lvl8pPr>
                      <a:lvl9pPr marL="3657600" algn="l" defTabSz="914400" rtl="0" eaLnBrk="1" latinLnBrk="0" hangingPunct="1">
                        <a:defRPr sz="1800" b="1" kern="1200">
                          <a:solidFill>
                            <a:schemeClr val="lt1"/>
                          </a:solidFill>
                          <a:latin typeface="Corbel" panose="020B0503020204020204"/>
                        </a:defRPr>
                      </a:lvl9pPr>
                    </a:lstStyle>
                    <a:p>
                      <a:pPr algn="just">
                        <a:spcAft>
                          <a:spcPts val="0"/>
                        </a:spcAft>
                      </a:pPr>
                      <a:r>
                        <a:rPr lang="en-GB" sz="1400" b="0" dirty="0">
                          <a:effectLst/>
                        </a:rPr>
                        <a:t>Auxiliary heating power, </a:t>
                      </a:r>
                      <a:r>
                        <a:rPr lang="en-GB" sz="1400" b="0" dirty="0" err="1">
                          <a:effectLst/>
                        </a:rPr>
                        <a:t>P</a:t>
                      </a:r>
                      <a:r>
                        <a:rPr lang="en-GB" sz="1400" b="0" baseline="-25000" dirty="0" err="1">
                          <a:effectLst/>
                        </a:rPr>
                        <a:t>inj</a:t>
                      </a:r>
                      <a:endParaRPr lang="en-US" sz="1400" b="0" dirty="0">
                        <a:solidFill>
                          <a:srgbClr val="000000"/>
                        </a:solidFill>
                        <a:effectLst/>
                        <a:latin typeface="Times New Roman"/>
                        <a:ea typeface="平成明朝"/>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B608A"/>
                    </a:solidFill>
                  </a:tcPr>
                </a:tc>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algn="just">
                        <a:spcAft>
                          <a:spcPts val="0"/>
                        </a:spcAft>
                      </a:pPr>
                      <a:r>
                        <a:rPr lang="en-GB" sz="1400" b="0" dirty="0">
                          <a:effectLst/>
                        </a:rPr>
                        <a:t>MW</a:t>
                      </a:r>
                      <a:endParaRPr lang="en-US" sz="1400" b="0" dirty="0">
                        <a:solidFill>
                          <a:srgbClr val="000000"/>
                        </a:solidFill>
                        <a:effectLst/>
                        <a:latin typeface="Times New Roman"/>
                        <a:ea typeface="平成明朝"/>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B608A">
                        <a:tint val="40000"/>
                      </a:srgbClr>
                    </a:solidFill>
                  </a:tcPr>
                </a:tc>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algn="just">
                        <a:spcAft>
                          <a:spcPts val="0"/>
                        </a:spcAft>
                      </a:pPr>
                      <a:r>
                        <a:rPr lang="en-GB" sz="1400" b="0" dirty="0">
                          <a:effectLst/>
                        </a:rPr>
                        <a:t>50</a:t>
                      </a:r>
                      <a:endParaRPr lang="en-US" sz="1400" b="0" dirty="0">
                        <a:solidFill>
                          <a:srgbClr val="000000"/>
                        </a:solidFill>
                        <a:effectLst/>
                        <a:latin typeface="Times New Roman"/>
                        <a:ea typeface="平成明朝"/>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B608A">
                        <a:tint val="40000"/>
                      </a:srgbClr>
                    </a:solidFill>
                  </a:tcPr>
                </a:tc>
                <a:extLst>
                  <a:ext uri="{0D108BD9-81ED-4DB2-BD59-A6C34878D82A}">
                    <a16:rowId xmlns:a16="http://schemas.microsoft.com/office/drawing/2014/main" val="10005"/>
                  </a:ext>
                </a:extLst>
              </a:tr>
              <a:tr h="222672">
                <a:tc>
                  <a:txBody>
                    <a:bodyPr/>
                    <a:lstStyle>
                      <a:lvl1pPr marL="0" algn="l" defTabSz="914400" rtl="0" eaLnBrk="1" latinLnBrk="0" hangingPunct="1">
                        <a:defRPr sz="1800" b="1" kern="1200">
                          <a:solidFill>
                            <a:schemeClr val="lt1"/>
                          </a:solidFill>
                          <a:latin typeface="Corbel" panose="020B0503020204020204"/>
                        </a:defRPr>
                      </a:lvl1pPr>
                      <a:lvl2pPr marL="457200" algn="l" defTabSz="914400" rtl="0" eaLnBrk="1" latinLnBrk="0" hangingPunct="1">
                        <a:defRPr sz="1800" b="1" kern="1200">
                          <a:solidFill>
                            <a:schemeClr val="lt1"/>
                          </a:solidFill>
                          <a:latin typeface="Corbel" panose="020B0503020204020204"/>
                        </a:defRPr>
                      </a:lvl2pPr>
                      <a:lvl3pPr marL="914400" algn="l" defTabSz="914400" rtl="0" eaLnBrk="1" latinLnBrk="0" hangingPunct="1">
                        <a:defRPr sz="1800" b="1" kern="1200">
                          <a:solidFill>
                            <a:schemeClr val="lt1"/>
                          </a:solidFill>
                          <a:latin typeface="Corbel" panose="020B0503020204020204"/>
                        </a:defRPr>
                      </a:lvl3pPr>
                      <a:lvl4pPr marL="1371600" algn="l" defTabSz="914400" rtl="0" eaLnBrk="1" latinLnBrk="0" hangingPunct="1">
                        <a:defRPr sz="1800" b="1" kern="1200">
                          <a:solidFill>
                            <a:schemeClr val="lt1"/>
                          </a:solidFill>
                          <a:latin typeface="Corbel" panose="020B0503020204020204"/>
                        </a:defRPr>
                      </a:lvl4pPr>
                      <a:lvl5pPr marL="1828800" algn="l" defTabSz="914400" rtl="0" eaLnBrk="1" latinLnBrk="0" hangingPunct="1">
                        <a:defRPr sz="1800" b="1" kern="1200">
                          <a:solidFill>
                            <a:schemeClr val="lt1"/>
                          </a:solidFill>
                          <a:latin typeface="Corbel" panose="020B0503020204020204"/>
                        </a:defRPr>
                      </a:lvl5pPr>
                      <a:lvl6pPr marL="2286000" algn="l" defTabSz="914400" rtl="0" eaLnBrk="1" latinLnBrk="0" hangingPunct="1">
                        <a:defRPr sz="1800" b="1" kern="1200">
                          <a:solidFill>
                            <a:schemeClr val="lt1"/>
                          </a:solidFill>
                          <a:latin typeface="Corbel" panose="020B0503020204020204"/>
                        </a:defRPr>
                      </a:lvl6pPr>
                      <a:lvl7pPr marL="2743200" algn="l" defTabSz="914400" rtl="0" eaLnBrk="1" latinLnBrk="0" hangingPunct="1">
                        <a:defRPr sz="1800" b="1" kern="1200">
                          <a:solidFill>
                            <a:schemeClr val="lt1"/>
                          </a:solidFill>
                          <a:latin typeface="Corbel" panose="020B0503020204020204"/>
                        </a:defRPr>
                      </a:lvl7pPr>
                      <a:lvl8pPr marL="3200400" algn="l" defTabSz="914400" rtl="0" eaLnBrk="1" latinLnBrk="0" hangingPunct="1">
                        <a:defRPr sz="1800" b="1" kern="1200">
                          <a:solidFill>
                            <a:schemeClr val="lt1"/>
                          </a:solidFill>
                          <a:latin typeface="Corbel" panose="020B0503020204020204"/>
                        </a:defRPr>
                      </a:lvl8pPr>
                      <a:lvl9pPr marL="3657600" algn="l" defTabSz="914400" rtl="0" eaLnBrk="1" latinLnBrk="0" hangingPunct="1">
                        <a:defRPr sz="1800" b="1" kern="1200">
                          <a:solidFill>
                            <a:schemeClr val="lt1"/>
                          </a:solidFill>
                          <a:latin typeface="Corbel" panose="020B0503020204020204"/>
                        </a:defRPr>
                      </a:lvl9pPr>
                    </a:lstStyle>
                    <a:p>
                      <a:pPr algn="just">
                        <a:spcAft>
                          <a:spcPts val="0"/>
                        </a:spcAft>
                      </a:pPr>
                      <a:r>
                        <a:rPr lang="en-GB" sz="1400" b="0" dirty="0">
                          <a:effectLst/>
                        </a:rPr>
                        <a:t>Auxiliary ramp-up power, </a:t>
                      </a:r>
                      <a:r>
                        <a:rPr lang="en-GB" sz="1400" b="0" dirty="0" err="1">
                          <a:effectLst/>
                        </a:rPr>
                        <a:t>P</a:t>
                      </a:r>
                      <a:r>
                        <a:rPr lang="en-GB" sz="1400" b="0" baseline="-25000" dirty="0" err="1">
                          <a:effectLst/>
                        </a:rPr>
                        <a:t>ramp</a:t>
                      </a:r>
                      <a:r>
                        <a:rPr lang="en-GB" sz="1400" b="0" baseline="-25000" dirty="0">
                          <a:effectLst/>
                        </a:rPr>
                        <a:t>-up</a:t>
                      </a:r>
                      <a:endParaRPr lang="en-US" sz="1400" b="0" dirty="0">
                        <a:solidFill>
                          <a:srgbClr val="000000"/>
                        </a:solidFill>
                        <a:effectLst/>
                        <a:latin typeface="Times New Roman"/>
                        <a:ea typeface="平成明朝"/>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B608A"/>
                    </a:solidFill>
                  </a:tcPr>
                </a:tc>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algn="just">
                        <a:spcAft>
                          <a:spcPts val="0"/>
                        </a:spcAft>
                      </a:pPr>
                      <a:r>
                        <a:rPr lang="en-GB" sz="1400" b="0" dirty="0">
                          <a:effectLst/>
                        </a:rPr>
                        <a:t>MW</a:t>
                      </a:r>
                      <a:endParaRPr lang="en-US" sz="1400" b="0" dirty="0">
                        <a:solidFill>
                          <a:srgbClr val="000000"/>
                        </a:solidFill>
                        <a:effectLst/>
                        <a:latin typeface="Times New Roman"/>
                        <a:ea typeface="平成明朝"/>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B608A">
                        <a:tint val="20000"/>
                      </a:srgbClr>
                    </a:solidFill>
                  </a:tcPr>
                </a:tc>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algn="just">
                        <a:spcAft>
                          <a:spcPts val="0"/>
                        </a:spcAft>
                      </a:pPr>
                      <a:r>
                        <a:rPr lang="en-GB" sz="1400" b="0" dirty="0">
                          <a:effectLst/>
                        </a:rPr>
                        <a:t>~100</a:t>
                      </a:r>
                      <a:endParaRPr lang="en-US" sz="1400" b="0" dirty="0">
                        <a:solidFill>
                          <a:srgbClr val="000000"/>
                        </a:solidFill>
                        <a:effectLst/>
                        <a:latin typeface="Times New Roman"/>
                        <a:ea typeface="平成明朝"/>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B608A">
                        <a:tint val="20000"/>
                      </a:srgbClr>
                    </a:solidFill>
                  </a:tcPr>
                </a:tc>
                <a:extLst>
                  <a:ext uri="{0D108BD9-81ED-4DB2-BD59-A6C34878D82A}">
                    <a16:rowId xmlns:a16="http://schemas.microsoft.com/office/drawing/2014/main" val="10006"/>
                  </a:ext>
                </a:extLst>
              </a:tr>
              <a:tr h="222672">
                <a:tc>
                  <a:txBody>
                    <a:bodyPr/>
                    <a:lstStyle>
                      <a:lvl1pPr marL="0" algn="l" defTabSz="914400" rtl="0" eaLnBrk="1" latinLnBrk="0" hangingPunct="1">
                        <a:defRPr sz="1800" b="1" kern="1200">
                          <a:solidFill>
                            <a:schemeClr val="lt1"/>
                          </a:solidFill>
                          <a:latin typeface="Corbel" panose="020B0503020204020204"/>
                        </a:defRPr>
                      </a:lvl1pPr>
                      <a:lvl2pPr marL="457200" algn="l" defTabSz="914400" rtl="0" eaLnBrk="1" latinLnBrk="0" hangingPunct="1">
                        <a:defRPr sz="1800" b="1" kern="1200">
                          <a:solidFill>
                            <a:schemeClr val="lt1"/>
                          </a:solidFill>
                          <a:latin typeface="Corbel" panose="020B0503020204020204"/>
                        </a:defRPr>
                      </a:lvl2pPr>
                      <a:lvl3pPr marL="914400" algn="l" defTabSz="914400" rtl="0" eaLnBrk="1" latinLnBrk="0" hangingPunct="1">
                        <a:defRPr sz="1800" b="1" kern="1200">
                          <a:solidFill>
                            <a:schemeClr val="lt1"/>
                          </a:solidFill>
                          <a:latin typeface="Corbel" panose="020B0503020204020204"/>
                        </a:defRPr>
                      </a:lvl3pPr>
                      <a:lvl4pPr marL="1371600" algn="l" defTabSz="914400" rtl="0" eaLnBrk="1" latinLnBrk="0" hangingPunct="1">
                        <a:defRPr sz="1800" b="1" kern="1200">
                          <a:solidFill>
                            <a:schemeClr val="lt1"/>
                          </a:solidFill>
                          <a:latin typeface="Corbel" panose="020B0503020204020204"/>
                        </a:defRPr>
                      </a:lvl4pPr>
                      <a:lvl5pPr marL="1828800" algn="l" defTabSz="914400" rtl="0" eaLnBrk="1" latinLnBrk="0" hangingPunct="1">
                        <a:defRPr sz="1800" b="1" kern="1200">
                          <a:solidFill>
                            <a:schemeClr val="lt1"/>
                          </a:solidFill>
                          <a:latin typeface="Corbel" panose="020B0503020204020204"/>
                        </a:defRPr>
                      </a:lvl5pPr>
                      <a:lvl6pPr marL="2286000" algn="l" defTabSz="914400" rtl="0" eaLnBrk="1" latinLnBrk="0" hangingPunct="1">
                        <a:defRPr sz="1800" b="1" kern="1200">
                          <a:solidFill>
                            <a:schemeClr val="lt1"/>
                          </a:solidFill>
                          <a:latin typeface="Corbel" panose="020B0503020204020204"/>
                        </a:defRPr>
                      </a:lvl6pPr>
                      <a:lvl7pPr marL="2743200" algn="l" defTabSz="914400" rtl="0" eaLnBrk="1" latinLnBrk="0" hangingPunct="1">
                        <a:defRPr sz="1800" b="1" kern="1200">
                          <a:solidFill>
                            <a:schemeClr val="lt1"/>
                          </a:solidFill>
                          <a:latin typeface="Corbel" panose="020B0503020204020204"/>
                        </a:defRPr>
                      </a:lvl7pPr>
                      <a:lvl8pPr marL="3200400" algn="l" defTabSz="914400" rtl="0" eaLnBrk="1" latinLnBrk="0" hangingPunct="1">
                        <a:defRPr sz="1800" b="1" kern="1200">
                          <a:solidFill>
                            <a:schemeClr val="lt1"/>
                          </a:solidFill>
                          <a:latin typeface="Corbel" panose="020B0503020204020204"/>
                        </a:defRPr>
                      </a:lvl8pPr>
                      <a:lvl9pPr marL="3657600" algn="l" defTabSz="914400" rtl="0" eaLnBrk="1" latinLnBrk="0" hangingPunct="1">
                        <a:defRPr sz="1800" b="1" kern="1200">
                          <a:solidFill>
                            <a:schemeClr val="lt1"/>
                          </a:solidFill>
                          <a:latin typeface="Corbel" panose="020B0503020204020204"/>
                        </a:defRPr>
                      </a:lvl9pPr>
                    </a:lstStyle>
                    <a:p>
                      <a:pPr algn="just">
                        <a:spcAft>
                          <a:spcPts val="0"/>
                        </a:spcAft>
                      </a:pPr>
                      <a:r>
                        <a:rPr lang="en-GB" sz="1400" b="0" dirty="0">
                          <a:effectLst/>
                        </a:rPr>
                        <a:t>Pulse length</a:t>
                      </a:r>
                      <a:endParaRPr lang="en-US" sz="1400" b="0" dirty="0">
                        <a:solidFill>
                          <a:srgbClr val="000000"/>
                        </a:solidFill>
                        <a:effectLst/>
                        <a:latin typeface="Times New Roman"/>
                        <a:ea typeface="平成明朝"/>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B608A"/>
                    </a:solidFill>
                  </a:tcPr>
                </a:tc>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algn="just">
                        <a:spcAft>
                          <a:spcPts val="0"/>
                        </a:spcAft>
                      </a:pPr>
                      <a:r>
                        <a:rPr lang="en-GB" sz="1400" b="0" dirty="0">
                          <a:effectLst/>
                        </a:rPr>
                        <a:t>hr</a:t>
                      </a:r>
                      <a:endParaRPr lang="en-US" sz="1400" b="0" dirty="0">
                        <a:solidFill>
                          <a:srgbClr val="000000"/>
                        </a:solidFill>
                        <a:effectLst/>
                        <a:latin typeface="Times New Roman"/>
                        <a:ea typeface="平成明朝"/>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B608A">
                        <a:tint val="40000"/>
                      </a:srgbClr>
                    </a:solidFill>
                  </a:tcPr>
                </a:tc>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algn="just">
                        <a:spcAft>
                          <a:spcPts val="0"/>
                        </a:spcAft>
                      </a:pPr>
                      <a:r>
                        <a:rPr lang="en-GB" sz="1400" b="0" dirty="0">
                          <a:effectLst/>
                        </a:rPr>
                        <a:t>2</a:t>
                      </a:r>
                      <a:endParaRPr lang="en-US" sz="1400" b="0" dirty="0">
                        <a:solidFill>
                          <a:srgbClr val="000000"/>
                        </a:solidFill>
                        <a:effectLst/>
                        <a:latin typeface="Times New Roman"/>
                        <a:ea typeface="平成明朝"/>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B608A">
                        <a:tint val="40000"/>
                      </a:srgbClr>
                    </a:solidFill>
                  </a:tcPr>
                </a:tc>
                <a:extLst>
                  <a:ext uri="{0D108BD9-81ED-4DB2-BD59-A6C34878D82A}">
                    <a16:rowId xmlns:a16="http://schemas.microsoft.com/office/drawing/2014/main" val="10007"/>
                  </a:ext>
                </a:extLst>
              </a:tr>
              <a:tr h="222672">
                <a:tc>
                  <a:txBody>
                    <a:bodyPr/>
                    <a:lstStyle>
                      <a:lvl1pPr marL="0" algn="l" defTabSz="914400" rtl="0" eaLnBrk="1" latinLnBrk="0" hangingPunct="1">
                        <a:defRPr sz="1800" b="1" kern="1200">
                          <a:solidFill>
                            <a:schemeClr val="lt1"/>
                          </a:solidFill>
                          <a:latin typeface="Corbel" panose="020B0503020204020204"/>
                        </a:defRPr>
                      </a:lvl1pPr>
                      <a:lvl2pPr marL="457200" algn="l" defTabSz="914400" rtl="0" eaLnBrk="1" latinLnBrk="0" hangingPunct="1">
                        <a:defRPr sz="1800" b="1" kern="1200">
                          <a:solidFill>
                            <a:schemeClr val="lt1"/>
                          </a:solidFill>
                          <a:latin typeface="Corbel" panose="020B0503020204020204"/>
                        </a:defRPr>
                      </a:lvl2pPr>
                      <a:lvl3pPr marL="914400" algn="l" defTabSz="914400" rtl="0" eaLnBrk="1" latinLnBrk="0" hangingPunct="1">
                        <a:defRPr sz="1800" b="1" kern="1200">
                          <a:solidFill>
                            <a:schemeClr val="lt1"/>
                          </a:solidFill>
                          <a:latin typeface="Corbel" panose="020B0503020204020204"/>
                        </a:defRPr>
                      </a:lvl3pPr>
                      <a:lvl4pPr marL="1371600" algn="l" defTabSz="914400" rtl="0" eaLnBrk="1" latinLnBrk="0" hangingPunct="1">
                        <a:defRPr sz="1800" b="1" kern="1200">
                          <a:solidFill>
                            <a:schemeClr val="lt1"/>
                          </a:solidFill>
                          <a:latin typeface="Corbel" panose="020B0503020204020204"/>
                        </a:defRPr>
                      </a:lvl4pPr>
                      <a:lvl5pPr marL="1828800" algn="l" defTabSz="914400" rtl="0" eaLnBrk="1" latinLnBrk="0" hangingPunct="1">
                        <a:defRPr sz="1800" b="1" kern="1200">
                          <a:solidFill>
                            <a:schemeClr val="lt1"/>
                          </a:solidFill>
                          <a:latin typeface="Corbel" panose="020B0503020204020204"/>
                        </a:defRPr>
                      </a:lvl5pPr>
                      <a:lvl6pPr marL="2286000" algn="l" defTabSz="914400" rtl="0" eaLnBrk="1" latinLnBrk="0" hangingPunct="1">
                        <a:defRPr sz="1800" b="1" kern="1200">
                          <a:solidFill>
                            <a:schemeClr val="lt1"/>
                          </a:solidFill>
                          <a:latin typeface="Corbel" panose="020B0503020204020204"/>
                        </a:defRPr>
                      </a:lvl6pPr>
                      <a:lvl7pPr marL="2743200" algn="l" defTabSz="914400" rtl="0" eaLnBrk="1" latinLnBrk="0" hangingPunct="1">
                        <a:defRPr sz="1800" b="1" kern="1200">
                          <a:solidFill>
                            <a:schemeClr val="lt1"/>
                          </a:solidFill>
                          <a:latin typeface="Corbel" panose="020B0503020204020204"/>
                        </a:defRPr>
                      </a:lvl7pPr>
                      <a:lvl8pPr marL="3200400" algn="l" defTabSz="914400" rtl="0" eaLnBrk="1" latinLnBrk="0" hangingPunct="1">
                        <a:defRPr sz="1800" b="1" kern="1200">
                          <a:solidFill>
                            <a:schemeClr val="lt1"/>
                          </a:solidFill>
                          <a:latin typeface="Corbel" panose="020B0503020204020204"/>
                        </a:defRPr>
                      </a:lvl8pPr>
                      <a:lvl9pPr marL="3657600" algn="l" defTabSz="914400" rtl="0" eaLnBrk="1" latinLnBrk="0" hangingPunct="1">
                        <a:defRPr sz="1800" b="1" kern="1200">
                          <a:solidFill>
                            <a:schemeClr val="lt1"/>
                          </a:solidFill>
                          <a:latin typeface="Corbel" panose="020B0503020204020204"/>
                        </a:defRPr>
                      </a:lvl9pPr>
                    </a:lstStyle>
                    <a:p>
                      <a:pPr algn="just">
                        <a:spcAft>
                          <a:spcPts val="0"/>
                        </a:spcAft>
                      </a:pPr>
                      <a:r>
                        <a:rPr lang="en-GB" sz="1400" b="0" dirty="0">
                          <a:effectLst/>
                        </a:rPr>
                        <a:t>Dwell time </a:t>
                      </a:r>
                      <a:endParaRPr lang="en-US" sz="1400" b="0" dirty="0">
                        <a:solidFill>
                          <a:srgbClr val="000000"/>
                        </a:solidFill>
                        <a:effectLst/>
                        <a:latin typeface="Times New Roman"/>
                        <a:ea typeface="平成明朝"/>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B608A"/>
                    </a:solidFill>
                  </a:tcPr>
                </a:tc>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algn="just">
                        <a:spcAft>
                          <a:spcPts val="0"/>
                        </a:spcAft>
                      </a:pPr>
                      <a:r>
                        <a:rPr lang="en-GB" sz="1400" b="0" dirty="0">
                          <a:effectLst/>
                        </a:rPr>
                        <a:t>min</a:t>
                      </a:r>
                      <a:endParaRPr lang="en-US" sz="1400" b="0" dirty="0">
                        <a:solidFill>
                          <a:srgbClr val="000000"/>
                        </a:solidFill>
                        <a:effectLst/>
                        <a:latin typeface="Times New Roman"/>
                        <a:ea typeface="平成明朝"/>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B608A">
                        <a:tint val="20000"/>
                      </a:srgbClr>
                    </a:solidFill>
                  </a:tcPr>
                </a:tc>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algn="just">
                        <a:spcAft>
                          <a:spcPts val="0"/>
                        </a:spcAft>
                      </a:pPr>
                      <a:r>
                        <a:rPr lang="en-GB" sz="1400" b="0" dirty="0">
                          <a:effectLst/>
                        </a:rPr>
                        <a:t>~10</a:t>
                      </a:r>
                      <a:endParaRPr lang="en-US" sz="1400" b="0" dirty="0">
                        <a:solidFill>
                          <a:srgbClr val="000000"/>
                        </a:solidFill>
                        <a:effectLst/>
                        <a:latin typeface="Times New Roman"/>
                        <a:ea typeface="平成明朝"/>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B608A">
                        <a:tint val="20000"/>
                      </a:srgbClr>
                    </a:solidFill>
                  </a:tcPr>
                </a:tc>
                <a:extLst>
                  <a:ext uri="{0D108BD9-81ED-4DB2-BD59-A6C34878D82A}">
                    <a16:rowId xmlns:a16="http://schemas.microsoft.com/office/drawing/2014/main" val="10008"/>
                  </a:ext>
                </a:extLst>
              </a:tr>
            </a:tbl>
          </a:graphicData>
        </a:graphic>
      </p:graphicFrame>
      <p:sp>
        <p:nvSpPr>
          <p:cNvPr id="16" name="Footer Placeholder 3">
            <a:extLst>
              <a:ext uri="{FF2B5EF4-FFF2-40B4-BE49-F238E27FC236}">
                <a16:creationId xmlns:a16="http://schemas.microsoft.com/office/drawing/2014/main" id="{219F00AE-D20D-A538-6970-7F67AE11DBAC}"/>
              </a:ext>
            </a:extLst>
          </p:cNvPr>
          <p:cNvSpPr>
            <a:spLocks noGrp="1"/>
          </p:cNvSpPr>
          <p:nvPr>
            <p:ph type="ftr" sz="quarter" idx="3"/>
          </p:nvPr>
        </p:nvSpPr>
        <p:spPr>
          <a:xfrm>
            <a:off x="1631505" y="6146800"/>
            <a:ext cx="5232581" cy="594568"/>
          </a:xfrm>
        </p:spPr>
        <p:txBody>
          <a:bodyPr/>
          <a:lstStyle/>
          <a:p>
            <a:pPr>
              <a:defRPr/>
            </a:pPr>
            <a:r>
              <a:rPr lang="en-US" altLang="it-IT" dirty="0"/>
              <a:t>Overview of Sapienza MELCOR activities in the frame of the EUROfusion consortium</a:t>
            </a:r>
            <a:endParaRPr lang="it-IT" altLang="it-IT" i="1" dirty="0"/>
          </a:p>
        </p:txBody>
      </p:sp>
    </p:spTree>
    <p:extLst>
      <p:ext uri="{BB962C8B-B14F-4D97-AF65-F5344CB8AC3E}">
        <p14:creationId xmlns:p14="http://schemas.microsoft.com/office/powerpoint/2010/main" val="2883656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83FB64-778F-B2CD-CDE3-8ACC4BCD61C6}"/>
              </a:ext>
            </a:extLst>
          </p:cNvPr>
          <p:cNvSpPr>
            <a:spLocks noGrp="1"/>
          </p:cNvSpPr>
          <p:nvPr>
            <p:ph type="title"/>
          </p:nvPr>
        </p:nvSpPr>
        <p:spPr>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dirty="0"/>
              <a:t>Fusion Power Safety issues</a:t>
            </a:r>
          </a:p>
        </p:txBody>
      </p:sp>
      <p:sp>
        <p:nvSpPr>
          <p:cNvPr id="5" name="Segnaposto numero diapositiva 4">
            <a:extLst>
              <a:ext uri="{FF2B5EF4-FFF2-40B4-BE49-F238E27FC236}">
                <a16:creationId xmlns:a16="http://schemas.microsoft.com/office/drawing/2014/main" id="{0101E579-EE57-E6EE-27DE-52C710673614}"/>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4</a:t>
            </a:fld>
            <a:endParaRPr lang="it-IT" altLang="it-IT" dirty="0"/>
          </a:p>
        </p:txBody>
      </p:sp>
      <p:pic>
        <p:nvPicPr>
          <p:cNvPr id="6" name="Immagine 5">
            <a:extLst>
              <a:ext uri="{FF2B5EF4-FFF2-40B4-BE49-F238E27FC236}">
                <a16:creationId xmlns:a16="http://schemas.microsoft.com/office/drawing/2014/main" id="{9D687A66-72B0-EFD2-9350-214D7FC7E0C9}"/>
              </a:ext>
            </a:extLst>
          </p:cNvPr>
          <p:cNvPicPr>
            <a:picLocks noChangeAspect="1"/>
          </p:cNvPicPr>
          <p:nvPr/>
        </p:nvPicPr>
        <p:blipFill rotWithShape="1">
          <a:blip r:embed="rId3">
            <a:alphaModFix amt="10000"/>
          </a:blip>
          <a:srcRect t="4865" b="13840"/>
          <a:stretch/>
        </p:blipFill>
        <p:spPr>
          <a:xfrm>
            <a:off x="-721600" y="1136495"/>
            <a:ext cx="5007604" cy="4392489"/>
          </a:xfrm>
          <a:prstGeom prst="rect">
            <a:avLst/>
          </a:prstGeom>
        </p:spPr>
      </p:pic>
      <p:pic>
        <p:nvPicPr>
          <p:cNvPr id="7" name="Picture 2">
            <a:extLst>
              <a:ext uri="{FF2B5EF4-FFF2-40B4-BE49-F238E27FC236}">
                <a16:creationId xmlns:a16="http://schemas.microsoft.com/office/drawing/2014/main" id="{93DEC643-A40F-B688-3DCA-8620E38B86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74" t="70457" r="70547" b="7230"/>
          <a:stretch/>
        </p:blipFill>
        <p:spPr bwMode="auto">
          <a:xfrm>
            <a:off x="2098687" y="4721669"/>
            <a:ext cx="1778420" cy="7920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isultato immagini per trizio atomo&quot;">
            <a:extLst>
              <a:ext uri="{FF2B5EF4-FFF2-40B4-BE49-F238E27FC236}">
                <a16:creationId xmlns:a16="http://schemas.microsoft.com/office/drawing/2014/main" id="{714A1BFC-F8DD-E1BA-6973-0FC59A6993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9138" y="1209027"/>
            <a:ext cx="1572070" cy="1483419"/>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a:extLst>
              <a:ext uri="{FF2B5EF4-FFF2-40B4-BE49-F238E27FC236}">
                <a16:creationId xmlns:a16="http://schemas.microsoft.com/office/drawing/2014/main" id="{D24492FC-F262-824C-251F-1689A45B7DC3}"/>
              </a:ext>
            </a:extLst>
          </p:cNvPr>
          <p:cNvPicPr>
            <a:picLocks noChangeAspect="1"/>
          </p:cNvPicPr>
          <p:nvPr/>
        </p:nvPicPr>
        <p:blipFill>
          <a:blip r:embed="rId6"/>
          <a:stretch>
            <a:fillRect/>
          </a:stretch>
        </p:blipFill>
        <p:spPr>
          <a:xfrm>
            <a:off x="2060466" y="2803943"/>
            <a:ext cx="1928340" cy="1299433"/>
          </a:xfrm>
          <a:prstGeom prst="rect">
            <a:avLst/>
          </a:prstGeom>
        </p:spPr>
      </p:pic>
      <p:sp>
        <p:nvSpPr>
          <p:cNvPr id="10" name="Rettangolo 9">
            <a:extLst>
              <a:ext uri="{FF2B5EF4-FFF2-40B4-BE49-F238E27FC236}">
                <a16:creationId xmlns:a16="http://schemas.microsoft.com/office/drawing/2014/main" id="{D0512DEF-CDAC-7A96-2D34-8E8181FBEEA1}"/>
              </a:ext>
            </a:extLst>
          </p:cNvPr>
          <p:cNvSpPr/>
          <p:nvPr/>
        </p:nvSpPr>
        <p:spPr>
          <a:xfrm>
            <a:off x="837900" y="1749948"/>
            <a:ext cx="1016625" cy="338554"/>
          </a:xfrm>
          <a:prstGeom prst="rect">
            <a:avLst/>
          </a:prstGeom>
        </p:spPr>
        <p:txBody>
          <a:bodyPr wrap="none">
            <a:spAutoFit/>
          </a:bodyPr>
          <a:lstStyle/>
          <a:p>
            <a:pPr eaLnBrk="1" fontAlgn="auto" hangingPunct="1">
              <a:spcBef>
                <a:spcPts val="0"/>
              </a:spcBef>
              <a:spcAft>
                <a:spcPts val="0"/>
              </a:spcAft>
            </a:pPr>
            <a:r>
              <a:rPr lang="en-US" sz="1600" b="1" dirty="0">
                <a:solidFill>
                  <a:srgbClr val="0909D3"/>
                </a:solidFill>
                <a:latin typeface="Corbel" panose="020B0503020204020204"/>
                <a:ea typeface="+mn-ea"/>
              </a:rPr>
              <a:t>TRITIUM</a:t>
            </a:r>
            <a:endParaRPr lang="en-GB" sz="1800" b="1" dirty="0">
              <a:solidFill>
                <a:srgbClr val="0909D3"/>
              </a:solidFill>
              <a:latin typeface="Corbel" panose="020B0503020204020204"/>
              <a:ea typeface="+mn-ea"/>
            </a:endParaRPr>
          </a:p>
        </p:txBody>
      </p:sp>
      <p:sp>
        <p:nvSpPr>
          <p:cNvPr id="11" name="Rettangolo 10">
            <a:extLst>
              <a:ext uri="{FF2B5EF4-FFF2-40B4-BE49-F238E27FC236}">
                <a16:creationId xmlns:a16="http://schemas.microsoft.com/office/drawing/2014/main" id="{670FEF74-6302-4363-96AE-575F85647F98}"/>
              </a:ext>
            </a:extLst>
          </p:cNvPr>
          <p:cNvSpPr/>
          <p:nvPr/>
        </p:nvSpPr>
        <p:spPr>
          <a:xfrm>
            <a:off x="118816" y="4825325"/>
            <a:ext cx="1923925" cy="584775"/>
          </a:xfrm>
          <a:prstGeom prst="rect">
            <a:avLst/>
          </a:prstGeom>
        </p:spPr>
        <p:txBody>
          <a:bodyPr wrap="none">
            <a:spAutoFit/>
          </a:bodyPr>
          <a:lstStyle/>
          <a:p>
            <a:pPr algn="ctr" eaLnBrk="1" fontAlgn="auto" hangingPunct="1">
              <a:spcBef>
                <a:spcPts val="0"/>
              </a:spcBef>
              <a:spcAft>
                <a:spcPts val="0"/>
              </a:spcAft>
            </a:pPr>
            <a:r>
              <a:rPr lang="en-US" sz="1600" b="1" dirty="0">
                <a:solidFill>
                  <a:srgbClr val="0909D3"/>
                </a:solidFill>
                <a:latin typeface="Corbel" panose="020B0503020204020204"/>
                <a:ea typeface="+mn-ea"/>
              </a:rPr>
              <a:t>RADIOACTIVE</a:t>
            </a:r>
          </a:p>
          <a:p>
            <a:pPr algn="ctr" eaLnBrk="1" fontAlgn="auto" hangingPunct="1">
              <a:spcBef>
                <a:spcPts val="0"/>
              </a:spcBef>
              <a:spcAft>
                <a:spcPts val="0"/>
              </a:spcAft>
            </a:pPr>
            <a:r>
              <a:rPr lang="en-US" sz="1600" b="1" dirty="0">
                <a:solidFill>
                  <a:srgbClr val="0909D3"/>
                </a:solidFill>
                <a:latin typeface="Corbel" panose="020B0503020204020204"/>
                <a:ea typeface="+mn-ea"/>
              </a:rPr>
              <a:t>TUNGSTEN DUST</a:t>
            </a:r>
          </a:p>
        </p:txBody>
      </p:sp>
      <p:sp>
        <p:nvSpPr>
          <p:cNvPr id="12" name="Rettangolo 11">
            <a:extLst>
              <a:ext uri="{FF2B5EF4-FFF2-40B4-BE49-F238E27FC236}">
                <a16:creationId xmlns:a16="http://schemas.microsoft.com/office/drawing/2014/main" id="{D4053A29-A77E-9140-1FFD-58EA14944BEC}"/>
              </a:ext>
            </a:extLst>
          </p:cNvPr>
          <p:cNvSpPr/>
          <p:nvPr/>
        </p:nvSpPr>
        <p:spPr>
          <a:xfrm>
            <a:off x="102665" y="3038160"/>
            <a:ext cx="1638987" cy="830997"/>
          </a:xfrm>
          <a:prstGeom prst="rect">
            <a:avLst/>
          </a:prstGeom>
        </p:spPr>
        <p:txBody>
          <a:bodyPr wrap="square">
            <a:spAutoFit/>
          </a:bodyPr>
          <a:lstStyle/>
          <a:p>
            <a:pPr algn="ctr" eaLnBrk="1" fontAlgn="auto" hangingPunct="1">
              <a:spcBef>
                <a:spcPts val="0"/>
              </a:spcBef>
              <a:spcAft>
                <a:spcPts val="0"/>
              </a:spcAft>
            </a:pPr>
            <a:r>
              <a:rPr lang="en-US" sz="1600" b="1" dirty="0">
                <a:solidFill>
                  <a:srgbClr val="0909D3"/>
                </a:solidFill>
                <a:latin typeface="Corbel" panose="020B0503020204020204"/>
                <a:ea typeface="+mn-ea"/>
              </a:rPr>
              <a:t>ACTIVATED</a:t>
            </a:r>
          </a:p>
          <a:p>
            <a:pPr algn="ctr" eaLnBrk="1" fontAlgn="auto" hangingPunct="1">
              <a:spcBef>
                <a:spcPts val="0"/>
              </a:spcBef>
              <a:spcAft>
                <a:spcPts val="0"/>
              </a:spcAft>
            </a:pPr>
            <a:r>
              <a:rPr lang="en-US" sz="1600" b="1" dirty="0">
                <a:solidFill>
                  <a:srgbClr val="0909D3"/>
                </a:solidFill>
                <a:latin typeface="Corbel" panose="020B0503020204020204"/>
                <a:ea typeface="+mn-ea"/>
              </a:rPr>
              <a:t>CORROSION </a:t>
            </a:r>
          </a:p>
          <a:p>
            <a:pPr algn="ctr" eaLnBrk="1" fontAlgn="auto" hangingPunct="1">
              <a:spcBef>
                <a:spcPts val="0"/>
              </a:spcBef>
              <a:spcAft>
                <a:spcPts val="0"/>
              </a:spcAft>
            </a:pPr>
            <a:r>
              <a:rPr lang="en-US" sz="1600" b="1" dirty="0">
                <a:solidFill>
                  <a:srgbClr val="0909D3"/>
                </a:solidFill>
                <a:latin typeface="Corbel" panose="020B0503020204020204"/>
                <a:ea typeface="+mn-ea"/>
              </a:rPr>
              <a:t>PRODUCTS</a:t>
            </a:r>
            <a:endParaRPr lang="en-GB" sz="1800" b="1" dirty="0">
              <a:solidFill>
                <a:srgbClr val="0909D3"/>
              </a:solidFill>
              <a:latin typeface="Corbel" panose="020B0503020204020204"/>
              <a:ea typeface="+mn-ea"/>
            </a:endParaRPr>
          </a:p>
        </p:txBody>
      </p:sp>
      <p:graphicFrame>
        <p:nvGraphicFramePr>
          <p:cNvPr id="13" name="Tabella 12">
            <a:extLst>
              <a:ext uri="{FF2B5EF4-FFF2-40B4-BE49-F238E27FC236}">
                <a16:creationId xmlns:a16="http://schemas.microsoft.com/office/drawing/2014/main" id="{DC08E140-E94E-828C-AD30-76EEBFF6CE94}"/>
              </a:ext>
            </a:extLst>
          </p:cNvPr>
          <p:cNvGraphicFramePr>
            <a:graphicFrameLocks noGrp="1"/>
          </p:cNvGraphicFramePr>
          <p:nvPr>
            <p:extLst>
              <p:ext uri="{D42A27DB-BD31-4B8C-83A1-F6EECF244321}">
                <p14:modId xmlns:p14="http://schemas.microsoft.com/office/powerpoint/2010/main" val="3360653120"/>
              </p:ext>
            </p:extLst>
          </p:nvPr>
        </p:nvGraphicFramePr>
        <p:xfrm>
          <a:off x="6669477" y="1896933"/>
          <a:ext cx="4436669" cy="2113265"/>
        </p:xfrm>
        <a:graphic>
          <a:graphicData uri="http://schemas.openxmlformats.org/drawingml/2006/table">
            <a:tbl>
              <a:tblPr firstRow="1" firstCol="1" bandRow="1"/>
              <a:tblGrid>
                <a:gridCol w="4436669">
                  <a:extLst>
                    <a:ext uri="{9D8B030D-6E8A-4147-A177-3AD203B41FA5}">
                      <a16:colId xmlns:a16="http://schemas.microsoft.com/office/drawing/2014/main" val="674834642"/>
                    </a:ext>
                  </a:extLst>
                </a:gridCol>
              </a:tblGrid>
              <a:tr h="248499">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fontAlgn="b">
                        <a:lnSpc>
                          <a:spcPct val="107000"/>
                        </a:lnSpc>
                        <a:spcAft>
                          <a:spcPts val="0"/>
                        </a:spcAft>
                      </a:pPr>
                      <a:r>
                        <a:rPr lang="en-GB" sz="12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Parameter</a:t>
                      </a:r>
                      <a:endParaRPr lang="it-IT"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7366223"/>
                  </a:ext>
                </a:extLst>
              </a:tr>
              <a:tr h="206839">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fontAlgn="b">
                        <a:lnSpc>
                          <a:spcPct val="107000"/>
                        </a:lnSpc>
                        <a:spcAft>
                          <a:spcPts val="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Plasma thermal energy</a:t>
                      </a:r>
                      <a:endParaRPr lang="it-IT"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6978529"/>
                  </a:ext>
                </a:extLst>
              </a:tr>
              <a:tr h="206839">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fontAlgn="b">
                        <a:lnSpc>
                          <a:spcPct val="107000"/>
                        </a:lnSpc>
                        <a:spcAft>
                          <a:spcPts val="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Plasma magnetic energy</a:t>
                      </a:r>
                      <a:endParaRPr lang="it-IT"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3958532"/>
                  </a:ext>
                </a:extLst>
              </a:tr>
              <a:tr h="206839">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fontAlgn="b">
                        <a:lnSpc>
                          <a:spcPct val="107000"/>
                        </a:lnSpc>
                        <a:spcAft>
                          <a:spcPts val="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Magnets system magnetic energy</a:t>
                      </a:r>
                      <a:endParaRPr lang="it-IT"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4737943"/>
                  </a:ext>
                </a:extLst>
              </a:tr>
              <a:tr h="206839">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fontAlgn="b">
                        <a:lnSpc>
                          <a:spcPct val="107000"/>
                        </a:lnSpc>
                        <a:spcAft>
                          <a:spcPts val="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Enthalpy in the first wall/blanket cooling channel</a:t>
                      </a:r>
                      <a:endParaRPr lang="it-IT"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0573171"/>
                  </a:ext>
                </a:extLst>
              </a:tr>
              <a:tr h="206839">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fontAlgn="b">
                        <a:lnSpc>
                          <a:spcPct val="107000"/>
                        </a:lnSpc>
                        <a:spcAft>
                          <a:spcPts val="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Enthalpy in the divertor cooling channel</a:t>
                      </a:r>
                      <a:endParaRPr lang="it-IT"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1296430"/>
                  </a:ext>
                </a:extLst>
              </a:tr>
              <a:tr h="210054">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nSpc>
                          <a:spcPct val="107000"/>
                        </a:lnSpc>
                        <a:spcAft>
                          <a:spcPts val="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Decay heat just after shut-down</a:t>
                      </a:r>
                      <a:endParaRPr lang="it-IT"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5154285"/>
                  </a:ext>
                </a:extLst>
              </a:tr>
              <a:tr h="206839">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fontAlgn="b">
                        <a:lnSpc>
                          <a:spcPct val="107000"/>
                        </a:lnSpc>
                        <a:spcAft>
                          <a:spcPts val="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Decay heat one day after the shut-down</a:t>
                      </a:r>
                      <a:endParaRPr lang="it-IT"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1313514"/>
                  </a:ext>
                </a:extLst>
              </a:tr>
              <a:tr h="206839">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fontAlgn="b">
                        <a:lnSpc>
                          <a:spcPct val="107000"/>
                        </a:lnSpc>
                        <a:spcAft>
                          <a:spcPts val="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Decay heat one month after the shut-down</a:t>
                      </a:r>
                      <a:endParaRPr lang="it-IT"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6132391"/>
                  </a:ext>
                </a:extLst>
              </a:tr>
              <a:tr h="206839">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fontAlgn="b">
                        <a:lnSpc>
                          <a:spcPct val="107000"/>
                        </a:lnSpc>
                        <a:spcAft>
                          <a:spcPts val="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Chemical potential energy with tungsten (W-steam reaction)</a:t>
                      </a:r>
                      <a:endParaRPr lang="it-IT"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4020618"/>
                  </a:ext>
                </a:extLst>
              </a:tr>
            </a:tbl>
          </a:graphicData>
        </a:graphic>
      </p:graphicFrame>
      <p:sp>
        <p:nvSpPr>
          <p:cNvPr id="14" name="Rectangle 6">
            <a:extLst>
              <a:ext uri="{FF2B5EF4-FFF2-40B4-BE49-F238E27FC236}">
                <a16:creationId xmlns:a16="http://schemas.microsoft.com/office/drawing/2014/main" id="{D9078420-E16A-9A14-ACB8-0BADA8EEFBE7}"/>
              </a:ext>
            </a:extLst>
          </p:cNvPr>
          <p:cNvSpPr>
            <a:spLocks noChangeArrowheads="1"/>
          </p:cNvSpPr>
          <p:nvPr/>
        </p:nvSpPr>
        <p:spPr bwMode="auto">
          <a:xfrm>
            <a:off x="8046604" y="1614861"/>
            <a:ext cx="1938351"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n-US" altLang="it-IT" sz="1050" dirty="0" bmk="_Toc24322028">
                <a:solidFill>
                  <a:srgbClr val="000000"/>
                </a:solidFill>
                <a:latin typeface="Helvetica" panose="020B0604020202020204" pitchFamily="34" charset="0"/>
                <a:ea typeface="Times New Roman" panose="02020603050405020304" pitchFamily="18" charset="0"/>
                <a:cs typeface="Times New Roman" panose="02020603050405020304" pitchFamily="18" charset="0"/>
              </a:rPr>
              <a:t>Energy sources in EU-DEMO</a:t>
            </a:r>
            <a:endParaRPr lang="it-IT" altLang="it-IT" sz="1800" dirty="0">
              <a:solidFill>
                <a:srgbClr val="000000"/>
              </a:solidFill>
              <a:latin typeface="Corbel" panose="020B0503020204020204"/>
              <a:ea typeface="+mn-ea"/>
            </a:endParaRPr>
          </a:p>
        </p:txBody>
      </p:sp>
      <p:sp>
        <p:nvSpPr>
          <p:cNvPr id="15" name="Footer Placeholder 3">
            <a:extLst>
              <a:ext uri="{FF2B5EF4-FFF2-40B4-BE49-F238E27FC236}">
                <a16:creationId xmlns:a16="http://schemas.microsoft.com/office/drawing/2014/main" id="{6F03653D-707F-B61D-D8CA-60460F572EBA}"/>
              </a:ext>
            </a:extLst>
          </p:cNvPr>
          <p:cNvSpPr>
            <a:spLocks noGrp="1"/>
          </p:cNvSpPr>
          <p:nvPr>
            <p:ph type="ftr" sz="quarter" idx="3"/>
          </p:nvPr>
        </p:nvSpPr>
        <p:spPr>
          <a:xfrm>
            <a:off x="1631505" y="6146800"/>
            <a:ext cx="5232581" cy="594568"/>
          </a:xfrm>
        </p:spPr>
        <p:txBody>
          <a:bodyPr/>
          <a:lstStyle/>
          <a:p>
            <a:pPr>
              <a:defRPr/>
            </a:pPr>
            <a:r>
              <a:rPr lang="en-US" altLang="it-IT" dirty="0"/>
              <a:t>Overview of Sapienza MELCOR activities in the frame of the EUROfusion consortium</a:t>
            </a:r>
            <a:endParaRPr lang="it-IT" altLang="it-IT" i="1" dirty="0"/>
          </a:p>
        </p:txBody>
      </p:sp>
    </p:spTree>
    <p:extLst>
      <p:ext uri="{BB962C8B-B14F-4D97-AF65-F5344CB8AC3E}">
        <p14:creationId xmlns:p14="http://schemas.microsoft.com/office/powerpoint/2010/main" val="3218878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83FB64-778F-B2CD-CDE3-8ACC4BCD61C6}"/>
              </a:ext>
            </a:extLst>
          </p:cNvPr>
          <p:cNvSpPr>
            <a:spLocks noGrp="1"/>
          </p:cNvSpPr>
          <p:nvPr>
            <p:ph type="title"/>
          </p:nvPr>
        </p:nvSpPr>
        <p:spPr>
          <a:xfrm>
            <a:off x="0" y="-7704"/>
            <a:ext cx="11876732" cy="504825"/>
          </a:xfrm>
        </p:spPr>
        <p:txBody>
          <a:bodyPr/>
          <a:lstStyle/>
          <a:p>
            <a:r>
              <a:rPr lang="en-US" dirty="0"/>
              <a:t>EU-DEMO PRIMARY HEAT TRANSFER SYSTEM TH MODEL</a:t>
            </a:r>
            <a:endParaRPr lang="en-GB" dirty="0"/>
          </a:p>
        </p:txBody>
      </p:sp>
      <p:sp>
        <p:nvSpPr>
          <p:cNvPr id="5" name="Segnaposto numero diapositiva 4">
            <a:extLst>
              <a:ext uri="{FF2B5EF4-FFF2-40B4-BE49-F238E27FC236}">
                <a16:creationId xmlns:a16="http://schemas.microsoft.com/office/drawing/2014/main" id="{0101E579-EE57-E6EE-27DE-52C710673614}"/>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5</a:t>
            </a:fld>
            <a:endParaRPr lang="it-IT" altLang="it-IT" dirty="0"/>
          </a:p>
        </p:txBody>
      </p:sp>
      <p:sp>
        <p:nvSpPr>
          <p:cNvPr id="15" name="Footer Placeholder 3">
            <a:extLst>
              <a:ext uri="{FF2B5EF4-FFF2-40B4-BE49-F238E27FC236}">
                <a16:creationId xmlns:a16="http://schemas.microsoft.com/office/drawing/2014/main" id="{6F03653D-707F-B61D-D8CA-60460F572EBA}"/>
              </a:ext>
            </a:extLst>
          </p:cNvPr>
          <p:cNvSpPr>
            <a:spLocks noGrp="1"/>
          </p:cNvSpPr>
          <p:nvPr>
            <p:ph type="ftr" sz="quarter" idx="3"/>
          </p:nvPr>
        </p:nvSpPr>
        <p:spPr>
          <a:xfrm>
            <a:off x="1631505" y="6146800"/>
            <a:ext cx="5232581" cy="594568"/>
          </a:xfrm>
        </p:spPr>
        <p:txBody>
          <a:bodyPr/>
          <a:lstStyle/>
          <a:p>
            <a:pPr>
              <a:defRPr/>
            </a:pPr>
            <a:r>
              <a:rPr lang="en-US" altLang="it-IT" dirty="0"/>
              <a:t>Overview of Sapienza MELCOR activities in the frame of the EUROfusion consortium</a:t>
            </a:r>
            <a:endParaRPr lang="it-IT" altLang="it-IT" i="1" dirty="0"/>
          </a:p>
        </p:txBody>
      </p:sp>
      <p:pic>
        <p:nvPicPr>
          <p:cNvPr id="3" name="Immagine 2">
            <a:extLst>
              <a:ext uri="{FF2B5EF4-FFF2-40B4-BE49-F238E27FC236}">
                <a16:creationId xmlns:a16="http://schemas.microsoft.com/office/drawing/2014/main" id="{124182FC-ED62-D986-6968-061363D76EA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0594" y="608362"/>
            <a:ext cx="3413806" cy="2646879"/>
          </a:xfrm>
          <a:prstGeom prst="rect">
            <a:avLst/>
          </a:prstGeom>
          <a:noFill/>
          <a:ln>
            <a:noFill/>
          </a:ln>
        </p:spPr>
      </p:pic>
      <p:pic>
        <p:nvPicPr>
          <p:cNvPr id="4" name="Immagine 3">
            <a:extLst>
              <a:ext uri="{FF2B5EF4-FFF2-40B4-BE49-F238E27FC236}">
                <a16:creationId xmlns:a16="http://schemas.microsoft.com/office/drawing/2014/main" id="{A34E8DDD-CA92-DED4-86A4-D624F1C8A287}"/>
              </a:ext>
            </a:extLst>
          </p:cNvPr>
          <p:cNvPicPr>
            <a:picLocks noChangeAspect="1"/>
          </p:cNvPicPr>
          <p:nvPr/>
        </p:nvPicPr>
        <p:blipFill rotWithShape="1">
          <a:blip r:embed="rId4"/>
          <a:srcRect t="10384" r="36734" b="9204"/>
          <a:stretch/>
        </p:blipFill>
        <p:spPr>
          <a:xfrm>
            <a:off x="4171312" y="3777225"/>
            <a:ext cx="1240576" cy="1082919"/>
          </a:xfrm>
          <a:prstGeom prst="rect">
            <a:avLst/>
          </a:prstGeom>
        </p:spPr>
      </p:pic>
      <p:pic>
        <p:nvPicPr>
          <p:cNvPr id="16" name="Immagine 15">
            <a:extLst>
              <a:ext uri="{FF2B5EF4-FFF2-40B4-BE49-F238E27FC236}">
                <a16:creationId xmlns:a16="http://schemas.microsoft.com/office/drawing/2014/main" id="{4E8EF872-61BA-68EC-87EF-18EC7C30E8AA}"/>
              </a:ext>
            </a:extLst>
          </p:cNvPr>
          <p:cNvPicPr>
            <a:picLocks noChangeAspect="1"/>
          </p:cNvPicPr>
          <p:nvPr/>
        </p:nvPicPr>
        <p:blipFill>
          <a:blip r:embed="rId5"/>
          <a:stretch>
            <a:fillRect/>
          </a:stretch>
        </p:blipFill>
        <p:spPr>
          <a:xfrm>
            <a:off x="3421671" y="4926450"/>
            <a:ext cx="2034580" cy="849045"/>
          </a:xfrm>
          <a:prstGeom prst="rect">
            <a:avLst/>
          </a:prstGeom>
        </p:spPr>
      </p:pic>
      <p:pic>
        <p:nvPicPr>
          <p:cNvPr id="17" name="Immagine 16" descr="15">
            <a:extLst>
              <a:ext uri="{FF2B5EF4-FFF2-40B4-BE49-F238E27FC236}">
                <a16:creationId xmlns:a16="http://schemas.microsoft.com/office/drawing/2014/main" id="{7885F855-6C8E-090C-DB11-B79F5450556E}"/>
              </a:ext>
            </a:extLst>
          </p:cNvPr>
          <p:cNvPicPr/>
          <p:nvPr/>
        </p:nvPicPr>
        <p:blipFill>
          <a:blip r:embed="rId6" cstate="print">
            <a:extLst>
              <a:ext uri="{28A0092B-C50C-407E-A947-70E740481C1C}">
                <a14:useLocalDpi xmlns:a14="http://schemas.microsoft.com/office/drawing/2010/main" val="0"/>
              </a:ext>
            </a:extLst>
          </a:blip>
          <a:srcRect l="27632" r="42334"/>
          <a:stretch>
            <a:fillRect/>
          </a:stretch>
        </p:blipFill>
        <p:spPr bwMode="auto">
          <a:xfrm>
            <a:off x="306613" y="3390271"/>
            <a:ext cx="1352339" cy="2576445"/>
          </a:xfrm>
          <a:prstGeom prst="rect">
            <a:avLst/>
          </a:prstGeom>
          <a:noFill/>
          <a:ln>
            <a:noFill/>
          </a:ln>
        </p:spPr>
      </p:pic>
      <p:pic>
        <p:nvPicPr>
          <p:cNvPr id="18" name="Immagine 17">
            <a:extLst>
              <a:ext uri="{FF2B5EF4-FFF2-40B4-BE49-F238E27FC236}">
                <a16:creationId xmlns:a16="http://schemas.microsoft.com/office/drawing/2014/main" id="{1D8C0C1E-0DCB-20E9-1380-7BDE57722928}"/>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952" y="3777225"/>
            <a:ext cx="2338551" cy="1372226"/>
          </a:xfrm>
          <a:prstGeom prst="rect">
            <a:avLst/>
          </a:prstGeom>
          <a:noFill/>
        </p:spPr>
      </p:pic>
      <p:sp>
        <p:nvSpPr>
          <p:cNvPr id="19" name="CasellaDiTesto 18">
            <a:extLst>
              <a:ext uri="{FF2B5EF4-FFF2-40B4-BE49-F238E27FC236}">
                <a16:creationId xmlns:a16="http://schemas.microsoft.com/office/drawing/2014/main" id="{6A2D5515-F4FD-46A7-66DA-FF524B46386E}"/>
              </a:ext>
            </a:extLst>
          </p:cNvPr>
          <p:cNvSpPr txBox="1"/>
          <p:nvPr/>
        </p:nvSpPr>
        <p:spPr>
          <a:xfrm>
            <a:off x="1" y="608362"/>
            <a:ext cx="2298700" cy="2677656"/>
          </a:xfrm>
          <a:prstGeom prst="rect">
            <a:avLst/>
          </a:prstGeom>
          <a:noFill/>
        </p:spPr>
        <p:txBody>
          <a:bodyPr wrap="square">
            <a:spAutoFit/>
          </a:bodyPr>
          <a:lstStyle/>
          <a:p>
            <a:pPr algn="just" defTabSz="449216" eaLnBrk="0" fontAlgn="base" hangingPunct="0">
              <a:spcBef>
                <a:spcPct val="0"/>
              </a:spcBef>
              <a:spcAft>
                <a:spcPct val="0"/>
              </a:spcAft>
              <a:buClr>
                <a:srgbClr val="000000"/>
              </a:buClr>
              <a:buSzPct val="100000"/>
              <a:defRPr/>
            </a:pPr>
            <a:r>
              <a:rPr lang="en-US" sz="1200" b="1" dirty="0">
                <a:solidFill>
                  <a:srgbClr val="000000"/>
                </a:solidFill>
                <a:latin typeface="Tahoma (Corpo)"/>
                <a:ea typeface="ＭＳ Ｐゴシック" pitchFamily="34" charset="-128"/>
              </a:rPr>
              <a:t>Water Cooled lead-lithium (WCLL)</a:t>
            </a:r>
          </a:p>
          <a:p>
            <a:pPr algn="just" defTabSz="449216" eaLnBrk="0" fontAlgn="base" hangingPunct="0">
              <a:spcBef>
                <a:spcPct val="0"/>
              </a:spcBef>
              <a:spcAft>
                <a:spcPct val="0"/>
              </a:spcAft>
              <a:buClr>
                <a:srgbClr val="000000"/>
              </a:buClr>
              <a:buSzPct val="100000"/>
              <a:defRPr/>
            </a:pPr>
            <a:r>
              <a:rPr lang="en-US" sz="1200" b="1" dirty="0">
                <a:solidFill>
                  <a:srgbClr val="000000"/>
                </a:solidFill>
                <a:latin typeface="Tahoma (Corpo)"/>
                <a:ea typeface="ＭＳ Ｐゴシック" pitchFamily="34" charset="-128"/>
              </a:rPr>
              <a:t> Breeding Blanket Concept</a:t>
            </a:r>
          </a:p>
          <a:p>
            <a:pPr marL="342900" indent="-342900" algn="just" defTabSz="449216" eaLnBrk="0" fontAlgn="base" hangingPunct="0">
              <a:spcBef>
                <a:spcPct val="0"/>
              </a:spcBef>
              <a:spcAft>
                <a:spcPct val="0"/>
              </a:spcAft>
              <a:buClr>
                <a:srgbClr val="000000"/>
              </a:buClr>
              <a:buSzPct val="100000"/>
              <a:buFont typeface="Wingdings" panose="05000000000000000000" pitchFamily="2" charset="2"/>
              <a:buChar char="Ø"/>
              <a:defRPr/>
            </a:pPr>
            <a:r>
              <a:rPr lang="en-US" sz="1200" dirty="0">
                <a:solidFill>
                  <a:srgbClr val="000000"/>
                </a:solidFill>
                <a:latin typeface="Tahoma (Corpo)"/>
                <a:ea typeface="ＭＳ Ｐゴシック" pitchFamily="34" charset="-128"/>
              </a:rPr>
              <a:t>16 sectors in the toroidal direction</a:t>
            </a:r>
          </a:p>
          <a:p>
            <a:pPr marL="342900" indent="-342900" algn="just" defTabSz="449216" eaLnBrk="0" fontAlgn="base" hangingPunct="0">
              <a:spcBef>
                <a:spcPct val="0"/>
              </a:spcBef>
              <a:spcAft>
                <a:spcPct val="0"/>
              </a:spcAft>
              <a:buClr>
                <a:srgbClr val="000000"/>
              </a:buClr>
              <a:buSzPct val="100000"/>
              <a:buFont typeface="Wingdings" panose="05000000000000000000" pitchFamily="2" charset="2"/>
              <a:buChar char="Ø"/>
              <a:defRPr/>
            </a:pPr>
            <a:r>
              <a:rPr lang="en-US" sz="1200" dirty="0">
                <a:solidFill>
                  <a:srgbClr val="000000"/>
                </a:solidFill>
                <a:latin typeface="Tahoma (Corpo)"/>
                <a:ea typeface="ＭＳ Ｐゴシック" pitchFamily="34" charset="-128"/>
              </a:rPr>
              <a:t>Each sector includes 3 OB segment and 2 IB segments</a:t>
            </a:r>
          </a:p>
          <a:p>
            <a:pPr marL="342900" indent="-342900" algn="just" defTabSz="449216" eaLnBrk="0" fontAlgn="base" hangingPunct="0">
              <a:spcBef>
                <a:spcPct val="0"/>
              </a:spcBef>
              <a:spcAft>
                <a:spcPct val="0"/>
              </a:spcAft>
              <a:buClr>
                <a:srgbClr val="000000"/>
              </a:buClr>
              <a:buSzPct val="100000"/>
              <a:buFont typeface="Wingdings" panose="05000000000000000000" pitchFamily="2" charset="2"/>
              <a:buChar char="Ø"/>
              <a:defRPr/>
            </a:pPr>
            <a:r>
              <a:rPr lang="en-US" sz="1200" dirty="0">
                <a:solidFill>
                  <a:srgbClr val="000000"/>
                </a:solidFill>
                <a:latin typeface="Tahoma (Corpo)"/>
                <a:ea typeface="ＭＳ Ｐゴシック" pitchFamily="34" charset="-128"/>
              </a:rPr>
              <a:t>The single segment is constituted of about 100 breeding cells </a:t>
            </a:r>
          </a:p>
          <a:p>
            <a:pPr marL="342900" indent="-342900" algn="just" defTabSz="449216" eaLnBrk="0" fontAlgn="base" hangingPunct="0">
              <a:spcBef>
                <a:spcPct val="0"/>
              </a:spcBef>
              <a:spcAft>
                <a:spcPct val="0"/>
              </a:spcAft>
              <a:buClr>
                <a:srgbClr val="000000"/>
              </a:buClr>
              <a:buSzPct val="100000"/>
              <a:buFont typeface="Wingdings" panose="05000000000000000000" pitchFamily="2" charset="2"/>
              <a:buChar char="Ø"/>
              <a:defRPr/>
            </a:pPr>
            <a:r>
              <a:rPr lang="en-US" sz="1200" dirty="0">
                <a:solidFill>
                  <a:srgbClr val="000000"/>
                </a:solidFill>
                <a:latin typeface="Tahoma (Corpo)"/>
                <a:ea typeface="ＭＳ Ｐゴシック" pitchFamily="34" charset="-128"/>
              </a:rPr>
              <a:t>FW and BZ cooling system are independent</a:t>
            </a:r>
          </a:p>
          <a:p>
            <a:pPr defTabSz="449216" eaLnBrk="0" fontAlgn="base" hangingPunct="0">
              <a:spcBef>
                <a:spcPct val="0"/>
              </a:spcBef>
              <a:spcAft>
                <a:spcPct val="0"/>
              </a:spcAft>
              <a:buClr>
                <a:srgbClr val="000000"/>
              </a:buClr>
              <a:buSzPct val="100000"/>
              <a:defRPr/>
            </a:pPr>
            <a:endParaRPr lang="en-US" sz="1200" dirty="0">
              <a:solidFill>
                <a:srgbClr val="000000"/>
              </a:solidFill>
              <a:latin typeface="Tahoma (Corpo)"/>
              <a:ea typeface="ＭＳ Ｐゴシック" pitchFamily="34" charset="-128"/>
            </a:endParaRPr>
          </a:p>
        </p:txBody>
      </p:sp>
      <p:sp>
        <p:nvSpPr>
          <p:cNvPr id="20" name="CasellaDiTesto 19">
            <a:extLst>
              <a:ext uri="{FF2B5EF4-FFF2-40B4-BE49-F238E27FC236}">
                <a16:creationId xmlns:a16="http://schemas.microsoft.com/office/drawing/2014/main" id="{B5A3626F-034F-40B3-CC44-2512BFAB6CBF}"/>
              </a:ext>
            </a:extLst>
          </p:cNvPr>
          <p:cNvSpPr txBox="1"/>
          <p:nvPr/>
        </p:nvSpPr>
        <p:spPr>
          <a:xfrm>
            <a:off x="576936" y="3144628"/>
            <a:ext cx="6212540" cy="276999"/>
          </a:xfrm>
          <a:prstGeom prst="rect">
            <a:avLst/>
          </a:prstGeom>
          <a:noFill/>
        </p:spPr>
        <p:txBody>
          <a:bodyPr wrap="square">
            <a:spAutoFit/>
          </a:bodyPr>
          <a:lstStyle/>
          <a:p>
            <a:r>
              <a:rPr lang="en-US" sz="1200" b="1" dirty="0">
                <a:solidFill>
                  <a:srgbClr val="000000"/>
                </a:solidFill>
                <a:latin typeface="Tahoma (Corpo)"/>
                <a:ea typeface="ＭＳ Ｐゴシック" pitchFamily="34" charset="-128"/>
              </a:rPr>
              <a:t>1 SECTOR </a:t>
            </a:r>
            <a:endParaRPr lang="en-GB" sz="1200" b="1" dirty="0"/>
          </a:p>
        </p:txBody>
      </p:sp>
      <p:sp>
        <p:nvSpPr>
          <p:cNvPr id="21" name="CasellaDiTesto 20">
            <a:extLst>
              <a:ext uri="{FF2B5EF4-FFF2-40B4-BE49-F238E27FC236}">
                <a16:creationId xmlns:a16="http://schemas.microsoft.com/office/drawing/2014/main" id="{A6F2B38A-30E5-D9AE-8898-BA2B6A3CA528}"/>
              </a:ext>
            </a:extLst>
          </p:cNvPr>
          <p:cNvSpPr txBox="1"/>
          <p:nvPr/>
        </p:nvSpPr>
        <p:spPr>
          <a:xfrm>
            <a:off x="1981959" y="3525374"/>
            <a:ext cx="6212540" cy="276999"/>
          </a:xfrm>
          <a:prstGeom prst="rect">
            <a:avLst/>
          </a:prstGeom>
          <a:noFill/>
        </p:spPr>
        <p:txBody>
          <a:bodyPr wrap="square">
            <a:spAutoFit/>
          </a:bodyPr>
          <a:lstStyle/>
          <a:p>
            <a:r>
              <a:rPr lang="en-US" sz="1200" b="1" dirty="0">
                <a:solidFill>
                  <a:srgbClr val="000000"/>
                </a:solidFill>
                <a:latin typeface="Tahoma (Corpo)"/>
                <a:ea typeface="ＭＳ Ｐゴシック" pitchFamily="34" charset="-128"/>
              </a:rPr>
              <a:t>1 BREEDING CELL </a:t>
            </a:r>
            <a:endParaRPr lang="en-GB" sz="1200" b="1" dirty="0"/>
          </a:p>
        </p:txBody>
      </p:sp>
      <p:pic>
        <p:nvPicPr>
          <p:cNvPr id="22" name="Immagine 21">
            <a:extLst>
              <a:ext uri="{FF2B5EF4-FFF2-40B4-BE49-F238E27FC236}">
                <a16:creationId xmlns:a16="http://schemas.microsoft.com/office/drawing/2014/main" id="{E3802D4C-122B-C0AD-ECAF-4A5392D4D82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0" y="757977"/>
            <a:ext cx="6053024" cy="5079863"/>
          </a:xfrm>
          <a:prstGeom prst="rect">
            <a:avLst/>
          </a:prstGeom>
          <a:noFill/>
          <a:ln>
            <a:noFill/>
          </a:ln>
        </p:spPr>
      </p:pic>
      <p:sp>
        <p:nvSpPr>
          <p:cNvPr id="23" name="CasellaDiTesto 22">
            <a:extLst>
              <a:ext uri="{FF2B5EF4-FFF2-40B4-BE49-F238E27FC236}">
                <a16:creationId xmlns:a16="http://schemas.microsoft.com/office/drawing/2014/main" id="{32917EA3-1976-7791-9CC9-83D1F9910CC3}"/>
              </a:ext>
            </a:extLst>
          </p:cNvPr>
          <p:cNvSpPr txBox="1"/>
          <p:nvPr/>
        </p:nvSpPr>
        <p:spPr>
          <a:xfrm>
            <a:off x="3757815" y="3591680"/>
            <a:ext cx="6212540" cy="276999"/>
          </a:xfrm>
          <a:prstGeom prst="rect">
            <a:avLst/>
          </a:prstGeom>
          <a:noFill/>
        </p:spPr>
        <p:txBody>
          <a:bodyPr wrap="square">
            <a:spAutoFit/>
          </a:bodyPr>
          <a:lstStyle/>
          <a:p>
            <a:r>
              <a:rPr lang="en-US" sz="1200" b="1" dirty="0">
                <a:solidFill>
                  <a:srgbClr val="000000"/>
                </a:solidFill>
                <a:latin typeface="Tahoma (Corpo)"/>
                <a:ea typeface="ＭＳ Ｐゴシック" pitchFamily="34" charset="-128"/>
              </a:rPr>
              <a:t>FW COOLING CHANNELS</a:t>
            </a:r>
            <a:endParaRPr lang="en-GB" sz="1200" b="1" dirty="0"/>
          </a:p>
        </p:txBody>
      </p:sp>
    </p:spTree>
    <p:extLst>
      <p:ext uri="{BB962C8B-B14F-4D97-AF65-F5344CB8AC3E}">
        <p14:creationId xmlns:p14="http://schemas.microsoft.com/office/powerpoint/2010/main" val="3796103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BE097B-6981-E53C-38AD-F0F851556A3F}"/>
              </a:ext>
            </a:extLst>
          </p:cNvPr>
          <p:cNvSpPr>
            <a:spLocks noGrp="1"/>
          </p:cNvSpPr>
          <p:nvPr>
            <p:ph type="title"/>
          </p:nvPr>
        </p:nvSpPr>
        <p:spPr>
          <a:xfrm>
            <a:off x="0" y="5508"/>
            <a:ext cx="11876732" cy="504825"/>
          </a:xfrm>
        </p:spPr>
        <p:txBody>
          <a:bodyPr/>
          <a:lstStyle/>
          <a:p>
            <a:r>
              <a:rPr lang="pt-BR" dirty="0"/>
              <a:t>EU-DEMO VACUUM VESSEL &amp; VVPSS TH MODEL</a:t>
            </a:r>
            <a:endParaRPr lang="en-GB" dirty="0"/>
          </a:p>
        </p:txBody>
      </p:sp>
      <p:sp>
        <p:nvSpPr>
          <p:cNvPr id="4" name="Segnaposto piè di pagina 3">
            <a:extLst>
              <a:ext uri="{FF2B5EF4-FFF2-40B4-BE49-F238E27FC236}">
                <a16:creationId xmlns:a16="http://schemas.microsoft.com/office/drawing/2014/main" id="{B9561A88-BCB0-8D5F-EF8A-981CCA3F17AD}"/>
              </a:ext>
            </a:extLst>
          </p:cNvPr>
          <p:cNvSpPr>
            <a:spLocks noGrp="1"/>
          </p:cNvSpPr>
          <p:nvPr>
            <p:ph type="ftr" sz="quarter" idx="3"/>
          </p:nvPr>
        </p:nvSpPr>
        <p:spPr/>
        <p:txBody>
          <a:bodyPr/>
          <a:lstStyle/>
          <a:p>
            <a:pPr>
              <a:defRPr/>
            </a:pPr>
            <a:r>
              <a:rPr lang="en-US" altLang="it-IT" dirty="0"/>
              <a:t>Overview of Sapienza MELCOR activities in the frame of the EUROfusion consortium</a:t>
            </a:r>
            <a:endParaRPr lang="it-IT" altLang="it-IT" i="1" dirty="0"/>
          </a:p>
        </p:txBody>
      </p:sp>
      <p:sp>
        <p:nvSpPr>
          <p:cNvPr id="5" name="Segnaposto numero diapositiva 4">
            <a:extLst>
              <a:ext uri="{FF2B5EF4-FFF2-40B4-BE49-F238E27FC236}">
                <a16:creationId xmlns:a16="http://schemas.microsoft.com/office/drawing/2014/main" id="{709B34C2-736B-815F-2384-E29A4E2CCCA4}"/>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6</a:t>
            </a:fld>
            <a:endParaRPr lang="it-IT" altLang="it-IT" dirty="0"/>
          </a:p>
        </p:txBody>
      </p:sp>
      <p:pic>
        <p:nvPicPr>
          <p:cNvPr id="11" name="Immagine 10">
            <a:extLst>
              <a:ext uri="{FF2B5EF4-FFF2-40B4-BE49-F238E27FC236}">
                <a16:creationId xmlns:a16="http://schemas.microsoft.com/office/drawing/2014/main" id="{F68E6B98-20A8-736D-E375-4086BBC1CF2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7698" y="659055"/>
            <a:ext cx="3314040" cy="2265994"/>
          </a:xfrm>
          <a:prstGeom prst="rect">
            <a:avLst/>
          </a:prstGeom>
          <a:noFill/>
        </p:spPr>
      </p:pic>
      <p:pic>
        <p:nvPicPr>
          <p:cNvPr id="12" name="Picture 2">
            <a:extLst>
              <a:ext uri="{FF2B5EF4-FFF2-40B4-BE49-F238E27FC236}">
                <a16:creationId xmlns:a16="http://schemas.microsoft.com/office/drawing/2014/main" id="{19E04EB5-D441-0C35-54AA-25EBB5E929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1977" r="17300"/>
          <a:stretch>
            <a:fillRect/>
          </a:stretch>
        </p:blipFill>
        <p:spPr bwMode="auto">
          <a:xfrm>
            <a:off x="729388" y="3337466"/>
            <a:ext cx="3378835" cy="265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magine 12">
            <a:extLst>
              <a:ext uri="{FF2B5EF4-FFF2-40B4-BE49-F238E27FC236}">
                <a16:creationId xmlns:a16="http://schemas.microsoft.com/office/drawing/2014/main" id="{2D51B6C5-4709-137B-4BC8-3402BD4A9047}"/>
              </a:ext>
            </a:extLst>
          </p:cNvPr>
          <p:cNvPicPr>
            <a:picLocks noChangeAspect="1"/>
          </p:cNvPicPr>
          <p:nvPr/>
        </p:nvPicPr>
        <p:blipFill rotWithShape="1">
          <a:blip r:embed="rId5"/>
          <a:srcRect l="-2165" r="43778"/>
          <a:stretch/>
        </p:blipFill>
        <p:spPr>
          <a:xfrm>
            <a:off x="9297987" y="556262"/>
            <a:ext cx="2398714" cy="2502763"/>
          </a:xfrm>
          <a:prstGeom prst="rect">
            <a:avLst/>
          </a:prstGeom>
        </p:spPr>
      </p:pic>
      <p:sp>
        <p:nvSpPr>
          <p:cNvPr id="15" name="CasellaDiTesto 14">
            <a:extLst>
              <a:ext uri="{FF2B5EF4-FFF2-40B4-BE49-F238E27FC236}">
                <a16:creationId xmlns:a16="http://schemas.microsoft.com/office/drawing/2014/main" id="{0654223A-44B3-0613-4838-35FAA6055023}"/>
              </a:ext>
            </a:extLst>
          </p:cNvPr>
          <p:cNvSpPr txBox="1"/>
          <p:nvPr/>
        </p:nvSpPr>
        <p:spPr>
          <a:xfrm>
            <a:off x="142422" y="869879"/>
            <a:ext cx="4861378" cy="1477328"/>
          </a:xfrm>
          <a:prstGeom prst="rect">
            <a:avLst/>
          </a:prstGeom>
          <a:noFill/>
        </p:spPr>
        <p:txBody>
          <a:bodyPr wrap="square">
            <a:spAutoFit/>
          </a:bodyPr>
          <a:lstStyle/>
          <a:p>
            <a:pPr marL="285750" indent="-285750" algn="just" eaLnBrk="1" fontAlgn="auto" hangingPunct="1">
              <a:spcBef>
                <a:spcPts val="0"/>
              </a:spcBef>
              <a:spcAft>
                <a:spcPts val="0"/>
              </a:spcAft>
              <a:buFont typeface="Wingdings" panose="05000000000000000000" pitchFamily="2" charset="2"/>
              <a:buChar char="Ø"/>
            </a:pPr>
            <a:r>
              <a:rPr lang="en-US" sz="1800" dirty="0">
                <a:solidFill>
                  <a:srgbClr val="000000"/>
                </a:solidFill>
                <a:latin typeface="Times New Roman" panose="02020603050405020304" pitchFamily="18" charset="0"/>
                <a:ea typeface="+mn-ea"/>
                <a:cs typeface="Times New Roman" panose="02020603050405020304" pitchFamily="18" charset="0"/>
              </a:rPr>
              <a:t>The VV volume is where nuclear fusion reactions take place.</a:t>
            </a:r>
          </a:p>
          <a:p>
            <a:pPr marL="285750" indent="-285750" algn="just" eaLnBrk="1" fontAlgn="auto" hangingPunct="1">
              <a:spcBef>
                <a:spcPts val="0"/>
              </a:spcBef>
              <a:spcAft>
                <a:spcPts val="0"/>
              </a:spcAft>
              <a:buFont typeface="Wingdings" panose="05000000000000000000" pitchFamily="2" charset="2"/>
              <a:buChar char="Ø"/>
            </a:pPr>
            <a:r>
              <a:rPr lang="en-US" sz="1800" dirty="0">
                <a:solidFill>
                  <a:srgbClr val="000000"/>
                </a:solidFill>
                <a:latin typeface="Times New Roman" panose="02020603050405020304" pitchFamily="18" charset="0"/>
                <a:ea typeface="+mn-ea"/>
                <a:cs typeface="Times New Roman" panose="02020603050405020304" pitchFamily="18" charset="0"/>
              </a:rPr>
              <a:t>The VV pressure suppression system is one of the most important safety passive systems to be foreseen in the DEMO plant.</a:t>
            </a:r>
          </a:p>
        </p:txBody>
      </p:sp>
      <p:pic>
        <p:nvPicPr>
          <p:cNvPr id="3" name="Picture 9">
            <a:extLst>
              <a:ext uri="{FF2B5EF4-FFF2-40B4-BE49-F238E27FC236}">
                <a16:creationId xmlns:a16="http://schemas.microsoft.com/office/drawing/2014/main" id="{101495BF-062A-68E3-0706-A156E97785F6}"/>
              </a:ext>
            </a:extLst>
          </p:cNvPr>
          <p:cNvPicPr>
            <a:picLocks noChangeAspect="1"/>
          </p:cNvPicPr>
          <p:nvPr/>
        </p:nvPicPr>
        <p:blipFill>
          <a:blip r:embed="rId6"/>
          <a:stretch>
            <a:fillRect/>
          </a:stretch>
        </p:blipFill>
        <p:spPr>
          <a:xfrm>
            <a:off x="5735960" y="3352129"/>
            <a:ext cx="5615433" cy="2520070"/>
          </a:xfrm>
          <a:prstGeom prst="rect">
            <a:avLst/>
          </a:prstGeom>
        </p:spPr>
      </p:pic>
    </p:spTree>
    <p:extLst>
      <p:ext uri="{BB962C8B-B14F-4D97-AF65-F5344CB8AC3E}">
        <p14:creationId xmlns:p14="http://schemas.microsoft.com/office/powerpoint/2010/main" val="3326488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BE097B-6981-E53C-38AD-F0F851556A3F}"/>
              </a:ext>
            </a:extLst>
          </p:cNvPr>
          <p:cNvSpPr>
            <a:spLocks noGrp="1"/>
          </p:cNvSpPr>
          <p:nvPr>
            <p:ph type="title"/>
          </p:nvPr>
        </p:nvSpPr>
        <p:spPr>
          <a:xfrm>
            <a:off x="0" y="0"/>
            <a:ext cx="11876732" cy="504825"/>
          </a:xfrm>
        </p:spPr>
        <p:txBody>
          <a:bodyPr/>
          <a:lstStyle/>
          <a:p>
            <a:r>
              <a:rPr lang="en-US" dirty="0"/>
              <a:t>EU-DEMO tokamak BUILDING TH MELCOR MODEL</a:t>
            </a:r>
            <a:endParaRPr lang="en-GB" dirty="0"/>
          </a:p>
        </p:txBody>
      </p:sp>
      <p:sp>
        <p:nvSpPr>
          <p:cNvPr id="4" name="Segnaposto piè di pagina 3">
            <a:extLst>
              <a:ext uri="{FF2B5EF4-FFF2-40B4-BE49-F238E27FC236}">
                <a16:creationId xmlns:a16="http://schemas.microsoft.com/office/drawing/2014/main" id="{B9561A88-BCB0-8D5F-EF8A-981CCA3F17AD}"/>
              </a:ext>
            </a:extLst>
          </p:cNvPr>
          <p:cNvSpPr>
            <a:spLocks noGrp="1"/>
          </p:cNvSpPr>
          <p:nvPr>
            <p:ph type="ftr" sz="quarter" idx="3"/>
          </p:nvPr>
        </p:nvSpPr>
        <p:spPr/>
        <p:txBody>
          <a:bodyPr/>
          <a:lstStyle/>
          <a:p>
            <a:pPr>
              <a:defRPr/>
            </a:pPr>
            <a:r>
              <a:rPr lang="en-US" altLang="it-IT" dirty="0"/>
              <a:t>Overview of Sapienza MELCOR activities in the frame of the EUROfusion consortium</a:t>
            </a:r>
            <a:endParaRPr lang="it-IT" altLang="it-IT" i="1" dirty="0"/>
          </a:p>
        </p:txBody>
      </p:sp>
      <p:sp>
        <p:nvSpPr>
          <p:cNvPr id="5" name="Segnaposto numero diapositiva 4">
            <a:extLst>
              <a:ext uri="{FF2B5EF4-FFF2-40B4-BE49-F238E27FC236}">
                <a16:creationId xmlns:a16="http://schemas.microsoft.com/office/drawing/2014/main" id="{709B34C2-736B-815F-2384-E29A4E2CCCA4}"/>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7</a:t>
            </a:fld>
            <a:endParaRPr lang="it-IT" altLang="it-IT" dirty="0"/>
          </a:p>
        </p:txBody>
      </p:sp>
      <p:pic>
        <p:nvPicPr>
          <p:cNvPr id="6" name="Immagine 5">
            <a:extLst>
              <a:ext uri="{FF2B5EF4-FFF2-40B4-BE49-F238E27FC236}">
                <a16:creationId xmlns:a16="http://schemas.microsoft.com/office/drawing/2014/main" id="{030A0655-B3E1-1957-E271-9CB271B29BE5}"/>
              </a:ext>
            </a:extLst>
          </p:cNvPr>
          <p:cNvPicPr>
            <a:picLocks noChangeAspect="1"/>
          </p:cNvPicPr>
          <p:nvPr/>
        </p:nvPicPr>
        <p:blipFill>
          <a:blip r:embed="rId3"/>
          <a:stretch>
            <a:fillRect/>
          </a:stretch>
        </p:blipFill>
        <p:spPr>
          <a:xfrm>
            <a:off x="978297" y="2303352"/>
            <a:ext cx="4005186" cy="2227913"/>
          </a:xfrm>
          <a:prstGeom prst="rect">
            <a:avLst/>
          </a:prstGeom>
        </p:spPr>
      </p:pic>
      <p:graphicFrame>
        <p:nvGraphicFramePr>
          <p:cNvPr id="7" name="Tabella 6">
            <a:extLst>
              <a:ext uri="{FF2B5EF4-FFF2-40B4-BE49-F238E27FC236}">
                <a16:creationId xmlns:a16="http://schemas.microsoft.com/office/drawing/2014/main" id="{F55132FD-5ACD-A678-3483-F72387EDD84F}"/>
              </a:ext>
            </a:extLst>
          </p:cNvPr>
          <p:cNvGraphicFramePr>
            <a:graphicFrameLocks noGrp="1"/>
          </p:cNvGraphicFramePr>
          <p:nvPr/>
        </p:nvGraphicFramePr>
        <p:xfrm>
          <a:off x="123078" y="659172"/>
          <a:ext cx="2318582" cy="1644180"/>
        </p:xfrm>
        <a:graphic>
          <a:graphicData uri="http://schemas.openxmlformats.org/drawingml/2006/table">
            <a:tbl>
              <a:tblPr firstRow="1" bandRow="1">
                <a:tableStyleId>{5C22544A-7EE6-4342-B048-85BDC9FD1C3A}</a:tableStyleId>
              </a:tblPr>
              <a:tblGrid>
                <a:gridCol w="1276077">
                  <a:extLst>
                    <a:ext uri="{9D8B030D-6E8A-4147-A177-3AD203B41FA5}">
                      <a16:colId xmlns:a16="http://schemas.microsoft.com/office/drawing/2014/main" val="3399260432"/>
                    </a:ext>
                  </a:extLst>
                </a:gridCol>
                <a:gridCol w="1042505">
                  <a:extLst>
                    <a:ext uri="{9D8B030D-6E8A-4147-A177-3AD203B41FA5}">
                      <a16:colId xmlns:a16="http://schemas.microsoft.com/office/drawing/2014/main" val="1089529192"/>
                    </a:ext>
                  </a:extLst>
                </a:gridCol>
              </a:tblGrid>
              <a:tr h="224976">
                <a:tc>
                  <a:txBody>
                    <a:bodyPr/>
                    <a:lstStyle/>
                    <a:p>
                      <a:r>
                        <a:rPr lang="en-GB" sz="1100" b="1" dirty="0">
                          <a:solidFill>
                            <a:sysClr val="windowText" lastClr="000000"/>
                          </a:solidFill>
                          <a:latin typeface="Times New Roman" panose="02020603050405020304" pitchFamily="18" charset="0"/>
                          <a:cs typeface="Times New Roman" panose="02020603050405020304" pitchFamily="18" charset="0"/>
                        </a:rPr>
                        <a:t>Building Area</a:t>
                      </a:r>
                    </a:p>
                  </a:txBody>
                  <a:tcPr>
                    <a:solidFill>
                      <a:schemeClr val="bg1"/>
                    </a:solidFill>
                  </a:tcPr>
                </a:tc>
                <a:tc>
                  <a:txBody>
                    <a:bodyPr/>
                    <a:lstStyle/>
                    <a:p>
                      <a:r>
                        <a:rPr lang="en-GB" sz="1100" b="1" dirty="0">
                          <a:solidFill>
                            <a:sysClr val="windowText" lastClr="000000"/>
                          </a:solidFill>
                          <a:latin typeface="Times New Roman" panose="02020603050405020304" pitchFamily="18" charset="0"/>
                          <a:cs typeface="Times New Roman" panose="02020603050405020304" pitchFamily="18" charset="0"/>
                        </a:rPr>
                        <a:t>Free Volume</a:t>
                      </a:r>
                    </a:p>
                  </a:txBody>
                  <a:tcPr>
                    <a:solidFill>
                      <a:schemeClr val="bg1"/>
                    </a:solidFill>
                  </a:tcPr>
                </a:tc>
                <a:extLst>
                  <a:ext uri="{0D108BD9-81ED-4DB2-BD59-A6C34878D82A}">
                    <a16:rowId xmlns:a16="http://schemas.microsoft.com/office/drawing/2014/main" val="269671878"/>
                  </a:ext>
                </a:extLst>
              </a:tr>
              <a:tr h="277020">
                <a:tc>
                  <a:txBody>
                    <a:bodyPr/>
                    <a:lstStyle/>
                    <a:p>
                      <a:r>
                        <a:rPr lang="en-GB" sz="1100" b="1" dirty="0">
                          <a:solidFill>
                            <a:schemeClr val="bg1"/>
                          </a:solidFill>
                          <a:latin typeface="Times New Roman" panose="02020603050405020304" pitchFamily="18" charset="0"/>
                          <a:cs typeface="Times New Roman" panose="02020603050405020304" pitchFamily="18" charset="0"/>
                        </a:rPr>
                        <a:t>Dome</a:t>
                      </a:r>
                    </a:p>
                  </a:txBody>
                  <a:tcPr>
                    <a:solidFill>
                      <a:srgbClr val="464642"/>
                    </a:solidFill>
                  </a:tcPr>
                </a:tc>
                <a:tc>
                  <a:txBody>
                    <a:bodyPr/>
                    <a:lstStyle/>
                    <a:p>
                      <a:r>
                        <a:rPr lang="en-GB" sz="1100" b="1" dirty="0">
                          <a:solidFill>
                            <a:schemeClr val="bg1"/>
                          </a:solidFill>
                          <a:latin typeface="Times New Roman" panose="02020603050405020304" pitchFamily="18" charset="0"/>
                          <a:cs typeface="Times New Roman" panose="02020603050405020304" pitchFamily="18" charset="0"/>
                        </a:rPr>
                        <a:t>205597 m</a:t>
                      </a:r>
                      <a:r>
                        <a:rPr lang="en-GB" sz="1100" b="1" baseline="30000" dirty="0">
                          <a:solidFill>
                            <a:schemeClr val="bg1"/>
                          </a:solidFill>
                          <a:latin typeface="Times New Roman" panose="02020603050405020304" pitchFamily="18" charset="0"/>
                          <a:cs typeface="Times New Roman" panose="02020603050405020304" pitchFamily="18" charset="0"/>
                        </a:rPr>
                        <a:t>3</a:t>
                      </a:r>
                      <a:endParaRPr lang="en-GB" sz="1100" b="1" dirty="0">
                        <a:solidFill>
                          <a:schemeClr val="bg1"/>
                        </a:solidFill>
                        <a:latin typeface="Times New Roman" panose="02020603050405020304" pitchFamily="18" charset="0"/>
                        <a:cs typeface="Times New Roman" panose="02020603050405020304" pitchFamily="18" charset="0"/>
                      </a:endParaRPr>
                    </a:p>
                  </a:txBody>
                  <a:tcPr>
                    <a:solidFill>
                      <a:srgbClr val="464642"/>
                    </a:solidFill>
                  </a:tcPr>
                </a:tc>
                <a:extLst>
                  <a:ext uri="{0D108BD9-81ED-4DB2-BD59-A6C34878D82A}">
                    <a16:rowId xmlns:a16="http://schemas.microsoft.com/office/drawing/2014/main" val="4217470190"/>
                  </a:ext>
                </a:extLst>
              </a:tr>
              <a:tr h="277020">
                <a:tc>
                  <a:txBody>
                    <a:bodyPr/>
                    <a:lstStyle/>
                    <a:p>
                      <a:r>
                        <a:rPr lang="en-GB" sz="1100" b="1" dirty="0">
                          <a:solidFill>
                            <a:schemeClr val="bg1"/>
                          </a:solidFill>
                          <a:latin typeface="Times New Roman" panose="02020603050405020304" pitchFamily="18" charset="0"/>
                          <a:cs typeface="Times New Roman" panose="02020603050405020304" pitchFamily="18" charset="0"/>
                        </a:rPr>
                        <a:t>Upper Pipe Chase</a:t>
                      </a:r>
                    </a:p>
                  </a:txBody>
                  <a:tcPr>
                    <a:solidFill>
                      <a:srgbClr val="A21A19"/>
                    </a:solidFill>
                  </a:tcPr>
                </a:tc>
                <a:tc>
                  <a:txBody>
                    <a:bodyPr/>
                    <a:lstStyle/>
                    <a:p>
                      <a:r>
                        <a:rPr lang="en-GB" sz="1100" b="1" dirty="0">
                          <a:solidFill>
                            <a:schemeClr val="bg1"/>
                          </a:solidFill>
                          <a:latin typeface="Times New Roman" panose="02020603050405020304" pitchFamily="18" charset="0"/>
                          <a:cs typeface="Times New Roman" panose="02020603050405020304" pitchFamily="18" charset="0"/>
                        </a:rPr>
                        <a:t>9709 m</a:t>
                      </a:r>
                      <a:r>
                        <a:rPr lang="en-GB" sz="1100" b="1" baseline="30000" dirty="0">
                          <a:solidFill>
                            <a:schemeClr val="bg1"/>
                          </a:solidFill>
                          <a:latin typeface="Times New Roman" panose="02020603050405020304" pitchFamily="18" charset="0"/>
                          <a:cs typeface="Times New Roman" panose="02020603050405020304" pitchFamily="18" charset="0"/>
                        </a:rPr>
                        <a:t>3</a:t>
                      </a:r>
                    </a:p>
                  </a:txBody>
                  <a:tcPr>
                    <a:solidFill>
                      <a:srgbClr val="A21A19"/>
                    </a:solidFill>
                  </a:tcPr>
                </a:tc>
                <a:extLst>
                  <a:ext uri="{0D108BD9-81ED-4DB2-BD59-A6C34878D82A}">
                    <a16:rowId xmlns:a16="http://schemas.microsoft.com/office/drawing/2014/main" val="2569993709"/>
                  </a:ext>
                </a:extLst>
              </a:tr>
              <a:tr h="277020">
                <a:tc>
                  <a:txBody>
                    <a:bodyPr/>
                    <a:lstStyle/>
                    <a:p>
                      <a:r>
                        <a:rPr lang="en-GB" sz="1100" b="1" dirty="0">
                          <a:solidFill>
                            <a:schemeClr val="bg1"/>
                          </a:solidFill>
                          <a:latin typeface="Times New Roman" panose="02020603050405020304" pitchFamily="18" charset="0"/>
                          <a:cs typeface="Times New Roman" panose="02020603050405020304" pitchFamily="18" charset="0"/>
                        </a:rPr>
                        <a:t>Vertical Shaft</a:t>
                      </a:r>
                    </a:p>
                  </a:txBody>
                  <a:tcPr>
                    <a:solidFill>
                      <a:srgbClr val="CF9B3D"/>
                    </a:solidFill>
                  </a:tcPr>
                </a:tc>
                <a:tc>
                  <a:txBody>
                    <a:bodyPr/>
                    <a:lstStyle/>
                    <a:p>
                      <a:r>
                        <a:rPr lang="en-GB" sz="1100" b="1" dirty="0">
                          <a:solidFill>
                            <a:schemeClr val="bg1"/>
                          </a:solidFill>
                          <a:latin typeface="Times New Roman" panose="02020603050405020304" pitchFamily="18" charset="0"/>
                          <a:cs typeface="Times New Roman" panose="02020603050405020304" pitchFamily="18" charset="0"/>
                        </a:rPr>
                        <a:t>1800 m</a:t>
                      </a:r>
                      <a:r>
                        <a:rPr lang="en-GB" sz="1100" b="1" baseline="30000" dirty="0">
                          <a:solidFill>
                            <a:schemeClr val="bg1"/>
                          </a:solidFill>
                          <a:latin typeface="Times New Roman" panose="02020603050405020304" pitchFamily="18" charset="0"/>
                          <a:cs typeface="Times New Roman" panose="02020603050405020304" pitchFamily="18" charset="0"/>
                        </a:rPr>
                        <a:t>3</a:t>
                      </a:r>
                      <a:endParaRPr lang="en-GB" sz="1100" b="1" dirty="0">
                        <a:solidFill>
                          <a:schemeClr val="bg1"/>
                        </a:solidFill>
                        <a:latin typeface="Times New Roman" panose="02020603050405020304" pitchFamily="18" charset="0"/>
                        <a:cs typeface="Times New Roman" panose="02020603050405020304" pitchFamily="18" charset="0"/>
                      </a:endParaRPr>
                    </a:p>
                  </a:txBody>
                  <a:tcPr>
                    <a:solidFill>
                      <a:srgbClr val="CF9B3D"/>
                    </a:solidFill>
                  </a:tcPr>
                </a:tc>
                <a:extLst>
                  <a:ext uri="{0D108BD9-81ED-4DB2-BD59-A6C34878D82A}">
                    <a16:rowId xmlns:a16="http://schemas.microsoft.com/office/drawing/2014/main" val="3820955830"/>
                  </a:ext>
                </a:extLst>
              </a:tr>
              <a:tr h="277020">
                <a:tc>
                  <a:txBody>
                    <a:bodyPr/>
                    <a:lstStyle/>
                    <a:p>
                      <a:r>
                        <a:rPr lang="en-GB" sz="1100" b="1" dirty="0">
                          <a:solidFill>
                            <a:schemeClr val="bg1"/>
                          </a:solidFill>
                          <a:latin typeface="Times New Roman" panose="02020603050405020304" pitchFamily="18" charset="0"/>
                          <a:cs typeface="Times New Roman" panose="02020603050405020304" pitchFamily="18" charset="0"/>
                        </a:rPr>
                        <a:t>Lower Pipe Chase</a:t>
                      </a:r>
                    </a:p>
                  </a:txBody>
                  <a:tcPr>
                    <a:solidFill>
                      <a:srgbClr val="426D3F"/>
                    </a:solidFill>
                  </a:tcPr>
                </a:tc>
                <a:tc>
                  <a:txBody>
                    <a:bodyPr/>
                    <a:lstStyle/>
                    <a:p>
                      <a:r>
                        <a:rPr lang="en-GB" sz="1100" b="1" dirty="0">
                          <a:solidFill>
                            <a:schemeClr val="bg1"/>
                          </a:solidFill>
                          <a:latin typeface="Times New Roman" panose="02020603050405020304" pitchFamily="18" charset="0"/>
                          <a:cs typeface="Times New Roman" panose="02020603050405020304" pitchFamily="18" charset="0"/>
                        </a:rPr>
                        <a:t>6033 m</a:t>
                      </a:r>
                      <a:r>
                        <a:rPr lang="en-GB" sz="1100" b="1" baseline="30000" dirty="0">
                          <a:solidFill>
                            <a:schemeClr val="bg1"/>
                          </a:solidFill>
                          <a:latin typeface="Times New Roman" panose="02020603050405020304" pitchFamily="18" charset="0"/>
                          <a:cs typeface="Times New Roman" panose="02020603050405020304" pitchFamily="18" charset="0"/>
                        </a:rPr>
                        <a:t>3</a:t>
                      </a:r>
                      <a:endParaRPr lang="en-GB" sz="1100" b="1" dirty="0">
                        <a:solidFill>
                          <a:schemeClr val="bg1"/>
                        </a:solidFill>
                        <a:latin typeface="Times New Roman" panose="02020603050405020304" pitchFamily="18" charset="0"/>
                        <a:cs typeface="Times New Roman" panose="02020603050405020304" pitchFamily="18" charset="0"/>
                      </a:endParaRPr>
                    </a:p>
                  </a:txBody>
                  <a:tcPr>
                    <a:solidFill>
                      <a:srgbClr val="426D3F"/>
                    </a:solidFill>
                  </a:tcPr>
                </a:tc>
                <a:extLst>
                  <a:ext uri="{0D108BD9-81ED-4DB2-BD59-A6C34878D82A}">
                    <a16:rowId xmlns:a16="http://schemas.microsoft.com/office/drawing/2014/main" val="1645136740"/>
                  </a:ext>
                </a:extLst>
              </a:tr>
              <a:tr h="277020">
                <a:tc>
                  <a:txBody>
                    <a:bodyPr/>
                    <a:lstStyle/>
                    <a:p>
                      <a:r>
                        <a:rPr lang="en-GB" sz="1100" b="1" dirty="0">
                          <a:solidFill>
                            <a:schemeClr val="bg1"/>
                          </a:solidFill>
                          <a:latin typeface="Times New Roman" panose="02020603050405020304" pitchFamily="18" charset="0"/>
                          <a:cs typeface="Times New Roman" panose="02020603050405020304" pitchFamily="18" charset="0"/>
                        </a:rPr>
                        <a:t>PHTS Area</a:t>
                      </a:r>
                    </a:p>
                  </a:txBody>
                  <a:tcPr>
                    <a:solidFill>
                      <a:srgbClr val="323652"/>
                    </a:solidFill>
                  </a:tcPr>
                </a:tc>
                <a:tc>
                  <a:txBody>
                    <a:bodyPr/>
                    <a:lstStyle/>
                    <a:p>
                      <a:r>
                        <a:rPr lang="en-GB" sz="1100" b="1" dirty="0">
                          <a:solidFill>
                            <a:schemeClr val="bg1"/>
                          </a:solidFill>
                          <a:latin typeface="Times New Roman" panose="02020603050405020304" pitchFamily="18" charset="0"/>
                          <a:cs typeface="Times New Roman" panose="02020603050405020304" pitchFamily="18" charset="0"/>
                        </a:rPr>
                        <a:t>49775 m</a:t>
                      </a:r>
                      <a:r>
                        <a:rPr lang="en-GB" sz="1100" b="1" baseline="30000" dirty="0">
                          <a:solidFill>
                            <a:schemeClr val="bg1"/>
                          </a:solidFill>
                          <a:latin typeface="Times New Roman" panose="02020603050405020304" pitchFamily="18" charset="0"/>
                          <a:cs typeface="Times New Roman" panose="02020603050405020304" pitchFamily="18" charset="0"/>
                        </a:rPr>
                        <a:t>3</a:t>
                      </a:r>
                      <a:endParaRPr lang="en-GB" sz="1100" b="1" dirty="0">
                        <a:solidFill>
                          <a:schemeClr val="bg1"/>
                        </a:solidFill>
                        <a:latin typeface="Times New Roman" panose="02020603050405020304" pitchFamily="18" charset="0"/>
                        <a:cs typeface="Times New Roman" panose="02020603050405020304" pitchFamily="18" charset="0"/>
                      </a:endParaRPr>
                    </a:p>
                  </a:txBody>
                  <a:tcPr>
                    <a:solidFill>
                      <a:srgbClr val="323652"/>
                    </a:solidFill>
                  </a:tcPr>
                </a:tc>
                <a:extLst>
                  <a:ext uri="{0D108BD9-81ED-4DB2-BD59-A6C34878D82A}">
                    <a16:rowId xmlns:a16="http://schemas.microsoft.com/office/drawing/2014/main" val="470710452"/>
                  </a:ext>
                </a:extLst>
              </a:tr>
            </a:tbl>
          </a:graphicData>
        </a:graphic>
      </p:graphicFrame>
      <p:pic>
        <p:nvPicPr>
          <p:cNvPr id="8" name="Immagine 7">
            <a:extLst>
              <a:ext uri="{FF2B5EF4-FFF2-40B4-BE49-F238E27FC236}">
                <a16:creationId xmlns:a16="http://schemas.microsoft.com/office/drawing/2014/main" id="{29A98033-43A6-79FB-081E-4D14FFB7FE30}"/>
              </a:ext>
            </a:extLst>
          </p:cNvPr>
          <p:cNvPicPr>
            <a:picLocks noChangeAspect="1"/>
          </p:cNvPicPr>
          <p:nvPr/>
        </p:nvPicPr>
        <p:blipFill>
          <a:blip r:embed="rId4"/>
          <a:stretch>
            <a:fillRect/>
          </a:stretch>
        </p:blipFill>
        <p:spPr>
          <a:xfrm>
            <a:off x="215732" y="4810344"/>
            <a:ext cx="1500560" cy="1119540"/>
          </a:xfrm>
          <a:prstGeom prst="rect">
            <a:avLst/>
          </a:prstGeom>
        </p:spPr>
      </p:pic>
      <p:pic>
        <p:nvPicPr>
          <p:cNvPr id="9" name="Immagine 8">
            <a:extLst>
              <a:ext uri="{FF2B5EF4-FFF2-40B4-BE49-F238E27FC236}">
                <a16:creationId xmlns:a16="http://schemas.microsoft.com/office/drawing/2014/main" id="{E42B768F-E3FD-1D4E-49E9-2297850868A5}"/>
              </a:ext>
            </a:extLst>
          </p:cNvPr>
          <p:cNvPicPr>
            <a:picLocks noChangeAspect="1"/>
          </p:cNvPicPr>
          <p:nvPr/>
        </p:nvPicPr>
        <p:blipFill>
          <a:blip r:embed="rId5"/>
          <a:stretch>
            <a:fillRect/>
          </a:stretch>
        </p:blipFill>
        <p:spPr>
          <a:xfrm>
            <a:off x="1959925" y="4830878"/>
            <a:ext cx="1208170" cy="1119540"/>
          </a:xfrm>
          <a:prstGeom prst="rect">
            <a:avLst/>
          </a:prstGeom>
        </p:spPr>
      </p:pic>
      <p:pic>
        <p:nvPicPr>
          <p:cNvPr id="10" name="Immagine 9">
            <a:extLst>
              <a:ext uri="{FF2B5EF4-FFF2-40B4-BE49-F238E27FC236}">
                <a16:creationId xmlns:a16="http://schemas.microsoft.com/office/drawing/2014/main" id="{E29A108D-9C70-B5BC-BE6F-760DFD52E8C0}"/>
              </a:ext>
            </a:extLst>
          </p:cNvPr>
          <p:cNvPicPr>
            <a:picLocks noChangeAspect="1"/>
          </p:cNvPicPr>
          <p:nvPr/>
        </p:nvPicPr>
        <p:blipFill>
          <a:blip r:embed="rId6"/>
          <a:stretch>
            <a:fillRect/>
          </a:stretch>
        </p:blipFill>
        <p:spPr>
          <a:xfrm>
            <a:off x="3378335" y="4727473"/>
            <a:ext cx="1914570" cy="1120340"/>
          </a:xfrm>
          <a:prstGeom prst="rect">
            <a:avLst/>
          </a:prstGeom>
        </p:spPr>
      </p:pic>
      <p:sp>
        <p:nvSpPr>
          <p:cNvPr id="11" name="CasellaDiTesto 25">
            <a:extLst>
              <a:ext uri="{FF2B5EF4-FFF2-40B4-BE49-F238E27FC236}">
                <a16:creationId xmlns:a16="http://schemas.microsoft.com/office/drawing/2014/main" id="{198F7881-CF4C-2963-C59B-97923388B534}"/>
              </a:ext>
            </a:extLst>
          </p:cNvPr>
          <p:cNvSpPr txBox="1"/>
          <p:nvPr/>
        </p:nvSpPr>
        <p:spPr>
          <a:xfrm>
            <a:off x="53788" y="4596668"/>
            <a:ext cx="2294709" cy="261610"/>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Upper Pipe Chase (UPC) &amp; PHTS</a:t>
            </a:r>
          </a:p>
        </p:txBody>
      </p:sp>
      <p:sp>
        <p:nvSpPr>
          <p:cNvPr id="12" name="CasellaDiTesto 25">
            <a:extLst>
              <a:ext uri="{FF2B5EF4-FFF2-40B4-BE49-F238E27FC236}">
                <a16:creationId xmlns:a16="http://schemas.microsoft.com/office/drawing/2014/main" id="{5BFCC227-28FC-570D-1E45-E702C596A153}"/>
              </a:ext>
            </a:extLst>
          </p:cNvPr>
          <p:cNvSpPr txBox="1"/>
          <p:nvPr/>
        </p:nvSpPr>
        <p:spPr>
          <a:xfrm>
            <a:off x="1959925" y="4596668"/>
            <a:ext cx="1818728" cy="261610"/>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Vertical Shafts (VS)</a:t>
            </a:r>
          </a:p>
        </p:txBody>
      </p:sp>
      <p:sp>
        <p:nvSpPr>
          <p:cNvPr id="13" name="CasellaDiTesto 25">
            <a:extLst>
              <a:ext uri="{FF2B5EF4-FFF2-40B4-BE49-F238E27FC236}">
                <a16:creationId xmlns:a16="http://schemas.microsoft.com/office/drawing/2014/main" id="{E448E5ED-A225-9F22-B2D1-340E98816A32}"/>
              </a:ext>
            </a:extLst>
          </p:cNvPr>
          <p:cNvSpPr txBox="1"/>
          <p:nvPr/>
        </p:nvSpPr>
        <p:spPr>
          <a:xfrm>
            <a:off x="3671982" y="4596668"/>
            <a:ext cx="2185648" cy="261610"/>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auto">
              <a:spcBef>
                <a:spcPts val="0"/>
              </a:spcBef>
              <a:spcAft>
                <a:spcPts val="0"/>
              </a:spcAft>
            </a:pPr>
            <a:r>
              <a:rPr kumimoji="0" lang="en-GB" sz="105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Lower P</a:t>
            </a:r>
            <a:r>
              <a:rPr lang="en-GB" sz="1050" b="1" dirty="0" err="1">
                <a:solidFill>
                  <a:sysClr val="windowText" lastClr="000000"/>
                </a:solidFill>
                <a:latin typeface="Calibri" panose="020F0502020204030204"/>
              </a:rPr>
              <a:t>ipe</a:t>
            </a:r>
            <a:r>
              <a:rPr lang="en-GB" sz="1050" b="1" dirty="0">
                <a:solidFill>
                  <a:sysClr val="windowText" lastClr="000000"/>
                </a:solidFill>
                <a:latin typeface="Calibri" panose="020F0502020204030204"/>
              </a:rPr>
              <a:t> Chase </a:t>
            </a:r>
            <a:r>
              <a:rPr kumimoji="0" lang="en-GB" sz="105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(LPC)</a:t>
            </a:r>
          </a:p>
        </p:txBody>
      </p:sp>
      <p:pic>
        <p:nvPicPr>
          <p:cNvPr id="14" name="Immagine 13">
            <a:extLst>
              <a:ext uri="{FF2B5EF4-FFF2-40B4-BE49-F238E27FC236}">
                <a16:creationId xmlns:a16="http://schemas.microsoft.com/office/drawing/2014/main" id="{CCAB1333-BD18-4479-C9B5-0A468DE6650E}"/>
              </a:ext>
            </a:extLst>
          </p:cNvPr>
          <p:cNvPicPr>
            <a:picLocks noChangeAspect="1"/>
          </p:cNvPicPr>
          <p:nvPr/>
        </p:nvPicPr>
        <p:blipFill>
          <a:blip r:embed="rId7"/>
          <a:stretch>
            <a:fillRect/>
          </a:stretch>
        </p:blipFill>
        <p:spPr>
          <a:xfrm>
            <a:off x="4414163" y="742542"/>
            <a:ext cx="5512954" cy="3388584"/>
          </a:xfrm>
          <a:prstGeom prst="rect">
            <a:avLst/>
          </a:prstGeom>
        </p:spPr>
      </p:pic>
      <p:pic>
        <p:nvPicPr>
          <p:cNvPr id="15" name="Immagine 14">
            <a:extLst>
              <a:ext uri="{FF2B5EF4-FFF2-40B4-BE49-F238E27FC236}">
                <a16:creationId xmlns:a16="http://schemas.microsoft.com/office/drawing/2014/main" id="{4A9135C9-858B-8D3A-D2C1-3AC9E2CDEBC8}"/>
              </a:ext>
            </a:extLst>
          </p:cNvPr>
          <p:cNvPicPr>
            <a:picLocks noChangeAspect="1"/>
          </p:cNvPicPr>
          <p:nvPr/>
        </p:nvPicPr>
        <p:blipFill>
          <a:blip r:embed="rId8"/>
          <a:stretch>
            <a:fillRect/>
          </a:stretch>
        </p:blipFill>
        <p:spPr>
          <a:xfrm>
            <a:off x="8595667" y="2330589"/>
            <a:ext cx="3542545" cy="3599295"/>
          </a:xfrm>
          <a:prstGeom prst="rect">
            <a:avLst/>
          </a:prstGeom>
        </p:spPr>
      </p:pic>
      <p:sp>
        <p:nvSpPr>
          <p:cNvPr id="16" name="CasellaDiTesto 15">
            <a:extLst>
              <a:ext uri="{FF2B5EF4-FFF2-40B4-BE49-F238E27FC236}">
                <a16:creationId xmlns:a16="http://schemas.microsoft.com/office/drawing/2014/main" id="{3A688794-5291-A096-5A77-A4DAA9FCC482}"/>
              </a:ext>
            </a:extLst>
          </p:cNvPr>
          <p:cNvSpPr txBox="1"/>
          <p:nvPr/>
        </p:nvSpPr>
        <p:spPr>
          <a:xfrm>
            <a:off x="9353020" y="2095222"/>
            <a:ext cx="2672521" cy="253916"/>
          </a:xfrm>
          <a:prstGeom prst="rect">
            <a:avLst/>
          </a:prstGeom>
          <a:noFill/>
        </p:spPr>
        <p:txBody>
          <a:bodyPr wrap="square" rtlCol="0">
            <a:spAutoFit/>
          </a:bodyPr>
          <a:lstStyle>
            <a:defPPr>
              <a:defRPr lang="it-IT"/>
            </a:defPPr>
            <a:lvl1pPr marR="0" lvl="0" indent="0" fontAlgn="auto">
              <a:lnSpc>
                <a:spcPct val="100000"/>
              </a:lnSpc>
              <a:spcBef>
                <a:spcPts val="0"/>
              </a:spcBef>
              <a:spcAft>
                <a:spcPts val="0"/>
              </a:spcAft>
              <a:buClrTx/>
              <a:buSzTx/>
              <a:buFontTx/>
              <a:buNone/>
              <a:tabLst/>
              <a:defRPr kumimoji="0" sz="1050" b="1" i="0" u="none" strike="noStrike" cap="none" spc="0" normalizeH="0" baseline="0">
                <a:ln>
                  <a:noFill/>
                </a:ln>
                <a:solidFill>
                  <a:sysClr val="windowText" lastClr="000000"/>
                </a:solidFill>
                <a:effectLst/>
                <a:uLnTx/>
                <a:uFillTx/>
                <a:latin typeface="Calibri" panose="020F0502020204030204"/>
              </a:defRPr>
            </a:lvl1pPr>
          </a:lstStyle>
          <a:p>
            <a:r>
              <a:rPr lang="en-US" dirty="0"/>
              <a:t>LEAKS &amp; DYNAMIC CONFINEMENT MODEL</a:t>
            </a:r>
          </a:p>
        </p:txBody>
      </p:sp>
      <p:sp>
        <p:nvSpPr>
          <p:cNvPr id="17" name="CasellaDiTesto 16">
            <a:extLst>
              <a:ext uri="{FF2B5EF4-FFF2-40B4-BE49-F238E27FC236}">
                <a16:creationId xmlns:a16="http://schemas.microsoft.com/office/drawing/2014/main" id="{034E68BA-F095-5825-3D4B-AD4D28A656F7}"/>
              </a:ext>
            </a:extLst>
          </p:cNvPr>
          <p:cNvSpPr txBox="1"/>
          <p:nvPr/>
        </p:nvSpPr>
        <p:spPr>
          <a:xfrm>
            <a:off x="6781089" y="468559"/>
            <a:ext cx="2672521" cy="253916"/>
          </a:xfrm>
          <a:prstGeom prst="rect">
            <a:avLst/>
          </a:prstGeom>
          <a:noFill/>
        </p:spPr>
        <p:txBody>
          <a:bodyPr wrap="square" rtlCol="0">
            <a:spAutoFit/>
          </a:bodyPr>
          <a:lstStyle>
            <a:defPPr>
              <a:defRPr lang="it-IT"/>
            </a:defPPr>
            <a:lvl1pPr marR="0" lvl="0" indent="0" fontAlgn="auto">
              <a:lnSpc>
                <a:spcPct val="100000"/>
              </a:lnSpc>
              <a:spcBef>
                <a:spcPts val="0"/>
              </a:spcBef>
              <a:spcAft>
                <a:spcPts val="0"/>
              </a:spcAft>
              <a:buClrTx/>
              <a:buSzTx/>
              <a:buFontTx/>
              <a:buNone/>
              <a:tabLst/>
              <a:defRPr kumimoji="0" sz="1050" b="1" i="0" u="none" strike="noStrike" cap="none" spc="0" normalizeH="0" baseline="0">
                <a:ln>
                  <a:noFill/>
                </a:ln>
                <a:solidFill>
                  <a:sysClr val="windowText" lastClr="000000"/>
                </a:solidFill>
                <a:effectLst/>
                <a:uLnTx/>
                <a:uFillTx/>
                <a:latin typeface="Calibri" panose="020F0502020204030204"/>
              </a:defRPr>
            </a:lvl1pPr>
          </a:lstStyle>
          <a:p>
            <a:r>
              <a:rPr lang="en-US" dirty="0"/>
              <a:t>TH MODEL</a:t>
            </a:r>
          </a:p>
        </p:txBody>
      </p:sp>
      <p:sp>
        <p:nvSpPr>
          <p:cNvPr id="18" name="CasellaDiTesto 17">
            <a:extLst>
              <a:ext uri="{FF2B5EF4-FFF2-40B4-BE49-F238E27FC236}">
                <a16:creationId xmlns:a16="http://schemas.microsoft.com/office/drawing/2014/main" id="{C0179BA0-EAE0-70FB-90EC-FBD08674611F}"/>
              </a:ext>
            </a:extLst>
          </p:cNvPr>
          <p:cNvSpPr txBox="1"/>
          <p:nvPr/>
        </p:nvSpPr>
        <p:spPr>
          <a:xfrm>
            <a:off x="43798" y="2303352"/>
            <a:ext cx="2221085" cy="400110"/>
          </a:xfrm>
          <a:prstGeom prst="rect">
            <a:avLst/>
          </a:prstGeom>
          <a:noFill/>
        </p:spPr>
        <p:txBody>
          <a:bodyPr wrap="square">
            <a:spAutoFit/>
          </a:bodyPr>
          <a:lstStyle/>
          <a:p>
            <a:pPr algn="just"/>
            <a:r>
              <a:rPr lang="en-US" sz="1000" dirty="0"/>
              <a:t>*Values related to the current state of the design and could change in future</a:t>
            </a:r>
            <a:endParaRPr lang="en-GB" sz="1000" dirty="0"/>
          </a:p>
        </p:txBody>
      </p:sp>
      <p:sp>
        <p:nvSpPr>
          <p:cNvPr id="19" name="CasellaDiTesto 18">
            <a:extLst>
              <a:ext uri="{FF2B5EF4-FFF2-40B4-BE49-F238E27FC236}">
                <a16:creationId xmlns:a16="http://schemas.microsoft.com/office/drawing/2014/main" id="{0A1C6763-8241-A5F6-7D4B-923B75C8AD18}"/>
              </a:ext>
            </a:extLst>
          </p:cNvPr>
          <p:cNvSpPr txBox="1"/>
          <p:nvPr/>
        </p:nvSpPr>
        <p:spPr>
          <a:xfrm>
            <a:off x="52280" y="5916610"/>
            <a:ext cx="9274629" cy="215444"/>
          </a:xfrm>
          <a:prstGeom prst="rect">
            <a:avLst/>
          </a:prstGeom>
          <a:noFill/>
        </p:spPr>
        <p:txBody>
          <a:bodyPr wrap="square">
            <a:spAutoFit/>
          </a:bodyPr>
          <a:lstStyle/>
          <a:p>
            <a:r>
              <a:rPr lang="en-GB" sz="800" dirty="0">
                <a:solidFill>
                  <a:srgbClr val="000000"/>
                </a:solidFill>
              </a:rPr>
              <a:t>[Ref] D’Onorio et al. “Development of a Thermal-Hydraulic Model for the EU-DEMO Tokamak Building and LOCA Simulation”, (2023), Energies, 16(3), 1149</a:t>
            </a:r>
          </a:p>
        </p:txBody>
      </p:sp>
    </p:spTree>
    <p:extLst>
      <p:ext uri="{BB962C8B-B14F-4D97-AF65-F5344CB8AC3E}">
        <p14:creationId xmlns:p14="http://schemas.microsoft.com/office/powerpoint/2010/main" val="1524350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BE097B-6981-E53C-38AD-F0F851556A3F}"/>
              </a:ext>
            </a:extLst>
          </p:cNvPr>
          <p:cNvSpPr>
            <a:spLocks noGrp="1"/>
          </p:cNvSpPr>
          <p:nvPr>
            <p:ph type="title"/>
          </p:nvPr>
        </p:nvSpPr>
        <p:spPr>
          <a:xfrm>
            <a:off x="0" y="0"/>
            <a:ext cx="11876732" cy="504825"/>
          </a:xfrm>
        </p:spPr>
        <p:txBody>
          <a:bodyPr/>
          <a:lstStyle/>
          <a:p>
            <a:r>
              <a:rPr lang="en-GB" dirty="0"/>
              <a:t>ACCINDENT ANALYSIS PERFORMED</a:t>
            </a:r>
          </a:p>
        </p:txBody>
      </p:sp>
      <p:sp>
        <p:nvSpPr>
          <p:cNvPr id="4" name="Segnaposto piè di pagina 3">
            <a:extLst>
              <a:ext uri="{FF2B5EF4-FFF2-40B4-BE49-F238E27FC236}">
                <a16:creationId xmlns:a16="http://schemas.microsoft.com/office/drawing/2014/main" id="{B9561A88-BCB0-8D5F-EF8A-981CCA3F17AD}"/>
              </a:ext>
            </a:extLst>
          </p:cNvPr>
          <p:cNvSpPr>
            <a:spLocks noGrp="1"/>
          </p:cNvSpPr>
          <p:nvPr>
            <p:ph type="ftr" sz="quarter" idx="3"/>
          </p:nvPr>
        </p:nvSpPr>
        <p:spPr/>
        <p:txBody>
          <a:bodyPr/>
          <a:lstStyle/>
          <a:p>
            <a:pPr>
              <a:defRPr/>
            </a:pPr>
            <a:r>
              <a:rPr lang="en-US" altLang="it-IT" dirty="0"/>
              <a:t>Overview of Sapienza MELCOR activities in the frame of the EUROfusion consortium</a:t>
            </a:r>
            <a:endParaRPr lang="it-IT" altLang="it-IT" i="1" dirty="0"/>
          </a:p>
        </p:txBody>
      </p:sp>
      <p:sp>
        <p:nvSpPr>
          <p:cNvPr id="5" name="Segnaposto numero diapositiva 4">
            <a:extLst>
              <a:ext uri="{FF2B5EF4-FFF2-40B4-BE49-F238E27FC236}">
                <a16:creationId xmlns:a16="http://schemas.microsoft.com/office/drawing/2014/main" id="{709B34C2-736B-815F-2384-E29A4E2CCCA4}"/>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8</a:t>
            </a:fld>
            <a:endParaRPr lang="it-IT" altLang="it-IT" dirty="0"/>
          </a:p>
        </p:txBody>
      </p:sp>
      <p:sp>
        <p:nvSpPr>
          <p:cNvPr id="6" name="Segnaposto contenuto 2">
            <a:extLst>
              <a:ext uri="{FF2B5EF4-FFF2-40B4-BE49-F238E27FC236}">
                <a16:creationId xmlns:a16="http://schemas.microsoft.com/office/drawing/2014/main" id="{713E100C-2B4A-3D56-58DB-99EF123DD0CA}"/>
              </a:ext>
            </a:extLst>
          </p:cNvPr>
          <p:cNvSpPr>
            <a:spLocks noGrp="1"/>
          </p:cNvSpPr>
          <p:nvPr>
            <p:ph idx="1"/>
          </p:nvPr>
        </p:nvSpPr>
        <p:spPr>
          <a:xfrm>
            <a:off x="170142" y="903180"/>
            <a:ext cx="11851716" cy="4022359"/>
          </a:xfrm>
        </p:spPr>
        <p:txBody>
          <a:bodyPr>
            <a:normAutofit/>
          </a:bodyPr>
          <a:lstStyle/>
          <a:p>
            <a:pPr marL="0" indent="0" algn="just">
              <a:buNone/>
            </a:pPr>
            <a:r>
              <a:rPr lang="en-US" sz="2000" dirty="0"/>
              <a:t>Safety studies have been performed in support of design improvements and to estimate accident consequences in terms of source term mobilization in view of a licensing process.</a:t>
            </a:r>
          </a:p>
          <a:p>
            <a:pPr marL="0" indent="0" algn="just">
              <a:buNone/>
            </a:pPr>
            <a:endParaRPr lang="en-US" sz="2000" dirty="0"/>
          </a:p>
          <a:p>
            <a:pPr algn="just">
              <a:buFont typeface="Wingdings" panose="05000000000000000000" pitchFamily="2" charset="2"/>
              <a:buChar char="v"/>
            </a:pPr>
            <a:r>
              <a:rPr lang="en-US" sz="2000" dirty="0"/>
              <a:t>In-vessel loss of coolant accident from first wall and breeding zone PHTS</a:t>
            </a:r>
          </a:p>
          <a:p>
            <a:pPr algn="just">
              <a:buFont typeface="Wingdings" panose="05000000000000000000" pitchFamily="2" charset="2"/>
              <a:buChar char="v"/>
            </a:pPr>
            <a:r>
              <a:rPr lang="en-US" sz="2000" dirty="0"/>
              <a:t>Ex-vessel LOCA from first wall and breeding zone PHTS</a:t>
            </a:r>
          </a:p>
          <a:p>
            <a:pPr algn="just">
              <a:buFont typeface="Wingdings" panose="05000000000000000000" pitchFamily="2" charset="2"/>
              <a:buChar char="v"/>
            </a:pPr>
            <a:r>
              <a:rPr lang="en-US" sz="2000" dirty="0"/>
              <a:t>Ex-vessel LOCA without plasma shutdown from first wall and breeding zone PHTS (BDBA)</a:t>
            </a:r>
          </a:p>
          <a:p>
            <a:pPr algn="just">
              <a:buFont typeface="Wingdings" panose="05000000000000000000" pitchFamily="2" charset="2"/>
              <a:buChar char="v"/>
            </a:pPr>
            <a:r>
              <a:rPr lang="en-US" sz="2000" dirty="0"/>
              <a:t>Loss of Heat Sink accident analysis for the WCLL concept</a:t>
            </a:r>
          </a:p>
          <a:p>
            <a:pPr algn="just">
              <a:buFont typeface="Wingdings" panose="05000000000000000000" pitchFamily="2" charset="2"/>
              <a:buChar char="v"/>
            </a:pPr>
            <a:r>
              <a:rPr lang="en-US" sz="2000" dirty="0"/>
              <a:t>Loss of Vacuum Accident (LOVA)</a:t>
            </a:r>
          </a:p>
          <a:p>
            <a:pPr algn="just">
              <a:buFont typeface="Wingdings" panose="05000000000000000000" pitchFamily="2" charset="2"/>
              <a:buChar char="v"/>
            </a:pPr>
            <a:r>
              <a:rPr lang="en-US" sz="2000" dirty="0"/>
              <a:t>In-box LOCA accident</a:t>
            </a:r>
          </a:p>
          <a:p>
            <a:pPr algn="just">
              <a:buFont typeface="Wingdings" panose="05000000000000000000" pitchFamily="2" charset="2"/>
              <a:buChar char="v"/>
            </a:pPr>
            <a:r>
              <a:rPr lang="en-US" sz="2000" dirty="0"/>
              <a:t>Loss of flow accident in first wall and breeding zone PHTS</a:t>
            </a:r>
          </a:p>
          <a:p>
            <a:pPr algn="just">
              <a:buFont typeface="Wingdings" panose="05000000000000000000" pitchFamily="2" charset="2"/>
              <a:buChar char="v"/>
            </a:pPr>
            <a:r>
              <a:rPr lang="en-US" sz="2000" dirty="0"/>
              <a:t>Hydrogen explosion analyses</a:t>
            </a:r>
          </a:p>
          <a:p>
            <a:pPr algn="just">
              <a:buFont typeface="Wingdings" panose="05000000000000000000" pitchFamily="2" charset="2"/>
              <a:buChar char="v"/>
            </a:pPr>
            <a:endParaRPr lang="en-US" sz="2000" dirty="0"/>
          </a:p>
          <a:p>
            <a:pPr algn="just">
              <a:buFont typeface="Wingdings" panose="05000000000000000000" pitchFamily="2" charset="2"/>
              <a:buChar char="v"/>
            </a:pPr>
            <a:endParaRPr lang="en-US" sz="2000" dirty="0"/>
          </a:p>
          <a:p>
            <a:pPr algn="just"/>
            <a:endParaRPr lang="en-GB" sz="2000" dirty="0"/>
          </a:p>
        </p:txBody>
      </p:sp>
    </p:spTree>
    <p:extLst>
      <p:ext uri="{BB962C8B-B14F-4D97-AF65-F5344CB8AC3E}">
        <p14:creationId xmlns:p14="http://schemas.microsoft.com/office/powerpoint/2010/main" val="1362918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BE097B-6981-E53C-38AD-F0F851556A3F}"/>
              </a:ext>
            </a:extLst>
          </p:cNvPr>
          <p:cNvSpPr>
            <a:spLocks noGrp="1"/>
          </p:cNvSpPr>
          <p:nvPr>
            <p:ph type="title"/>
          </p:nvPr>
        </p:nvSpPr>
        <p:spPr>
          <a:xfrm>
            <a:off x="0" y="7536"/>
            <a:ext cx="11876732" cy="504825"/>
          </a:xfrm>
        </p:spPr>
        <p:txBody>
          <a:bodyPr/>
          <a:lstStyle/>
          <a:p>
            <a:r>
              <a:rPr lang="en-US" sz="2400" b="1" dirty="0"/>
              <a:t>Multiple First Wall/Blanket PHTS pipe break inside the VV</a:t>
            </a:r>
            <a:endParaRPr lang="en-GB" dirty="0"/>
          </a:p>
        </p:txBody>
      </p:sp>
      <p:sp>
        <p:nvSpPr>
          <p:cNvPr id="4" name="Segnaposto piè di pagina 3">
            <a:extLst>
              <a:ext uri="{FF2B5EF4-FFF2-40B4-BE49-F238E27FC236}">
                <a16:creationId xmlns:a16="http://schemas.microsoft.com/office/drawing/2014/main" id="{B9561A88-BCB0-8D5F-EF8A-981CCA3F17AD}"/>
              </a:ext>
            </a:extLst>
          </p:cNvPr>
          <p:cNvSpPr>
            <a:spLocks noGrp="1"/>
          </p:cNvSpPr>
          <p:nvPr>
            <p:ph type="ftr" sz="quarter" idx="3"/>
          </p:nvPr>
        </p:nvSpPr>
        <p:spPr/>
        <p:txBody>
          <a:bodyPr/>
          <a:lstStyle/>
          <a:p>
            <a:pPr>
              <a:defRPr/>
            </a:pPr>
            <a:r>
              <a:rPr lang="en-US" altLang="it-IT" dirty="0"/>
              <a:t>Overview of Sapienza MELCOR activities in the frame of the EUROfusion consortium</a:t>
            </a:r>
            <a:endParaRPr lang="it-IT" altLang="it-IT" i="1" dirty="0"/>
          </a:p>
        </p:txBody>
      </p:sp>
      <p:sp>
        <p:nvSpPr>
          <p:cNvPr id="5" name="Segnaposto numero diapositiva 4">
            <a:extLst>
              <a:ext uri="{FF2B5EF4-FFF2-40B4-BE49-F238E27FC236}">
                <a16:creationId xmlns:a16="http://schemas.microsoft.com/office/drawing/2014/main" id="{709B34C2-736B-815F-2384-E29A4E2CCCA4}"/>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9</a:t>
            </a:fld>
            <a:endParaRPr lang="it-IT" altLang="it-IT" dirty="0"/>
          </a:p>
        </p:txBody>
      </p:sp>
      <p:sp>
        <p:nvSpPr>
          <p:cNvPr id="6" name="Rettangolo 5">
            <a:extLst>
              <a:ext uri="{FF2B5EF4-FFF2-40B4-BE49-F238E27FC236}">
                <a16:creationId xmlns:a16="http://schemas.microsoft.com/office/drawing/2014/main" id="{C0281271-71B2-FA01-6892-E0EAC9B0BFFE}"/>
              </a:ext>
            </a:extLst>
          </p:cNvPr>
          <p:cNvSpPr/>
          <p:nvPr/>
        </p:nvSpPr>
        <p:spPr>
          <a:xfrm>
            <a:off x="208656" y="606332"/>
            <a:ext cx="4120769" cy="2492990"/>
          </a:xfrm>
          <a:prstGeom prst="rect">
            <a:avLst/>
          </a:prstGeom>
        </p:spPr>
        <p:txBody>
          <a:bodyPr wrap="square">
            <a:spAutoFit/>
          </a:bodyPr>
          <a:lstStyle/>
          <a:p>
            <a:pPr algn="just" eaLnBrk="0" fontAlgn="base" hangingPunct="0">
              <a:spcBef>
                <a:spcPct val="0"/>
              </a:spcBef>
              <a:spcAft>
                <a:spcPct val="0"/>
              </a:spcAft>
            </a:pPr>
            <a:r>
              <a:rPr lang="en-US" sz="1200" b="1" dirty="0">
                <a:solidFill>
                  <a:srgbClr val="0909D3"/>
                </a:solidFill>
                <a:latin typeface="Arial" charset="0"/>
                <a:ea typeface="ＭＳ Ｐゴシック" pitchFamily="34" charset="-128"/>
              </a:rPr>
              <a:t>WORST CASE SCENARIO (WC)</a:t>
            </a:r>
          </a:p>
          <a:p>
            <a:pPr marL="571500" indent="-571500" algn="just" eaLnBrk="0" fontAlgn="base" hangingPunct="0">
              <a:spcBef>
                <a:spcPct val="0"/>
              </a:spcBef>
              <a:spcAft>
                <a:spcPct val="0"/>
              </a:spcAft>
              <a:buFont typeface="Wingdings" panose="05000000000000000000" pitchFamily="2" charset="2"/>
              <a:buChar char="Ø"/>
            </a:pPr>
            <a:r>
              <a:rPr lang="en-US" sz="1200" b="1" dirty="0">
                <a:solidFill>
                  <a:srgbClr val="0909D3"/>
                </a:solidFill>
                <a:latin typeface="Arial" charset="0"/>
                <a:ea typeface="ＭＳ Ｐゴシック" pitchFamily="34" charset="-128"/>
              </a:rPr>
              <a:t>PIE</a:t>
            </a:r>
            <a:r>
              <a:rPr lang="en-US" sz="1200" dirty="0">
                <a:solidFill>
                  <a:srgbClr val="000000"/>
                </a:solidFill>
                <a:latin typeface="Arial" charset="0"/>
                <a:ea typeface="ＭＳ Ｐゴシック" pitchFamily="34" charset="-128"/>
              </a:rPr>
              <a:t>: Double-ended of the BZ feeding pipe located inside the VV in the upper port region</a:t>
            </a:r>
          </a:p>
          <a:p>
            <a:pPr marL="571500" indent="-571500" algn="just" eaLnBrk="0" fontAlgn="base" hangingPunct="0">
              <a:spcBef>
                <a:spcPct val="0"/>
              </a:spcBef>
              <a:spcAft>
                <a:spcPct val="0"/>
              </a:spcAft>
              <a:buFont typeface="Wingdings" panose="05000000000000000000" pitchFamily="2" charset="2"/>
              <a:buChar char="Ø"/>
            </a:pPr>
            <a:r>
              <a:rPr lang="en-US" sz="1200" dirty="0">
                <a:solidFill>
                  <a:srgbClr val="000000"/>
                </a:solidFill>
                <a:latin typeface="Arial" charset="0"/>
                <a:ea typeface="ＭＳ Ｐゴシック" pitchFamily="34" charset="-128"/>
              </a:rPr>
              <a:t>An unmitigated plasma disruption occurs</a:t>
            </a:r>
          </a:p>
          <a:p>
            <a:pPr marL="571500" indent="-571500" algn="just" eaLnBrk="0" fontAlgn="base" hangingPunct="0">
              <a:spcBef>
                <a:spcPct val="0"/>
              </a:spcBef>
              <a:spcAft>
                <a:spcPct val="0"/>
              </a:spcAft>
              <a:buFont typeface="Wingdings" panose="05000000000000000000" pitchFamily="2" charset="2"/>
              <a:buChar char="Ø"/>
            </a:pPr>
            <a:r>
              <a:rPr lang="en-US" sz="1200" dirty="0">
                <a:solidFill>
                  <a:srgbClr val="000000"/>
                </a:solidFill>
                <a:latin typeface="Arial" charset="0"/>
                <a:ea typeface="ＭＳ Ｐゴシック" pitchFamily="34" charset="-128"/>
              </a:rPr>
              <a:t>Limiters fail to protect the plasma facing structure;</a:t>
            </a:r>
          </a:p>
          <a:p>
            <a:pPr marL="571500" indent="-571500" algn="just" eaLnBrk="0" fontAlgn="base" hangingPunct="0">
              <a:spcBef>
                <a:spcPct val="0"/>
              </a:spcBef>
              <a:spcAft>
                <a:spcPct val="0"/>
              </a:spcAft>
              <a:buFont typeface="Wingdings" panose="05000000000000000000" pitchFamily="2" charset="2"/>
              <a:buChar char="Ø"/>
            </a:pPr>
            <a:r>
              <a:rPr lang="en-US" sz="1200" dirty="0">
                <a:solidFill>
                  <a:srgbClr val="000000"/>
                </a:solidFill>
                <a:latin typeface="Arial" charset="0"/>
                <a:ea typeface="ＭＳ Ｐゴシック" pitchFamily="34" charset="-128"/>
              </a:rPr>
              <a:t>The PD causes the break of 262 FW channels, for a total break area of 0.02568 m</a:t>
            </a:r>
            <a:r>
              <a:rPr lang="en-US" sz="1200" baseline="30000" dirty="0">
                <a:solidFill>
                  <a:srgbClr val="000000"/>
                </a:solidFill>
                <a:latin typeface="Arial" charset="0"/>
                <a:ea typeface="ＭＳ Ｐゴシック" pitchFamily="34" charset="-128"/>
              </a:rPr>
              <a:t>2</a:t>
            </a:r>
          </a:p>
          <a:p>
            <a:pPr algn="just" eaLnBrk="0" fontAlgn="base" hangingPunct="0">
              <a:spcBef>
                <a:spcPct val="0"/>
              </a:spcBef>
              <a:spcAft>
                <a:spcPct val="0"/>
              </a:spcAft>
            </a:pPr>
            <a:endParaRPr lang="en-US" sz="1200" b="1" dirty="0">
              <a:solidFill>
                <a:srgbClr val="0909D3"/>
              </a:solidFill>
              <a:latin typeface="Arial" charset="0"/>
              <a:ea typeface="ＭＳ Ｐゴシック" pitchFamily="34" charset="-128"/>
            </a:endParaRPr>
          </a:p>
          <a:p>
            <a:pPr algn="just" eaLnBrk="0" fontAlgn="base" hangingPunct="0">
              <a:spcBef>
                <a:spcPct val="0"/>
              </a:spcBef>
              <a:spcAft>
                <a:spcPct val="0"/>
              </a:spcAft>
            </a:pPr>
            <a:r>
              <a:rPr lang="en-US" sz="1200" b="1" dirty="0">
                <a:solidFill>
                  <a:srgbClr val="0909D3"/>
                </a:solidFill>
                <a:latin typeface="Arial" charset="0"/>
                <a:ea typeface="ＭＳ Ｐゴシック" pitchFamily="34" charset="-128"/>
              </a:rPr>
              <a:t>BASELINE SCENARIO (BS)</a:t>
            </a:r>
          </a:p>
          <a:p>
            <a:pPr marL="571500" indent="-571500" algn="just" eaLnBrk="0" fontAlgn="base" hangingPunct="0">
              <a:spcBef>
                <a:spcPct val="0"/>
              </a:spcBef>
              <a:spcAft>
                <a:spcPct val="0"/>
              </a:spcAft>
              <a:buFont typeface="Wingdings" panose="05000000000000000000" pitchFamily="2" charset="2"/>
              <a:buChar char="Ø"/>
            </a:pPr>
            <a:r>
              <a:rPr lang="en-US" sz="1200" b="1" dirty="0">
                <a:solidFill>
                  <a:srgbClr val="0909D3"/>
                </a:solidFill>
                <a:latin typeface="Arial" charset="0"/>
                <a:ea typeface="ＭＳ Ｐゴシック" pitchFamily="34" charset="-128"/>
              </a:rPr>
              <a:t>PIE</a:t>
            </a:r>
            <a:r>
              <a:rPr lang="en-US" sz="1200" dirty="0">
                <a:solidFill>
                  <a:srgbClr val="000000"/>
                </a:solidFill>
                <a:latin typeface="Arial" charset="0"/>
                <a:ea typeface="ＭＳ Ｐゴシック" pitchFamily="34" charset="-128"/>
              </a:rPr>
              <a:t>: Double-ended of the BZ feeding pipe located inside the VV in the upper port region</a:t>
            </a:r>
          </a:p>
          <a:p>
            <a:pPr marL="571500" indent="-571500" algn="just" eaLnBrk="0" fontAlgn="base" hangingPunct="0">
              <a:spcBef>
                <a:spcPct val="0"/>
              </a:spcBef>
              <a:spcAft>
                <a:spcPct val="0"/>
              </a:spcAft>
              <a:buFont typeface="Wingdings" panose="05000000000000000000" pitchFamily="2" charset="2"/>
              <a:buChar char="Ø"/>
            </a:pPr>
            <a:r>
              <a:rPr lang="en-US" sz="1200" dirty="0">
                <a:solidFill>
                  <a:srgbClr val="000000"/>
                </a:solidFill>
                <a:latin typeface="Arial" charset="0"/>
                <a:ea typeface="ＭＳ Ｐゴシック" pitchFamily="34" charset="-128"/>
              </a:rPr>
              <a:t>An unmitigated plasma disruption occurs</a:t>
            </a:r>
          </a:p>
          <a:p>
            <a:pPr marL="571500" indent="-571500" algn="just" eaLnBrk="0" fontAlgn="base" hangingPunct="0">
              <a:spcBef>
                <a:spcPct val="0"/>
              </a:spcBef>
              <a:spcAft>
                <a:spcPct val="0"/>
              </a:spcAft>
              <a:buFont typeface="Wingdings" panose="05000000000000000000" pitchFamily="2" charset="2"/>
              <a:buChar char="Ø"/>
            </a:pPr>
            <a:r>
              <a:rPr lang="en-US" sz="1200" dirty="0">
                <a:solidFill>
                  <a:srgbClr val="000000"/>
                </a:solidFill>
                <a:latin typeface="Arial" charset="0"/>
                <a:ea typeface="ＭＳ Ｐゴシック" pitchFamily="34" charset="-128"/>
              </a:rPr>
              <a:t>Limiters protect the FW plasma facing structure</a:t>
            </a:r>
          </a:p>
        </p:txBody>
      </p:sp>
      <p:pic>
        <p:nvPicPr>
          <p:cNvPr id="7" name="Immagine 6">
            <a:extLst>
              <a:ext uri="{FF2B5EF4-FFF2-40B4-BE49-F238E27FC236}">
                <a16:creationId xmlns:a16="http://schemas.microsoft.com/office/drawing/2014/main" id="{AB004397-2A8C-3F6D-BC25-AFA2DF6BC92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1561" y="680420"/>
            <a:ext cx="3369600" cy="2541600"/>
          </a:xfrm>
          <a:prstGeom prst="rect">
            <a:avLst/>
          </a:prstGeom>
          <a:noFill/>
          <a:ln>
            <a:noFill/>
          </a:ln>
        </p:spPr>
      </p:pic>
      <p:sp>
        <p:nvSpPr>
          <p:cNvPr id="8" name="Rettangolo 7">
            <a:extLst>
              <a:ext uri="{FF2B5EF4-FFF2-40B4-BE49-F238E27FC236}">
                <a16:creationId xmlns:a16="http://schemas.microsoft.com/office/drawing/2014/main" id="{FB20D620-5A63-6C7F-04D6-93C31307874F}"/>
              </a:ext>
            </a:extLst>
          </p:cNvPr>
          <p:cNvSpPr/>
          <p:nvPr/>
        </p:nvSpPr>
        <p:spPr>
          <a:xfrm>
            <a:off x="4410493" y="533040"/>
            <a:ext cx="3531736" cy="230832"/>
          </a:xfrm>
          <a:prstGeom prst="rect">
            <a:avLst/>
          </a:prstGeom>
        </p:spPr>
        <p:txBody>
          <a:bodyPr wrap="none">
            <a:spAutoFit/>
          </a:bodyPr>
          <a:lstStyle/>
          <a:p>
            <a:pPr eaLnBrk="0" fontAlgn="base" hangingPunct="0">
              <a:spcBef>
                <a:spcPct val="0"/>
              </a:spcBef>
              <a:spcAft>
                <a:spcPct val="0"/>
              </a:spcAft>
            </a:pPr>
            <a:r>
              <a:rPr lang="en-US" sz="900" b="1" dirty="0">
                <a:solidFill>
                  <a:srgbClr val="000000"/>
                </a:solidFill>
                <a:latin typeface="Arial" charset="0"/>
                <a:ea typeface="ＭＳ Ｐゴシック" pitchFamily="34" charset="-128"/>
              </a:rPr>
              <a:t>WC: Upper port pressure for different rupture disks flow area</a:t>
            </a:r>
            <a:endParaRPr lang="en-GB" sz="900" b="1" dirty="0">
              <a:solidFill>
                <a:srgbClr val="000000"/>
              </a:solidFill>
              <a:latin typeface="Arial" charset="0"/>
              <a:ea typeface="ＭＳ Ｐゴシック" pitchFamily="34" charset="-128"/>
            </a:endParaRPr>
          </a:p>
        </p:txBody>
      </p:sp>
      <p:pic>
        <p:nvPicPr>
          <p:cNvPr id="9" name="Immagine 8">
            <a:extLst>
              <a:ext uri="{FF2B5EF4-FFF2-40B4-BE49-F238E27FC236}">
                <a16:creationId xmlns:a16="http://schemas.microsoft.com/office/drawing/2014/main" id="{37FF6B31-AEEE-8EA3-8FCD-78C9925825C9}"/>
              </a:ext>
            </a:extLst>
          </p:cNvPr>
          <p:cNvPicPr>
            <a:picLocks noChangeAspect="1"/>
          </p:cNvPicPr>
          <p:nvPr/>
        </p:nvPicPr>
        <p:blipFill>
          <a:blip r:embed="rId4"/>
          <a:stretch>
            <a:fillRect/>
          </a:stretch>
        </p:blipFill>
        <p:spPr>
          <a:xfrm>
            <a:off x="933807" y="3373474"/>
            <a:ext cx="2232248" cy="2431162"/>
          </a:xfrm>
          <a:prstGeom prst="rect">
            <a:avLst/>
          </a:prstGeom>
        </p:spPr>
      </p:pic>
      <p:cxnSp>
        <p:nvCxnSpPr>
          <p:cNvPr id="10" name="Connettore diritto 9">
            <a:extLst>
              <a:ext uri="{FF2B5EF4-FFF2-40B4-BE49-F238E27FC236}">
                <a16:creationId xmlns:a16="http://schemas.microsoft.com/office/drawing/2014/main" id="{2DBE5533-5B46-0947-2CF9-B6358AFDEAF0}"/>
              </a:ext>
            </a:extLst>
          </p:cNvPr>
          <p:cNvCxnSpPr>
            <a:cxnSpLocks/>
          </p:cNvCxnSpPr>
          <p:nvPr/>
        </p:nvCxnSpPr>
        <p:spPr bwMode="auto">
          <a:xfrm>
            <a:off x="2152039" y="4217906"/>
            <a:ext cx="1014016" cy="63954"/>
          </a:xfrm>
          <a:prstGeom prst="line">
            <a:avLst/>
          </a:prstGeom>
          <a:noFill/>
          <a:ln w="28575" cap="flat" cmpd="sng" algn="ctr">
            <a:solidFill>
              <a:srgbClr val="822433"/>
            </a:solidFill>
            <a:prstDash val="solid"/>
            <a:headEnd type="none" w="med" len="med"/>
            <a:tailEnd type="triangle" w="med" len="med"/>
          </a:ln>
          <a:effectLst/>
        </p:spPr>
      </p:cxnSp>
      <p:cxnSp>
        <p:nvCxnSpPr>
          <p:cNvPr id="11" name="Connettore diritto 10">
            <a:extLst>
              <a:ext uri="{FF2B5EF4-FFF2-40B4-BE49-F238E27FC236}">
                <a16:creationId xmlns:a16="http://schemas.microsoft.com/office/drawing/2014/main" id="{C6EB1766-1978-AF20-78B1-DC1E2C18958C}"/>
              </a:ext>
            </a:extLst>
          </p:cNvPr>
          <p:cNvCxnSpPr>
            <a:cxnSpLocks/>
          </p:cNvCxnSpPr>
          <p:nvPr/>
        </p:nvCxnSpPr>
        <p:spPr bwMode="auto">
          <a:xfrm flipV="1">
            <a:off x="2229951" y="4281860"/>
            <a:ext cx="936104" cy="504056"/>
          </a:xfrm>
          <a:prstGeom prst="line">
            <a:avLst/>
          </a:prstGeom>
          <a:noFill/>
          <a:ln w="28575" cap="flat" cmpd="sng" algn="ctr">
            <a:solidFill>
              <a:srgbClr val="822433"/>
            </a:solidFill>
            <a:prstDash val="solid"/>
            <a:headEnd type="none" w="med" len="med"/>
            <a:tailEnd type="triangle" w="med" len="med"/>
          </a:ln>
          <a:effectLst/>
        </p:spPr>
      </p:cxnSp>
      <p:cxnSp>
        <p:nvCxnSpPr>
          <p:cNvPr id="12" name="Connettore diritto 11">
            <a:extLst>
              <a:ext uri="{FF2B5EF4-FFF2-40B4-BE49-F238E27FC236}">
                <a16:creationId xmlns:a16="http://schemas.microsoft.com/office/drawing/2014/main" id="{C080CA66-F390-568C-FBEE-0765C6D1E90A}"/>
              </a:ext>
            </a:extLst>
          </p:cNvPr>
          <p:cNvCxnSpPr>
            <a:cxnSpLocks/>
          </p:cNvCxnSpPr>
          <p:nvPr/>
        </p:nvCxnSpPr>
        <p:spPr bwMode="auto">
          <a:xfrm flipV="1">
            <a:off x="1722943" y="4281860"/>
            <a:ext cx="1443112" cy="323590"/>
          </a:xfrm>
          <a:prstGeom prst="line">
            <a:avLst/>
          </a:prstGeom>
          <a:noFill/>
          <a:ln w="28575" cap="flat" cmpd="sng" algn="ctr">
            <a:solidFill>
              <a:srgbClr val="822433"/>
            </a:solidFill>
            <a:prstDash val="solid"/>
            <a:headEnd type="none" w="med" len="med"/>
            <a:tailEnd type="triangle" w="med" len="med"/>
          </a:ln>
          <a:effectLst/>
        </p:spPr>
      </p:cxnSp>
      <p:sp>
        <p:nvSpPr>
          <p:cNvPr id="13" name="CasellaDiTesto 12">
            <a:extLst>
              <a:ext uri="{FF2B5EF4-FFF2-40B4-BE49-F238E27FC236}">
                <a16:creationId xmlns:a16="http://schemas.microsoft.com/office/drawing/2014/main" id="{FB726472-7F15-5DD1-734F-70BD23185413}"/>
              </a:ext>
            </a:extLst>
          </p:cNvPr>
          <p:cNvSpPr txBox="1"/>
          <p:nvPr/>
        </p:nvSpPr>
        <p:spPr>
          <a:xfrm>
            <a:off x="3166055" y="4166444"/>
            <a:ext cx="723275" cy="230832"/>
          </a:xfrm>
          <a:prstGeom prst="rect">
            <a:avLst/>
          </a:prstGeom>
          <a:noFill/>
        </p:spPr>
        <p:txBody>
          <a:bodyPr wrap="none" rtlCol="0">
            <a:spAutoFit/>
          </a:bodyPr>
          <a:lstStyle/>
          <a:p>
            <a:pPr eaLnBrk="0" fontAlgn="base" hangingPunct="0">
              <a:spcBef>
                <a:spcPct val="0"/>
              </a:spcBef>
              <a:spcAft>
                <a:spcPct val="0"/>
              </a:spcAft>
            </a:pPr>
            <a:r>
              <a:rPr lang="en-GB" sz="900" b="1" dirty="0">
                <a:solidFill>
                  <a:srgbClr val="000000"/>
                </a:solidFill>
                <a:latin typeface="Arial" charset="0"/>
                <a:ea typeface="ＭＳ Ｐゴシック" pitchFamily="34" charset="-128"/>
              </a:rPr>
              <a:t>LIMITERS</a:t>
            </a:r>
          </a:p>
        </p:txBody>
      </p:sp>
      <p:cxnSp>
        <p:nvCxnSpPr>
          <p:cNvPr id="14" name="Connettore diritto 13">
            <a:extLst>
              <a:ext uri="{FF2B5EF4-FFF2-40B4-BE49-F238E27FC236}">
                <a16:creationId xmlns:a16="http://schemas.microsoft.com/office/drawing/2014/main" id="{C60086F4-8127-43AE-8860-02019ABFF966}"/>
              </a:ext>
            </a:extLst>
          </p:cNvPr>
          <p:cNvCxnSpPr>
            <a:cxnSpLocks/>
          </p:cNvCxnSpPr>
          <p:nvPr/>
        </p:nvCxnSpPr>
        <p:spPr bwMode="auto">
          <a:xfrm>
            <a:off x="1937491" y="3822197"/>
            <a:ext cx="214548" cy="0"/>
          </a:xfrm>
          <a:prstGeom prst="line">
            <a:avLst/>
          </a:prstGeom>
          <a:noFill/>
          <a:ln w="28575" cap="flat" cmpd="sng" algn="ctr">
            <a:solidFill>
              <a:srgbClr val="FFFF00"/>
            </a:solidFill>
            <a:prstDash val="solid"/>
            <a:headEnd type="none" w="med" len="med"/>
            <a:tailEnd type="triangle" w="med" len="med"/>
          </a:ln>
          <a:effectLst/>
        </p:spPr>
      </p:cxnSp>
      <p:sp>
        <p:nvSpPr>
          <p:cNvPr id="15" name="CasellaDiTesto 14">
            <a:extLst>
              <a:ext uri="{FF2B5EF4-FFF2-40B4-BE49-F238E27FC236}">
                <a16:creationId xmlns:a16="http://schemas.microsoft.com/office/drawing/2014/main" id="{82623E47-D83B-B696-0F06-18A0CB62304E}"/>
              </a:ext>
            </a:extLst>
          </p:cNvPr>
          <p:cNvSpPr txBox="1"/>
          <p:nvPr/>
        </p:nvSpPr>
        <p:spPr>
          <a:xfrm>
            <a:off x="1101340" y="3604421"/>
            <a:ext cx="842030" cy="400110"/>
          </a:xfrm>
          <a:prstGeom prst="rect">
            <a:avLst/>
          </a:prstGeom>
          <a:noFill/>
          <a:ln>
            <a:solidFill>
              <a:srgbClr val="FFFF00"/>
            </a:solidFill>
          </a:ln>
        </p:spPr>
        <p:txBody>
          <a:bodyPr wrap="square" rtlCol="0">
            <a:spAutoFit/>
          </a:bodyPr>
          <a:lstStyle/>
          <a:p>
            <a:pPr eaLnBrk="0" fontAlgn="base" hangingPunct="0">
              <a:spcBef>
                <a:spcPct val="0"/>
              </a:spcBef>
              <a:spcAft>
                <a:spcPct val="0"/>
              </a:spcAft>
            </a:pPr>
            <a:r>
              <a:rPr lang="en-GB" sz="1000" b="1" dirty="0">
                <a:solidFill>
                  <a:srgbClr val="FFFF00"/>
                </a:solidFill>
                <a:latin typeface="Arial" charset="0"/>
                <a:ea typeface="ＭＳ Ｐゴシック" pitchFamily="34" charset="-128"/>
              </a:rPr>
              <a:t>BZ feeding pipe break</a:t>
            </a:r>
          </a:p>
        </p:txBody>
      </p:sp>
      <p:cxnSp>
        <p:nvCxnSpPr>
          <p:cNvPr id="16" name="Connettore diritto 15">
            <a:extLst>
              <a:ext uri="{FF2B5EF4-FFF2-40B4-BE49-F238E27FC236}">
                <a16:creationId xmlns:a16="http://schemas.microsoft.com/office/drawing/2014/main" id="{FEE5324E-2F8C-3C6E-C7E1-BAB1EDDAE983}"/>
              </a:ext>
            </a:extLst>
          </p:cNvPr>
          <p:cNvCxnSpPr>
            <a:cxnSpLocks/>
          </p:cNvCxnSpPr>
          <p:nvPr/>
        </p:nvCxnSpPr>
        <p:spPr bwMode="auto">
          <a:xfrm flipH="1">
            <a:off x="2044765" y="4713908"/>
            <a:ext cx="214548" cy="0"/>
          </a:xfrm>
          <a:prstGeom prst="line">
            <a:avLst/>
          </a:prstGeom>
          <a:noFill/>
          <a:ln w="28575" cap="flat" cmpd="sng" algn="ctr">
            <a:solidFill>
              <a:srgbClr val="FFFF00"/>
            </a:solidFill>
            <a:prstDash val="solid"/>
            <a:headEnd type="none" w="med" len="med"/>
            <a:tailEnd type="triangle" w="med" len="med"/>
          </a:ln>
          <a:effectLst/>
        </p:spPr>
      </p:cxnSp>
      <p:sp>
        <p:nvSpPr>
          <p:cNvPr id="17" name="CasellaDiTesto 16">
            <a:extLst>
              <a:ext uri="{FF2B5EF4-FFF2-40B4-BE49-F238E27FC236}">
                <a16:creationId xmlns:a16="http://schemas.microsoft.com/office/drawing/2014/main" id="{D6E0A867-DDE7-B9A9-57C3-3A248645F299}"/>
              </a:ext>
            </a:extLst>
          </p:cNvPr>
          <p:cNvSpPr txBox="1"/>
          <p:nvPr/>
        </p:nvSpPr>
        <p:spPr>
          <a:xfrm>
            <a:off x="1722943" y="4658904"/>
            <a:ext cx="654219" cy="400110"/>
          </a:xfrm>
          <a:prstGeom prst="rect">
            <a:avLst/>
          </a:prstGeom>
          <a:noFill/>
          <a:ln>
            <a:solidFill>
              <a:srgbClr val="FFFF00"/>
            </a:solidFill>
          </a:ln>
        </p:spPr>
        <p:txBody>
          <a:bodyPr wrap="square" rtlCol="0">
            <a:spAutoFit/>
          </a:bodyPr>
          <a:lstStyle/>
          <a:p>
            <a:pPr eaLnBrk="0" fontAlgn="base" hangingPunct="0">
              <a:spcBef>
                <a:spcPct val="0"/>
              </a:spcBef>
              <a:spcAft>
                <a:spcPct val="0"/>
              </a:spcAft>
            </a:pPr>
            <a:r>
              <a:rPr lang="en-GB" sz="1000" b="1" dirty="0">
                <a:solidFill>
                  <a:srgbClr val="822433"/>
                </a:solidFill>
                <a:latin typeface="Arial" charset="0"/>
                <a:ea typeface="ＭＳ Ｐゴシック" pitchFamily="34" charset="-128"/>
              </a:rPr>
              <a:t>FW break</a:t>
            </a:r>
          </a:p>
        </p:txBody>
      </p:sp>
      <p:pic>
        <p:nvPicPr>
          <p:cNvPr id="18" name="Immagine 17">
            <a:extLst>
              <a:ext uri="{FF2B5EF4-FFF2-40B4-BE49-F238E27FC236}">
                <a16:creationId xmlns:a16="http://schemas.microsoft.com/office/drawing/2014/main" id="{50A86517-6F7C-9014-BBCA-487082A5946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3394" y="3322417"/>
            <a:ext cx="3378835" cy="2540000"/>
          </a:xfrm>
          <a:prstGeom prst="rect">
            <a:avLst/>
          </a:prstGeom>
          <a:noFill/>
          <a:ln>
            <a:noFill/>
          </a:ln>
        </p:spPr>
      </p:pic>
      <p:sp>
        <p:nvSpPr>
          <p:cNvPr id="19" name="Rettangolo 18">
            <a:extLst>
              <a:ext uri="{FF2B5EF4-FFF2-40B4-BE49-F238E27FC236}">
                <a16:creationId xmlns:a16="http://schemas.microsoft.com/office/drawing/2014/main" id="{027B2D3D-13B5-81A8-C36C-6A57E732C6F6}"/>
              </a:ext>
            </a:extLst>
          </p:cNvPr>
          <p:cNvSpPr/>
          <p:nvPr/>
        </p:nvSpPr>
        <p:spPr>
          <a:xfrm>
            <a:off x="4636791" y="3162399"/>
            <a:ext cx="3499676" cy="230832"/>
          </a:xfrm>
          <a:prstGeom prst="rect">
            <a:avLst/>
          </a:prstGeom>
        </p:spPr>
        <p:txBody>
          <a:bodyPr wrap="none">
            <a:spAutoFit/>
          </a:bodyPr>
          <a:lstStyle/>
          <a:p>
            <a:pPr eaLnBrk="0" fontAlgn="base" hangingPunct="0">
              <a:spcBef>
                <a:spcPct val="0"/>
              </a:spcBef>
              <a:spcAft>
                <a:spcPct val="0"/>
              </a:spcAft>
            </a:pPr>
            <a:r>
              <a:rPr lang="en-US" sz="900" b="1" dirty="0">
                <a:solidFill>
                  <a:srgbClr val="000000"/>
                </a:solidFill>
                <a:latin typeface="Arial" charset="0"/>
                <a:ea typeface="ＭＳ Ｐゴシック" pitchFamily="34" charset="-128"/>
              </a:rPr>
              <a:t>BC: Upper port pressure for different rupture disks flow area</a:t>
            </a:r>
            <a:endParaRPr lang="en-GB" sz="900" b="1" dirty="0">
              <a:solidFill>
                <a:srgbClr val="000000"/>
              </a:solidFill>
              <a:latin typeface="Arial" charset="0"/>
              <a:ea typeface="ＭＳ Ｐゴシック" pitchFamily="34" charset="-128"/>
            </a:endParaRPr>
          </a:p>
        </p:txBody>
      </p:sp>
      <p:pic>
        <p:nvPicPr>
          <p:cNvPr id="20" name="Picture 2">
            <a:extLst>
              <a:ext uri="{FF2B5EF4-FFF2-40B4-BE49-F238E27FC236}">
                <a16:creationId xmlns:a16="http://schemas.microsoft.com/office/drawing/2014/main" id="{783BCEB5-FDF9-A46B-9EC7-0D8B327F1A0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34085" y="763872"/>
            <a:ext cx="3558370" cy="2398527"/>
          </a:xfrm>
          <a:prstGeom prst="rect">
            <a:avLst/>
          </a:prstGeom>
          <a:noFill/>
          <a:extLst>
            <a:ext uri="{909E8E84-426E-40DD-AFC4-6F175D3DCCD1}">
              <a14:hiddenFill xmlns:a14="http://schemas.microsoft.com/office/drawing/2010/main">
                <a:solidFill>
                  <a:srgbClr val="FFFFFF"/>
                </a:solidFill>
              </a14:hiddenFill>
            </a:ext>
          </a:extLst>
        </p:spPr>
      </p:pic>
      <p:sp>
        <p:nvSpPr>
          <p:cNvPr id="21" name="Rettangolo 20">
            <a:extLst>
              <a:ext uri="{FF2B5EF4-FFF2-40B4-BE49-F238E27FC236}">
                <a16:creationId xmlns:a16="http://schemas.microsoft.com/office/drawing/2014/main" id="{5812FFBC-B1D2-AF9B-7EDE-E2E81D69D329}"/>
              </a:ext>
            </a:extLst>
          </p:cNvPr>
          <p:cNvSpPr/>
          <p:nvPr/>
        </p:nvSpPr>
        <p:spPr>
          <a:xfrm>
            <a:off x="9055958" y="560970"/>
            <a:ext cx="2255746" cy="230832"/>
          </a:xfrm>
          <a:prstGeom prst="rect">
            <a:avLst/>
          </a:prstGeom>
        </p:spPr>
        <p:txBody>
          <a:bodyPr wrap="none">
            <a:spAutoFit/>
          </a:bodyPr>
          <a:lstStyle/>
          <a:p>
            <a:pPr eaLnBrk="0" fontAlgn="base" hangingPunct="0">
              <a:spcBef>
                <a:spcPct val="0"/>
              </a:spcBef>
              <a:spcAft>
                <a:spcPct val="0"/>
              </a:spcAft>
            </a:pPr>
            <a:r>
              <a:rPr lang="en-US" sz="900" b="1" dirty="0">
                <a:solidFill>
                  <a:srgbClr val="000000"/>
                </a:solidFill>
                <a:latin typeface="Arial" charset="0"/>
                <a:ea typeface="ＭＳ Ｐゴシック" pitchFamily="34" charset="-128"/>
              </a:rPr>
              <a:t>WC: Mass of tungsten dust in VVPSS </a:t>
            </a:r>
            <a:endParaRPr lang="en-GB" sz="900" b="1" dirty="0">
              <a:solidFill>
                <a:srgbClr val="000000"/>
              </a:solidFill>
              <a:latin typeface="Arial" charset="0"/>
              <a:ea typeface="ＭＳ Ｐゴシック" pitchFamily="34" charset="-128"/>
            </a:endParaRPr>
          </a:p>
        </p:txBody>
      </p:sp>
      <p:pic>
        <p:nvPicPr>
          <p:cNvPr id="22" name="Immagine 21">
            <a:extLst>
              <a:ext uri="{FF2B5EF4-FFF2-40B4-BE49-F238E27FC236}">
                <a16:creationId xmlns:a16="http://schemas.microsoft.com/office/drawing/2014/main" id="{8688550E-E73F-0D33-86AA-28421655B140}"/>
              </a:ext>
            </a:extLst>
          </p:cNvPr>
          <p:cNvPicPr>
            <a:picLocks noChangeAspect="1"/>
          </p:cNvPicPr>
          <p:nvPr/>
        </p:nvPicPr>
        <p:blipFill>
          <a:blip r:embed="rId7"/>
          <a:stretch>
            <a:fillRect/>
          </a:stretch>
        </p:blipFill>
        <p:spPr>
          <a:xfrm>
            <a:off x="8457818" y="3373474"/>
            <a:ext cx="3378834" cy="2500336"/>
          </a:xfrm>
          <a:prstGeom prst="rect">
            <a:avLst/>
          </a:prstGeom>
        </p:spPr>
      </p:pic>
      <p:sp>
        <p:nvSpPr>
          <p:cNvPr id="23" name="Rettangolo 22">
            <a:extLst>
              <a:ext uri="{FF2B5EF4-FFF2-40B4-BE49-F238E27FC236}">
                <a16:creationId xmlns:a16="http://schemas.microsoft.com/office/drawing/2014/main" id="{4D536060-BFBB-9085-2E4C-1390C8D26982}"/>
              </a:ext>
            </a:extLst>
          </p:cNvPr>
          <p:cNvSpPr/>
          <p:nvPr/>
        </p:nvSpPr>
        <p:spPr>
          <a:xfrm>
            <a:off x="9237951" y="3196340"/>
            <a:ext cx="2230098" cy="230832"/>
          </a:xfrm>
          <a:prstGeom prst="rect">
            <a:avLst/>
          </a:prstGeom>
        </p:spPr>
        <p:txBody>
          <a:bodyPr wrap="none">
            <a:spAutoFit/>
          </a:bodyPr>
          <a:lstStyle/>
          <a:p>
            <a:pPr eaLnBrk="0" fontAlgn="base" hangingPunct="0">
              <a:spcBef>
                <a:spcPct val="0"/>
              </a:spcBef>
              <a:spcAft>
                <a:spcPct val="0"/>
              </a:spcAft>
            </a:pPr>
            <a:r>
              <a:rPr lang="en-US" sz="900" b="1" dirty="0">
                <a:solidFill>
                  <a:srgbClr val="000000"/>
                </a:solidFill>
                <a:latin typeface="Arial" charset="0"/>
                <a:ea typeface="ＭＳ Ｐゴシック" pitchFamily="34" charset="-128"/>
              </a:rPr>
              <a:t>BC: Mass of tungsten dust in VVPSS </a:t>
            </a:r>
            <a:endParaRPr lang="en-GB" sz="900" b="1" dirty="0">
              <a:solidFill>
                <a:srgbClr val="000000"/>
              </a:solidFill>
              <a:latin typeface="Arial" charset="0"/>
              <a:ea typeface="ＭＳ Ｐゴシック" pitchFamily="34" charset="-128"/>
            </a:endParaRPr>
          </a:p>
        </p:txBody>
      </p:sp>
      <p:sp>
        <p:nvSpPr>
          <p:cNvPr id="24" name="CasellaDiTesto 23">
            <a:extLst>
              <a:ext uri="{FF2B5EF4-FFF2-40B4-BE49-F238E27FC236}">
                <a16:creationId xmlns:a16="http://schemas.microsoft.com/office/drawing/2014/main" id="{28BA5424-19E8-7720-2EC9-615D72490FE0}"/>
              </a:ext>
            </a:extLst>
          </p:cNvPr>
          <p:cNvSpPr txBox="1"/>
          <p:nvPr/>
        </p:nvSpPr>
        <p:spPr>
          <a:xfrm>
            <a:off x="-2064" y="5871735"/>
            <a:ext cx="11825177" cy="215444"/>
          </a:xfrm>
          <a:prstGeom prst="rect">
            <a:avLst/>
          </a:prstGeom>
          <a:noFill/>
        </p:spPr>
        <p:txBody>
          <a:bodyPr wrap="square">
            <a:spAutoFit/>
          </a:bodyPr>
          <a:lstStyle/>
          <a:p>
            <a:r>
              <a:rPr lang="en-GB" sz="800" dirty="0">
                <a:solidFill>
                  <a:srgbClr val="000000"/>
                </a:solidFill>
              </a:rPr>
              <a:t>[Ref] D'Onorio, M., Caruso, G., “Pressure suppression system inﬂuence on vacuum vessel thermal-hydraulics and on source term mobilization during a multiple ﬁrst Wall –Blanket pipe break”, (2021) Fusion Engineering and Design, 164, art. no. 112224, </a:t>
            </a:r>
          </a:p>
        </p:txBody>
      </p:sp>
    </p:spTree>
    <p:extLst>
      <p:ext uri="{BB962C8B-B14F-4D97-AF65-F5344CB8AC3E}">
        <p14:creationId xmlns:p14="http://schemas.microsoft.com/office/powerpoint/2010/main" val="27020082"/>
      </p:ext>
    </p:extLst>
  </p:cSld>
  <p:clrMapOvr>
    <a:masterClrMapping/>
  </p:clrMapOvr>
</p:sld>
</file>

<file path=ppt/theme/theme1.xml><?xml version="1.0" encoding="utf-8"?>
<a:theme xmlns:a="http://schemas.openxmlformats.org/drawingml/2006/main" name="la sapienza">
  <a:themeElements>
    <a:clrScheme name="">
      <a:dk1>
        <a:srgbClr val="822433"/>
      </a:dk1>
      <a:lt1>
        <a:srgbClr val="FFFFFF"/>
      </a:lt1>
      <a:dk2>
        <a:srgbClr val="822433"/>
      </a:dk2>
      <a:lt2>
        <a:srgbClr val="808080"/>
      </a:lt2>
      <a:accent1>
        <a:srgbClr val="BBE0E3"/>
      </a:accent1>
      <a:accent2>
        <a:srgbClr val="FFFF00"/>
      </a:accent2>
      <a:accent3>
        <a:srgbClr val="FFFFFF"/>
      </a:accent3>
      <a:accent4>
        <a:srgbClr val="6E1D2A"/>
      </a:accent4>
      <a:accent5>
        <a:srgbClr val="DAEDEF"/>
      </a:accent5>
      <a:accent6>
        <a:srgbClr val="E7E700"/>
      </a:accent6>
      <a:hlink>
        <a:srgbClr val="0000FF"/>
      </a:hlink>
      <a:folHlink>
        <a:srgbClr val="FF0000"/>
      </a:folHlink>
    </a:clrScheme>
    <a:fontScheme name="Personalizzato 1">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it-IT" sz="900" b="0" i="0" u="none" strike="noStrike" cap="none" normalizeH="0" baseline="0" smtClean="0">
            <a:ln>
              <a:noFill/>
            </a:ln>
            <a:solidFill>
              <a:schemeClr val="bg1"/>
            </a:solidFill>
            <a:effectLst/>
            <a:latin typeface="Arial" charset="0"/>
            <a:ea typeface="ＭＳ Ｐゴシック" pitchFamily="1" charset="-128"/>
          </a:defRPr>
        </a:defPPr>
      </a:lstStyle>
    </a:spDef>
    <a:lnDef>
      <a:spPr bwMode="auto">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a:spPr>
      <a:bodyPr/>
      <a:lstStyle/>
    </a:lnDef>
    <a:txDef>
      <a:spPr>
        <a:noFill/>
      </a:spPr>
      <a:bodyPr wrap="none" rtlCol="0">
        <a:spAutoFit/>
      </a:bodyPr>
      <a:lstStyle>
        <a:defPPr algn="l">
          <a:defRPr sz="1500" dirty="0" smtClean="0">
            <a:solidFill>
              <a:srgbClr val="000000"/>
            </a:solidFill>
            <a:latin typeface="+mj-lt"/>
          </a:defRPr>
        </a:defPPr>
      </a:lstStyle>
    </a:txDef>
  </a:objectDefaults>
  <a:extraClrSchemeLst>
    <a:extraClrScheme>
      <a:clrScheme name="la sapienza 1">
        <a:dk1>
          <a:srgbClr val="000000"/>
        </a:dk1>
        <a:lt1>
          <a:srgbClr val="FFFFFF"/>
        </a:lt1>
        <a:dk2>
          <a:srgbClr val="FFFFFF"/>
        </a:dk2>
        <a:lt2>
          <a:srgbClr val="2D2015"/>
        </a:lt2>
        <a:accent1>
          <a:srgbClr val="7C7C7C"/>
        </a:accent1>
        <a:accent2>
          <a:srgbClr val="FFFF7E"/>
        </a:accent2>
        <a:accent3>
          <a:srgbClr val="FFFFFF"/>
        </a:accent3>
        <a:accent4>
          <a:srgbClr val="000000"/>
        </a:accent4>
        <a:accent5>
          <a:srgbClr val="BFBFBF"/>
        </a:accent5>
        <a:accent6>
          <a:srgbClr val="E7E772"/>
        </a:accent6>
        <a:hlink>
          <a:srgbClr val="066778"/>
        </a:hlink>
        <a:folHlink>
          <a:srgbClr val="83002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41617</TotalTime>
  <Words>6436</Words>
  <Application>Microsoft Office PowerPoint</Application>
  <PresentationFormat>Widescreen</PresentationFormat>
  <Paragraphs>604</Paragraphs>
  <Slides>28</Slides>
  <Notes>23</Notes>
  <HiddenSlides>0</HiddenSlides>
  <MMClips>0</MMClips>
  <ScaleCrop>false</ScaleCrop>
  <HeadingPairs>
    <vt:vector size="6" baseType="variant">
      <vt:variant>
        <vt:lpstr>Caratteri utilizzati</vt:lpstr>
      </vt:variant>
      <vt:variant>
        <vt:i4>13</vt:i4>
      </vt:variant>
      <vt:variant>
        <vt:lpstr>Tema</vt:lpstr>
      </vt:variant>
      <vt:variant>
        <vt:i4>1</vt:i4>
      </vt:variant>
      <vt:variant>
        <vt:lpstr>Titoli diapositive</vt:lpstr>
      </vt:variant>
      <vt:variant>
        <vt:i4>28</vt:i4>
      </vt:variant>
    </vt:vector>
  </HeadingPairs>
  <TitlesOfParts>
    <vt:vector size="42" baseType="lpstr">
      <vt:lpstr>ＭＳ Ｐゴシック</vt:lpstr>
      <vt:lpstr>Arial</vt:lpstr>
      <vt:lpstr>Calibri</vt:lpstr>
      <vt:lpstr>Cambria Math</vt:lpstr>
      <vt:lpstr>Corbel</vt:lpstr>
      <vt:lpstr>Courier</vt:lpstr>
      <vt:lpstr>Gotham</vt:lpstr>
      <vt:lpstr>Helvetica</vt:lpstr>
      <vt:lpstr>NexusSerif</vt:lpstr>
      <vt:lpstr>Tahoma</vt:lpstr>
      <vt:lpstr>Tahoma (Corpo)</vt:lpstr>
      <vt:lpstr>Times New Roman</vt:lpstr>
      <vt:lpstr>Wingdings</vt:lpstr>
      <vt:lpstr>la sapienza</vt:lpstr>
      <vt:lpstr>Overview of Sapienza MELCOR activities in the frame of the EUROfusion consortium</vt:lpstr>
      <vt:lpstr>Outline</vt:lpstr>
      <vt:lpstr>Introduction and background </vt:lpstr>
      <vt:lpstr>Fusion Power Safety issues</vt:lpstr>
      <vt:lpstr>EU-DEMO PRIMARY HEAT TRANSFER SYSTEM TH MODEL</vt:lpstr>
      <vt:lpstr>EU-DEMO VACUUM VESSEL &amp; VVPSS TH MODEL</vt:lpstr>
      <vt:lpstr>EU-DEMO tokamak BUILDING TH MELCOR MODEL</vt:lpstr>
      <vt:lpstr>ACCINDENT ANALYSIS PERFORMED</vt:lpstr>
      <vt:lpstr>Multiple First Wall/Blanket PHTS pipe break inside the VV</vt:lpstr>
      <vt:lpstr>EX-VESSEL LOCA FROM FW/BZ-PHTS</vt:lpstr>
      <vt:lpstr>EU-DEMO HYDROGEN RECOMBINATION SYSTEM</vt:lpstr>
      <vt:lpstr>Presentazione standard di PowerPoint</vt:lpstr>
      <vt:lpstr>Presentazione standard di PowerPoint</vt:lpstr>
      <vt:lpstr>Presentazione standard di PowerPoint</vt:lpstr>
      <vt:lpstr>Presentazione standard di PowerPoint</vt:lpstr>
      <vt:lpstr>Preliminary analyses for ITER WCLL Test Blanket System with MELCOR</vt:lpstr>
      <vt:lpstr>MELCOR model of WCS</vt:lpstr>
      <vt:lpstr>WCLL Test Blanket Module</vt:lpstr>
      <vt:lpstr>MELCOR model of TBM</vt:lpstr>
      <vt:lpstr>Preliminary parametric studies</vt:lpstr>
      <vt:lpstr>Preliminary parametric studies (LOCA)</vt:lpstr>
      <vt:lpstr>Preliminary parametric studies (LOFA)</vt:lpstr>
      <vt:lpstr>MELCOR-RAVEN COUPLING FOR UNCERTAINTY QUANTIFICATION</vt:lpstr>
      <vt:lpstr>MELCOR-RAVEN COUPLING</vt:lpstr>
      <vt:lpstr>Optimization algorithms coupled with system codes: H2 recombination</vt:lpstr>
      <vt:lpstr>Optimization algorithms coupled with system codes: H2 recombination</vt:lpstr>
      <vt:lpstr>Conclusions</vt:lpstr>
      <vt:lpstr>Presentazione standard di PowerPoint</vt:lpstr>
    </vt:vector>
  </TitlesOfParts>
  <Company>-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 -;m.donorio@ELIS.ORG</dc:creator>
  <cp:lastModifiedBy>Matteo D'Onorio</cp:lastModifiedBy>
  <cp:revision>1234</cp:revision>
  <cp:lastPrinted>2014-06-19T11:54:54Z</cp:lastPrinted>
  <dcterms:created xsi:type="dcterms:W3CDTF">2006-11-20T16:13:10Z</dcterms:created>
  <dcterms:modified xsi:type="dcterms:W3CDTF">2024-04-15T06:19:11Z</dcterms:modified>
</cp:coreProperties>
</file>