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5" r:id="rId3"/>
    <p:sldMasterId id="2147483653" r:id="rId4"/>
    <p:sldMasterId id="2147483657" r:id="rId5"/>
    <p:sldMasterId id="2147483659" r:id="rId6"/>
  </p:sldMasterIdLst>
  <p:notesMasterIdLst>
    <p:notesMasterId r:id="rId39"/>
  </p:notesMasterIdLst>
  <p:handoutMasterIdLst>
    <p:handoutMasterId r:id="rId40"/>
  </p:handoutMasterIdLst>
  <p:sldIdLst>
    <p:sldId id="256" r:id="rId7"/>
    <p:sldId id="257" r:id="rId8"/>
    <p:sldId id="305" r:id="rId9"/>
    <p:sldId id="293" r:id="rId10"/>
    <p:sldId id="294" r:id="rId11"/>
    <p:sldId id="308" r:id="rId12"/>
    <p:sldId id="295" r:id="rId13"/>
    <p:sldId id="296" r:id="rId14"/>
    <p:sldId id="297" r:id="rId15"/>
    <p:sldId id="299" r:id="rId16"/>
    <p:sldId id="300" r:id="rId17"/>
    <p:sldId id="301" r:id="rId18"/>
    <p:sldId id="302" r:id="rId19"/>
    <p:sldId id="273" r:id="rId20"/>
    <p:sldId id="274" r:id="rId21"/>
    <p:sldId id="275" r:id="rId22"/>
    <p:sldId id="276" r:id="rId23"/>
    <p:sldId id="277" r:id="rId24"/>
    <p:sldId id="279" r:id="rId25"/>
    <p:sldId id="30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7" r:id="rId34"/>
    <p:sldId id="290" r:id="rId35"/>
    <p:sldId id="289" r:id="rId36"/>
    <p:sldId id="291" r:id="rId37"/>
    <p:sldId id="260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VG" initials="LVG" lastIdx="3" clrIdx="0">
    <p:extLst>
      <p:ext uri="{19B8F6BF-5375-455C-9EA6-DF929625EA0E}">
        <p15:presenceInfo xmlns:p15="http://schemas.microsoft.com/office/powerpoint/2012/main" xmlns="" userId="LVG" providerId="None"/>
      </p:ext>
    </p:extLst>
  </p:cmAuthor>
  <p:cmAuthor id="2" name="CIEMAT" initials="CIEMAT" lastIdx="26" clrIdx="1">
    <p:extLst>
      <p:ext uri="{19B8F6BF-5375-455C-9EA6-DF929625EA0E}">
        <p15:presenceInfo xmlns:p15="http://schemas.microsoft.com/office/powerpoint/2012/main" xmlns="" userId="CIEM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72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19" autoAdjust="0"/>
  </p:normalViewPr>
  <p:slideViewPr>
    <p:cSldViewPr snapToGrid="0">
      <p:cViewPr varScale="1">
        <p:scale>
          <a:sx n="64" d="100"/>
          <a:sy n="64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1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6E16-A066-41DB-9DCC-206CA97CDDE5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02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D0A00-46F4-4AA2-B7FA-6050EA20E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265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4E67C-51DE-45BA-A1BB-89AE7EAB5E96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F9476-782F-4E4C-BD27-4FA1DB628B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2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9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45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8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5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8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4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1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9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3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3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46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31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9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39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96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46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347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62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21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316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01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40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0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9476-782F-4E4C-BD27-4FA1DB628B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7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3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97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64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0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5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9476-782F-4E4C-BD27-4FA1DB628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3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9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8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3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39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EDE2-96EF-4094-A1AD-80EED3D2F3F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A248-8D55-4DF7-A60C-CD7D98E0E63D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6 Rectángulo"/>
          <p:cNvSpPr/>
          <p:nvPr userDrawn="1"/>
        </p:nvSpPr>
        <p:spPr>
          <a:xfrm>
            <a:off x="1920001" y="4572000"/>
            <a:ext cx="10272000" cy="2286000"/>
          </a:xfrm>
          <a:prstGeom prst="rect">
            <a:avLst/>
          </a:prstGeom>
          <a:solidFill>
            <a:srgbClr val="000772"/>
          </a:solidFill>
          <a:ln w="12700">
            <a:solidFill>
              <a:srgbClr val="000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9" name="9 Rectángulo"/>
          <p:cNvSpPr/>
          <p:nvPr userDrawn="1"/>
        </p:nvSpPr>
        <p:spPr>
          <a:xfrm>
            <a:off x="0" y="0"/>
            <a:ext cx="1920000" cy="4572000"/>
          </a:xfrm>
          <a:prstGeom prst="rect">
            <a:avLst/>
          </a:prstGeom>
          <a:solidFill>
            <a:srgbClr val="F7D1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874972" cy="17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234" y="0"/>
            <a:ext cx="497476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1 CuadroTexto"/>
          <p:cNvSpPr txBox="1"/>
          <p:nvPr userDrawn="1"/>
        </p:nvSpPr>
        <p:spPr>
          <a:xfrm>
            <a:off x="34358" y="6532690"/>
            <a:ext cx="10759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EMUG2024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7234" y="0"/>
            <a:ext cx="497476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0" y="0"/>
            <a:ext cx="2144684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1 CuadroTexto"/>
          <p:cNvSpPr txBox="1"/>
          <p:nvPr userDrawn="1"/>
        </p:nvSpPr>
        <p:spPr>
          <a:xfrm>
            <a:off x="34358" y="6532690"/>
            <a:ext cx="211032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EMUG2024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234" y="0"/>
            <a:ext cx="497476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0" y="0"/>
            <a:ext cx="2144684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:\Users\u6406\Google Drive\Trabajo\Logos ciemat\Ciencia e Innovación CIEMAT con bandera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2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1 CuadroTexto"/>
          <p:cNvSpPr txBox="1"/>
          <p:nvPr userDrawn="1"/>
        </p:nvSpPr>
        <p:spPr>
          <a:xfrm>
            <a:off x="34358" y="6532690"/>
            <a:ext cx="211032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EMUG2024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u6406\Google Drive\Trabajo\Logos ciemat\Ciencia e Innovación CIEMAT con bandera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2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1 CuadroTexto"/>
          <p:cNvSpPr txBox="1"/>
          <p:nvPr userDrawn="1"/>
        </p:nvSpPr>
        <p:spPr>
          <a:xfrm>
            <a:off x="34358" y="6532690"/>
            <a:ext cx="107593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EMUG2024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7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CuadroTexto"/>
          <p:cNvSpPr txBox="1"/>
          <p:nvPr/>
        </p:nvSpPr>
        <p:spPr>
          <a:xfrm>
            <a:off x="2081942" y="1343899"/>
            <a:ext cx="97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Experiences with MELCOR 2.2:</a:t>
            </a:r>
          </a:p>
          <a:p>
            <a:pPr algn="ctr"/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</a:t>
            </a:r>
          </a:p>
          <a:p>
            <a:pPr algn="ctr"/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Applications, Issues and Challenges</a:t>
            </a:r>
            <a:endParaRPr lang="es-ES" sz="3600" dirty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2 CuadroTexto"/>
          <p:cNvSpPr txBox="1"/>
          <p:nvPr/>
        </p:nvSpPr>
        <p:spPr>
          <a:xfrm>
            <a:off x="2160001" y="4869162"/>
            <a:ext cx="97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Garcia*, J. </a:t>
            </a:r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Fontanet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Iglesias, L. Vitores, L.E. </a:t>
            </a:r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Herranz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6899564" y="6330556"/>
            <a:ext cx="523276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MELCOR and MACCS USER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EMUG 2024</a:t>
            </a:r>
          </a:p>
          <a:p>
            <a:pPr algn="r"/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Sapienza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Rome, 15</a:t>
            </a:r>
            <a:r>
              <a:rPr lang="es-ES" sz="1333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es-ES" sz="1333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33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9 CuadroTexto"/>
          <p:cNvSpPr txBox="1"/>
          <p:nvPr/>
        </p:nvSpPr>
        <p:spPr>
          <a:xfrm>
            <a:off x="2182099" y="5420458"/>
            <a:ext cx="5280149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*monica.gmartin@ciemat.es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14181" t="13704"/>
          <a:stretch/>
        </p:blipFill>
        <p:spPr>
          <a:xfrm>
            <a:off x="6998456" y="1029600"/>
            <a:ext cx="5193544" cy="5828400"/>
          </a:xfrm>
          <a:prstGeom prst="rect">
            <a:avLst/>
          </a:prstGeom>
        </p:spPr>
      </p:pic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672972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EM: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Stand-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Alone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80298" y="1633862"/>
            <a:ext cx="108980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000772"/>
                </a:solidFill>
                <a:latin typeface="Arial" panose="020B0604020202020204" pitchFamily="34" charset="0"/>
              </a:rPr>
              <a:t>Mass/Energy sources confirmation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LBLOCA in the hot leg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Approach: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Sources: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68895" y="6160512"/>
            <a:ext cx="56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marR="0" lvl="3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 from corium to cavity atmosphere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9274168" y="6219289"/>
            <a:ext cx="0" cy="415568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8757176" y="6348363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38414" y="3121527"/>
            <a:ext cx="65739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marR="0" lvl="3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heat to cavity atmosphere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CAV-QSURF)</a:t>
            </a:r>
          </a:p>
          <a:p>
            <a:pPr marL="536575" lvl="3" indent="-444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with controlled T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CAV-T-lay)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4158" y="4362424"/>
            <a:ext cx="56807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3" indent="-44450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RCS discharge: H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into the SG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room.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3" indent="-44450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Vessel failure: H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cavity.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3" indent="-444500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S3.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MCCI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gases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2 ,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,CO and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cavity.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10389" y="3005521"/>
            <a:ext cx="495620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Heat to Cavity</a:t>
            </a:r>
            <a:r>
              <a:rPr kumimoji="0" lang="en-US" sz="16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(</a:t>
            </a:r>
            <a:r>
              <a:rPr lang="en-US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16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H_Ap</a:t>
            </a: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358775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Overestimation of the heat to the atmosphere</a:t>
            </a:r>
          </a:p>
          <a:p>
            <a:pPr marL="358775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Understimation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i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ndirect heat to the cavity structures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672972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lvl="0" indent="479948">
              <a:defRPr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EM: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Stand-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s-E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10389" y="4139974"/>
            <a:ext cx="518480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Structure approach (</a:t>
            </a:r>
            <a:r>
              <a:rPr kumimoji="0" lang="en-US" sz="16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HS_Ap</a:t>
            </a: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358775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Underestimation of the heat transfer to the atmosphere</a:t>
            </a:r>
          </a:p>
          <a:p>
            <a:pPr marL="358775" marR="0" lvl="0" indent="-3587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Radiation to the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considered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cavity structures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010389" y="5461624"/>
            <a:ext cx="5088559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DH_Ap</a:t>
            </a: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choice: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Conservative results in pressure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Easier to implement for different codes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capture of the MELCOR’s heat transfer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80976" y="1790700"/>
            <a:ext cx="6663880" cy="4594652"/>
            <a:chOff x="85725" y="1847850"/>
            <a:chExt cx="6096000" cy="432435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/>
            <a:srcRect l="1212" t="5348" r="12627" b="1634"/>
            <a:stretch/>
          </p:blipFill>
          <p:spPr>
            <a:xfrm>
              <a:off x="85725" y="1847850"/>
              <a:ext cx="6096000" cy="432435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143000" y="4762405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HS_Ap</a:t>
              </a:r>
              <a:endParaRPr lang="es-E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028391" y="2949748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rgbClr val="FF6600"/>
                  </a:solidFill>
                </a:rPr>
                <a:t>DH_Ap</a:t>
              </a:r>
              <a:endParaRPr lang="es-ES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5437776" y="1179235"/>
            <a:ext cx="66579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Difficulty: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 of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energy source from the corium in the cavity and to account correctly for the convection and radiation part, extract the data from the full model and introduce it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the codes in an equivalent way.</a:t>
            </a: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832923" y="2636189"/>
            <a:ext cx="3671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approaches considered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46509" y="6373412"/>
            <a:ext cx="6403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containment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atmosphere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80D62B6A-F7C6-4FDC-B46A-CBB71C62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708" y="3292377"/>
            <a:ext cx="3598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‘Classical’ CF’s (</a:t>
            </a:r>
            <a:r>
              <a:rPr kumimoji="0" lang="en-U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30 per CV</a:t>
            </a:r>
            <a:r>
              <a:rPr kumimoji="0" lang="en-U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37583" y="1636771"/>
            <a:ext cx="4521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FRAMATOME’s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correlation</a:t>
            </a:r>
            <a:endParaRPr kumimoji="0" lang="en-GB" sz="2400" b="1" i="0" u="none" strike="noStrike" kern="1200" cap="none" spc="0" normalizeH="0" baseline="-2500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163137" y="2307373"/>
                <a:ext cx="5869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s-E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∝</m:t>
                    </m:r>
                    <m:sSub>
                      <m:sSubPr>
                        <m:ctrlP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s-E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·</m:t>
                    </m:r>
                    <m:r>
                      <a:rPr kumimoji="0" lang="es-E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es-E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·</m:t>
                    </m:r>
                    <m:d>
                      <m:dPr>
                        <m:ctrlP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·</m:t>
                        </m:r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s-E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·</m:t>
                    </m:r>
                    <m:func>
                      <m:funcPr>
                        <m:ctrlP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s-E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tanh</m:t>
                        </m:r>
                      </m:fName>
                      <m:e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s-E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E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𝐶𝑂</m:t>
                            </m:r>
                          </m:sub>
                        </m:sSub>
                        <m: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s-E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𝑚𝑖𝑛</m:t>
                            </m:r>
                          </m:sub>
                        </m:sSub>
                      </m:e>
                    </m:func>
                    <m:r>
                      <a:rPr kumimoji="0" lang="es-E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s-E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∙</a:t>
                </a:r>
                <a:r>
                  <a:rPr kumimoji="0" lang="es-ES" sz="18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C</a:t>
                </a:r>
                <a:r>
                  <a:rPr kumimoji="0" lang="es-ES" sz="18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off</a:t>
                </a: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37" y="2307373"/>
                <a:ext cx="5869172" cy="276999"/>
              </a:xfrm>
              <a:prstGeom prst="rect">
                <a:avLst/>
              </a:prstGeom>
              <a:blipFill>
                <a:blip r:embed="rId3"/>
                <a:stretch>
                  <a:fillRect l="-1454" t="-31111" b="-5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6009402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PAR’s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modelling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correlation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4956334" y="3415585"/>
            <a:ext cx="1673172" cy="30811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07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80D62B6A-F7C6-4FDC-B46A-CBB71C62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4" y="4267038"/>
            <a:ext cx="52361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Significant reduction of workload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Simplification of input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Reduction of possible errors from user-effect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80D62B6A-F7C6-4FDC-B46A-CBB71C62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320" y="3315232"/>
            <a:ext cx="4703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CF_FORMULA type record (</a:t>
            </a:r>
            <a:r>
              <a:rPr kumimoji="0" lang="en-U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12 per CV</a:t>
            </a:r>
            <a:r>
              <a:rPr kumimoji="0" lang="en-U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15" y="3796775"/>
            <a:ext cx="5157696" cy="30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97B5DF-729A-50F2-2EC0-0E0642DEC39A}"/>
              </a:ext>
            </a:extLst>
          </p:cNvPr>
          <p:cNvSpPr txBox="1">
            <a:spLocks/>
          </p:cNvSpPr>
          <p:nvPr/>
        </p:nvSpPr>
        <p:spPr>
          <a:xfrm>
            <a:off x="940117" y="1678105"/>
            <a:ext cx="10311766" cy="46360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Stand-alone containment model for a PWR-W containment developed for MELCOR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 of sources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fast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sequences special attention must be paid to the selection of time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steps.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have been encountered in properly defining sources in the ex-vessel phase.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direct source into the atmosphere was accorded by AMHYCO’s partners due to the conservative results and its user-friendliness.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use of CFs type ‘FORMULA’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resulted in a significant simplification of the input deck </a:t>
            </a: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therefore, in the </a:t>
            </a:r>
            <a:r>
              <a:rPr 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</a:t>
            </a: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user-errors</a:t>
            </a:r>
            <a:r>
              <a:rPr 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very much appreciate the development effort of SNL and encourage </a:t>
            </a: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to </a:t>
            </a:r>
            <a:r>
              <a:rPr 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in this line with </a:t>
            </a:r>
            <a:r>
              <a:rPr 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the logical-valued CFs.</a:t>
            </a:r>
            <a:endParaRPr lang="en-US" sz="1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4656083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Remarks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77"/>
          <p:cNvSpPr txBox="1"/>
          <p:nvPr/>
        </p:nvSpPr>
        <p:spPr>
          <a:xfrm>
            <a:off x="307571" y="2403585"/>
            <a:ext cx="13443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2136370" y="2617947"/>
            <a:ext cx="1005562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 and Sensitivity Analysis in SAs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1" y="70855"/>
            <a:ext cx="6021238" cy="584775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6683" y="1171670"/>
            <a:ext cx="1060656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H2020 EURATOM MUSA project (2019-2023)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Towards an harmonized approach for the UaSA application to SAs.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Uncertainty quantification in analysis &amp; management of reactor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accidents.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Scope (WP5)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PWR-W 3 loops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000772"/>
                </a:solidFill>
                <a:latin typeface="Arial" panose="020B0604020202020204" pitchFamily="34" charset="0"/>
              </a:rPr>
              <a:t>Tool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MELCOR v2.2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code.</a:t>
            </a:r>
          </a:p>
        </p:txBody>
      </p:sp>
    </p:spTree>
    <p:extLst>
      <p:ext uri="{BB962C8B-B14F-4D97-AF65-F5344CB8AC3E}">
        <p14:creationId xmlns:p14="http://schemas.microsoft.com/office/powerpoint/2010/main" val="37594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148848" y="6407836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4452501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</a:t>
            </a: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E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Imagen 9" descr="Diagrama, Esquemático&#10;&#10;Descripción generada automáticamente">
            <a:extLst>
              <a:ext uri="{FF2B5EF4-FFF2-40B4-BE49-F238E27FC236}">
                <a16:creationId xmlns:a16="http://schemas.microsoft.com/office/drawing/2014/main" xmlns="" id="{215259CD-2319-B304-BBCF-0FD0ADD1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11" y="1445697"/>
            <a:ext cx="6935460" cy="45268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F14D6C6-4C31-2DD3-E46E-6ACD569DDC5E}"/>
              </a:ext>
            </a:extLst>
          </p:cNvPr>
          <p:cNvSpPr txBox="1"/>
          <p:nvPr/>
        </p:nvSpPr>
        <p:spPr>
          <a:xfrm>
            <a:off x="1949679" y="6150167"/>
            <a:ext cx="2959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NPP MELCOR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nodalization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ttangolo 5">
            <a:extLst>
              <a:ext uri="{FF2B5EF4-FFF2-40B4-BE49-F238E27FC236}">
                <a16:creationId xmlns:a16="http://schemas.microsoft.com/office/drawing/2014/main" xmlns="" id="{AB801199-F8F2-6CC1-CD78-F5C0BFECD197}"/>
              </a:ext>
            </a:extLst>
          </p:cNvPr>
          <p:cNvSpPr/>
          <p:nvPr/>
        </p:nvSpPr>
        <p:spPr>
          <a:xfrm>
            <a:off x="7409732" y="1470146"/>
            <a:ext cx="44742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loops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Core: 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radial rings, 13 axial nodes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HPSI, LPSI, ACS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Containment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94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178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FLs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326 HSs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MELCOR 2.2.21402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E36290F-4F58-D9DD-0F50-DFDA80065B90}"/>
              </a:ext>
            </a:extLst>
          </p:cNvPr>
          <p:cNvSpPr txBox="1"/>
          <p:nvPr/>
        </p:nvSpPr>
        <p:spPr>
          <a:xfrm>
            <a:off x="7409732" y="4318322"/>
            <a:ext cx="4284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Unmitigated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SBO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PWR-W 3 loops NPP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1" y="70855"/>
            <a:ext cx="6021238" cy="584775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DCFE282-944A-7728-B5D1-1714E13B4883}"/>
              </a:ext>
            </a:extLst>
          </p:cNvPr>
          <p:cNvSpPr txBox="1"/>
          <p:nvPr/>
        </p:nvSpPr>
        <p:spPr>
          <a:xfrm>
            <a:off x="1578441" y="1425688"/>
            <a:ext cx="103865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Reactor was operating at full power before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Available safety systems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Accumulators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Turbo-pumps (2) for the Auxiliary Feed Water (AFW)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Batteries (6-hour duration)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valves (SGs and PZR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operation as 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Unavailable safety systems </a:t>
            </a:r>
          </a:p>
          <a:p>
            <a:pPr marL="800100" marR="0" lvl="1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₋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HPSI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LPSI systems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Failures included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AFW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(Auxiliary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FeedWater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turbines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when the Main Steam Lines (MSLs) become flooded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MSLs fail: when water level reaches half pipe height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Hot Leg failure: due to creep (following the dedicated MELCOR model)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Containment failure: over-pressure (P &gt; 8 bar)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Vessel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failure: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due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thermal creep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severe accident management action was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considered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4389984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EM: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assumptions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1" y="70855"/>
            <a:ext cx="6021238" cy="584775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48870E-9FFC-502C-AB48-F714880E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689901"/>
            <a:ext cx="4619341" cy="2344304"/>
          </a:xfrm>
          <a:prstGeom prst="rect">
            <a:avLst/>
          </a:prstGeom>
        </p:spPr>
      </p:pic>
      <p:sp>
        <p:nvSpPr>
          <p:cNvPr id="8" name="Rettangolo 5">
            <a:extLst>
              <a:ext uri="{FF2B5EF4-FFF2-40B4-BE49-F238E27FC236}">
                <a16:creationId xmlns:a16="http://schemas.microsoft.com/office/drawing/2014/main" xmlns="" id="{718B35A2-3190-31D5-23B5-F68B57AEA74E}"/>
              </a:ext>
            </a:extLst>
          </p:cNvPr>
          <p:cNvSpPr/>
          <p:nvPr/>
        </p:nvSpPr>
        <p:spPr>
          <a:xfrm>
            <a:off x="5874853" y="1238134"/>
            <a:ext cx="3732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Evolution of the RCS and SGs  pressure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DCFE282-944A-7728-B5D1-1714E13B4883}"/>
              </a:ext>
            </a:extLst>
          </p:cNvPr>
          <p:cNvSpPr txBox="1"/>
          <p:nvPr/>
        </p:nvSpPr>
        <p:spPr>
          <a:xfrm>
            <a:off x="6011559" y="6107966"/>
            <a:ext cx="4411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Time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 the sequence: 48 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xmlns="" id="{D2B9255C-5F52-4177-92E1-D4204597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19" y="1819201"/>
            <a:ext cx="6436956" cy="426415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2" name="Conector recto de flecha 11"/>
          <p:cNvCxnSpPr>
            <a:stCxn id="13" idx="0"/>
          </p:cNvCxnSpPr>
          <p:nvPr/>
        </p:nvCxnSpPr>
        <p:spPr>
          <a:xfrm flipV="1">
            <a:off x="4558029" y="4034205"/>
            <a:ext cx="810408" cy="12275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923468" y="5261727"/>
            <a:ext cx="12691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MSL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isolation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6125739" y="4083526"/>
            <a:ext cx="120462" cy="782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852629" y="3746079"/>
            <a:ext cx="11701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MSL break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8251279" y="2466329"/>
            <a:ext cx="546537" cy="897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447093" y="3363967"/>
            <a:ext cx="11701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creep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9676025" y="4640058"/>
            <a:ext cx="120462" cy="782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9398147" y="4298170"/>
            <a:ext cx="11701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Cont.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2485489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THs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5 CuadroTexto"/>
          <p:cNvSpPr txBox="1"/>
          <p:nvPr/>
        </p:nvSpPr>
        <p:spPr>
          <a:xfrm>
            <a:off x="1" y="70855"/>
            <a:ext cx="6021238" cy="584775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3692678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Methodology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98082" y="5977207"/>
            <a:ext cx="81276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Wilks – double side (95/95) – 93 runs – SRS method – 24 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FOMs: I2, Cs, Nobles gases release &amp; Containment failure time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2" descr="BEPU-Flowchart">
            <a:extLst>
              <a:ext uri="{FF2B5EF4-FFF2-40B4-BE49-F238E27FC236}">
                <a16:creationId xmlns:a16="http://schemas.microsoft.com/office/drawing/2014/main" xmlns="" id="{FE9047B0-6BF6-025F-FCED-4FA18F8A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58" y="1367457"/>
            <a:ext cx="7125628" cy="43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5 CuadroTexto"/>
          <p:cNvSpPr txBox="1"/>
          <p:nvPr/>
        </p:nvSpPr>
        <p:spPr>
          <a:xfrm>
            <a:off x="1" y="70855"/>
            <a:ext cx="6021238" cy="584775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7"/>
          <p:cNvSpPr txBox="1"/>
          <p:nvPr/>
        </p:nvSpPr>
        <p:spPr>
          <a:xfrm>
            <a:off x="2843507" y="2485469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78"/>
          <p:cNvSpPr txBox="1"/>
          <p:nvPr/>
        </p:nvSpPr>
        <p:spPr>
          <a:xfrm>
            <a:off x="2843507" y="2959196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9"/>
          <p:cNvSpPr txBox="1"/>
          <p:nvPr/>
        </p:nvSpPr>
        <p:spPr>
          <a:xfrm>
            <a:off x="2843507" y="3432923"/>
            <a:ext cx="1344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03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6"/>
          <p:cNvSpPr/>
          <p:nvPr/>
        </p:nvSpPr>
        <p:spPr>
          <a:xfrm>
            <a:off x="4876183" y="2449826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Combustible gases management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85"/>
          <p:cNvSpPr/>
          <p:nvPr/>
        </p:nvSpPr>
        <p:spPr>
          <a:xfrm>
            <a:off x="4876183" y="2921221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Uncertainty and sensitivity analysis in SAs 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6"/>
          <p:cNvSpPr/>
          <p:nvPr/>
        </p:nvSpPr>
        <p:spPr>
          <a:xfrm>
            <a:off x="4876183" y="3392616"/>
            <a:ext cx="6912768" cy="47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dirty="0" smtClean="0">
                <a:solidFill>
                  <a:srgbClr val="00077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1F1 Fukushima analysis</a:t>
            </a:r>
            <a:endParaRPr lang="en-US" sz="2000" dirty="0">
              <a:solidFill>
                <a:srgbClr val="00077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pPr algn="r" defTabSz="1219170"/>
            <a:fld id="{679D527E-5CFC-48DC-9936-3B57F686B0AD}" type="slidenum">
              <a:rPr lang="es-ES" sz="13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1219170"/>
              <a:t>2</a:t>
            </a:fld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314326" y="607321"/>
            <a:ext cx="3943349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Work: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9"/>
          <p:cNvGrpSpPr>
            <a:grpSpLocks noChangeAspect="1"/>
          </p:cNvGrpSpPr>
          <p:nvPr/>
        </p:nvGrpSpPr>
        <p:grpSpPr bwMode="auto">
          <a:xfrm>
            <a:off x="379243" y="1964693"/>
            <a:ext cx="6264774" cy="4140942"/>
            <a:chOff x="21" y="1216"/>
            <a:chExt cx="3522" cy="2328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16" y="1219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1731" y="1216"/>
              <a:ext cx="1559" cy="1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290" y="2186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16" y="2270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1731" y="2270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16" y="2366"/>
              <a:ext cx="1486" cy="10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602" y="330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1731" y="2369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1" y="3390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8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240"/>
              <a:ext cx="344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ttangolo 5">
            <a:extLst>
              <a:ext uri="{FF2B5EF4-FFF2-40B4-BE49-F238E27FC236}">
                <a16:creationId xmlns:a16="http://schemas.microsoft.com/office/drawing/2014/main" xmlns="" id="{E960D7A8-16DB-6C42-4BED-904AD6FEF586}"/>
              </a:ext>
            </a:extLst>
          </p:cNvPr>
          <p:cNvSpPr/>
          <p:nvPr/>
        </p:nvSpPr>
        <p:spPr>
          <a:xfrm>
            <a:off x="741146" y="6103955"/>
            <a:ext cx="6121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Dispersion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 of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FPs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released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 (fraction of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 CuadroTexto"/>
          <p:cNvSpPr txBox="1"/>
          <p:nvPr/>
        </p:nvSpPr>
        <p:spPr>
          <a:xfrm>
            <a:off x="1" y="70855"/>
            <a:ext cx="6021238" cy="584775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7425431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Quantification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Sensitivity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B04B22B-810A-8A66-D05B-F0CC5861D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4" t="8274" r="60184" b="50440"/>
          <a:stretch/>
        </p:blipFill>
        <p:spPr>
          <a:xfrm>
            <a:off x="7604831" y="1176612"/>
            <a:ext cx="3463385" cy="25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FEF5C407-C194-7E5C-E724-B9FF14159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32" r="65518" b="25035"/>
          <a:stretch/>
        </p:blipFill>
        <p:spPr>
          <a:xfrm>
            <a:off x="7841767" y="4035164"/>
            <a:ext cx="3300212" cy="2520000"/>
          </a:xfrm>
          <a:prstGeom prst="rect">
            <a:avLst/>
          </a:prstGeom>
        </p:spPr>
      </p:pic>
      <p:sp>
        <p:nvSpPr>
          <p:cNvPr id="25" name="Rettangolo 5">
            <a:extLst>
              <a:ext uri="{FF2B5EF4-FFF2-40B4-BE49-F238E27FC236}">
                <a16:creationId xmlns:a16="http://schemas.microsoft.com/office/drawing/2014/main" xmlns="" id="{8214EA83-11AD-9C45-4BCA-B27EBF339F91}"/>
              </a:ext>
            </a:extLst>
          </p:cNvPr>
          <p:cNvSpPr/>
          <p:nvPr/>
        </p:nvSpPr>
        <p:spPr>
          <a:xfrm>
            <a:off x="7604830" y="3696610"/>
            <a:ext cx="431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Pearson’s coefficients for selected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FOMs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ttangolo 5">
            <a:extLst>
              <a:ext uri="{FF2B5EF4-FFF2-40B4-BE49-F238E27FC236}">
                <a16:creationId xmlns:a16="http://schemas.microsoft.com/office/drawing/2014/main" xmlns="" id="{3D47DFC5-90B6-AF5B-5617-D601925EDF09}"/>
              </a:ext>
            </a:extLst>
          </p:cNvPr>
          <p:cNvSpPr/>
          <p:nvPr/>
        </p:nvSpPr>
        <p:spPr>
          <a:xfrm>
            <a:off x="7571378" y="6371921"/>
            <a:ext cx="4622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Spearman’s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coefficients for selected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FOMs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rot="16200000">
            <a:off x="-85447" y="3462726"/>
            <a:ext cx="1490596" cy="377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FPs_ENV</a:t>
            </a:r>
            <a:r>
              <a:rPr lang="es-ES" dirty="0" smtClean="0"/>
              <a:t> [-]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986415" y="1104159"/>
            <a:ext cx="14905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FPs_ENV_RAT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988915" y="3984739"/>
            <a:ext cx="14905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FPs_ENV_RAT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85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3016210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6A97B5DF-729A-50F2-2EC0-0E0642DEC39A}"/>
              </a:ext>
            </a:extLst>
          </p:cNvPr>
          <p:cNvSpPr txBox="1">
            <a:spLocks/>
          </p:cNvSpPr>
          <p:nvPr/>
        </p:nvSpPr>
        <p:spPr>
          <a:xfrm>
            <a:off x="448741" y="1162414"/>
            <a:ext cx="11014841" cy="5370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frame of the MUSA project, CIEMAT has faced the challenge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performing </a:t>
            </a:r>
            <a:r>
              <a:rPr lang="en-US" sz="20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UaSAs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calculations in the field of SA with MELCOR code.</a:t>
            </a:r>
          </a:p>
          <a:p>
            <a:pPr lvl="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greater flexibility, the MELCOR/DAKOTA coupling, post-processing of data and the sensitivity analysis </a:t>
            </a:r>
            <a:r>
              <a:rPr lang="en-GB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statistical correlation coefficients 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performed by building in-house PYTHON 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</a:t>
            </a:r>
          </a:p>
          <a:p>
            <a:pPr lvl="0" algn="just">
              <a:buFont typeface="Arial" panose="020B0604020202020204" pitchFamily="34" charset="0"/>
              <a:buChar char="•"/>
              <a:defRPr/>
            </a:pPr>
            <a:endParaRPr lang="en-US" sz="2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kern="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a RC as robust as possible is an important part of UaSA analysis. It strongly depends on the point of interest and if there are some reference values.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consistency screening of </a:t>
            </a:r>
            <a:r>
              <a:rPr lang="en-US" sz="20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u.p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sets is highly recommended.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sensitivity analysis is a helpful technique that enables to gain understanding of the behavior of a model and its coherence.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management of failed cases has been a major challenge and will deserve special consideration in future works.</a:t>
            </a:r>
          </a:p>
        </p:txBody>
      </p:sp>
    </p:spTree>
    <p:extLst>
      <p:ext uri="{BB962C8B-B14F-4D97-AF65-F5344CB8AC3E}">
        <p14:creationId xmlns:p14="http://schemas.microsoft.com/office/powerpoint/2010/main" val="25182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77"/>
          <p:cNvSpPr txBox="1"/>
          <p:nvPr/>
        </p:nvSpPr>
        <p:spPr>
          <a:xfrm>
            <a:off x="307571" y="2403585"/>
            <a:ext cx="13443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2136370" y="2617947"/>
            <a:ext cx="1005562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ANALYSIS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5201104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7726" y="792961"/>
            <a:ext cx="115342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254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OECD/NEA FACE project (2022-2026)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Fukushima-Daiichi Nuclear Power Station Accident Information, Collection and Evaluation project.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Fukushima-Daiichi accident analysis and preparation of the fuel debris retrieval operations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Tool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MELCOR 2.2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Scope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Refining the interpretation of the 1F1 accident scenarios including the effects of accident management measures in consistency with insights obtained from plant investigations.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Focus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Comparison among different versions of MELCOR.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4377160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EM (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0" y="88108"/>
            <a:ext cx="5201104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" name="2 Grupo"/>
          <p:cNvGrpSpPr/>
          <p:nvPr/>
        </p:nvGrpSpPr>
        <p:grpSpPr>
          <a:xfrm>
            <a:off x="151040" y="2029159"/>
            <a:ext cx="3017633" cy="4509666"/>
            <a:chOff x="5589314" y="1780811"/>
            <a:chExt cx="3017633" cy="4509666"/>
          </a:xfrm>
        </p:grpSpPr>
        <p:grpSp>
          <p:nvGrpSpPr>
            <p:cNvPr id="55" name="1 Grupo"/>
            <p:cNvGrpSpPr>
              <a:grpSpLocks/>
            </p:cNvGrpSpPr>
            <p:nvPr/>
          </p:nvGrpSpPr>
          <p:grpSpPr bwMode="auto">
            <a:xfrm>
              <a:off x="5669929" y="1781518"/>
              <a:ext cx="2937018" cy="4508959"/>
              <a:chOff x="5575741" y="2349500"/>
              <a:chExt cx="3359315" cy="3952514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77823" y="2349500"/>
                <a:ext cx="1757233" cy="395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r="6448"/>
              <a:stretch>
                <a:fillRect/>
              </a:stretch>
            </p:blipFill>
            <p:spPr bwMode="auto">
              <a:xfrm>
                <a:off x="5575741" y="2401838"/>
                <a:ext cx="1695071" cy="3900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" name="3 Rectángulo"/>
            <p:cNvSpPr>
              <a:spLocks noChangeArrowheads="1"/>
            </p:cNvSpPr>
            <p:nvPr/>
          </p:nvSpPr>
          <p:spPr bwMode="auto">
            <a:xfrm>
              <a:off x="5589314" y="1780811"/>
              <a:ext cx="291629" cy="255009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1767754" y="4426003"/>
            <a:ext cx="1296144" cy="900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7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4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13 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(7 FU levels)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501878" y="4282308"/>
            <a:ext cx="1130462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7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4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CVH: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channel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4 bypass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1 LP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435" y="1932840"/>
            <a:ext cx="1748002" cy="460598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234" y="1856027"/>
            <a:ext cx="3791244" cy="4909175"/>
          </a:xfrm>
          <a:prstGeom prst="rect">
            <a:avLst/>
          </a:prstGeom>
        </p:spPr>
      </p:pic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6605875" y="2758091"/>
            <a:ext cx="805234" cy="63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7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4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DW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10 CVs</a:t>
            </a:r>
          </a:p>
        </p:txBody>
      </p:sp>
      <p:sp>
        <p:nvSpPr>
          <p:cNvPr id="64" name="Text Box 45"/>
          <p:cNvSpPr txBox="1">
            <a:spLocks noChangeArrowheads="1"/>
          </p:cNvSpPr>
          <p:nvPr/>
        </p:nvSpPr>
        <p:spPr bwMode="auto">
          <a:xfrm>
            <a:off x="6665299" y="5552981"/>
            <a:ext cx="870407" cy="63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7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4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16 CVs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3982566" y="3966837"/>
            <a:ext cx="870407" cy="63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7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4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RPV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6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CVs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9818" y="1308717"/>
            <a:ext cx="313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2807732" y="1308716"/>
            <a:ext cx="313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RPV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5302437" y="1308716"/>
            <a:ext cx="313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PCV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202132" y="1868589"/>
            <a:ext cx="2491203" cy="32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71021" y="5260750"/>
            <a:ext cx="1473934" cy="14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CuadroTexto 70"/>
          <p:cNvSpPr txBox="1"/>
          <p:nvPr/>
        </p:nvSpPr>
        <p:spPr>
          <a:xfrm>
            <a:off x="8724502" y="1311700"/>
            <a:ext cx="313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3058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1749838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0" y="88108"/>
            <a:ext cx="5201104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36655" y="1103408"/>
            <a:ext cx="496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1F1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57" y="1503518"/>
            <a:ext cx="6635723" cy="532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2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539506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MELCOR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versions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0" y="88108"/>
            <a:ext cx="5201104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14792" y="1277289"/>
            <a:ext cx="124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RPV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02" y="1036746"/>
            <a:ext cx="4752265" cy="2944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01" y="3913200"/>
            <a:ext cx="4752265" cy="29448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91" y="1872627"/>
            <a:ext cx="6075032" cy="37188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41301" y="1577696"/>
            <a:ext cx="24936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MELCOR_v22_r2023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MELCOR_v22_r2023.0.6.Patch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MELCOR_v22_r2023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.0.8.Patch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MELCOR_v22_r2023.0.9.Patch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0091" y="5787483"/>
            <a:ext cx="60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leakage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RPV to DW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539506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MELCOR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versions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0" y="88108"/>
            <a:ext cx="5201104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14792" y="127728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MCCI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5" y="1872796"/>
            <a:ext cx="6298761" cy="37188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52" y="984723"/>
            <a:ext cx="4987789" cy="29448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753" y="3587890"/>
            <a:ext cx="4987789" cy="29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539506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MELCOR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versions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0" y="88108"/>
            <a:ext cx="5201104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1F1 Fukushima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14792" y="127728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MCCI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3" y="1771585"/>
            <a:ext cx="5825491" cy="38263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18" y="1772039"/>
            <a:ext cx="5824800" cy="38258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851102" y="5751722"/>
            <a:ext cx="883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corium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cause of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3016210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5111516"/>
            <a:ext cx="12191999" cy="9576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defTabSz="392113"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1pPr>
            <a:lvl2pPr marL="742950" indent="-285750" defTabSz="392113"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2pPr>
            <a:lvl3pPr marL="1143000" indent="-228600" defTabSz="392113"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3pPr>
            <a:lvl4pPr marL="1600200" indent="-228600" defTabSz="392113"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4pPr>
            <a:lvl5pPr marL="2057400" indent="-228600" defTabSz="392113"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5pPr>
            <a:lvl6pPr marL="25146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6pPr>
            <a:lvl7pPr marL="29718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7pPr>
            <a:lvl8pPr marL="34290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8pPr>
            <a:lvl9pPr marL="38862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985838" algn="l"/>
              </a:tabLst>
              <a:defRPr sz="1600" b="1">
                <a:solidFill>
                  <a:schemeClr val="tx1"/>
                </a:solidFill>
                <a:latin typeface="GeoSlab703 XBd BT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s-ES" sz="2400" i="1" dirty="0">
                <a:solidFill>
                  <a:srgbClr val="000772"/>
                </a:solidFill>
                <a:latin typeface="Arial" panose="020B0604020202020204" pitchFamily="34" charset="0"/>
              </a:rPr>
              <a:t>Collaboration agreement between CSN and </a:t>
            </a:r>
            <a:r>
              <a:rPr lang="en-US" altLang="es-ES" sz="2400" i="1" dirty="0" smtClean="0">
                <a:solidFill>
                  <a:srgbClr val="000772"/>
                </a:solidFill>
                <a:latin typeface="Arial" panose="020B0604020202020204" pitchFamily="34" charset="0"/>
              </a:rPr>
              <a:t>CIEMAT on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s-ES" sz="2400" i="1" dirty="0" smtClean="0">
                <a:solidFill>
                  <a:srgbClr val="000772"/>
                </a:solidFill>
                <a:latin typeface="Arial" panose="020B0604020202020204" pitchFamily="34" charset="0"/>
              </a:rPr>
              <a:t>Severe </a:t>
            </a:r>
            <a:r>
              <a:rPr lang="en-US" altLang="es-ES" sz="2400" i="1" dirty="0">
                <a:solidFill>
                  <a:srgbClr val="000772"/>
                </a:solidFill>
                <a:latin typeface="Arial" panose="020B0604020202020204" pitchFamily="34" charset="0"/>
              </a:rPr>
              <a:t>Accident </a:t>
            </a:r>
            <a:r>
              <a:rPr lang="en-US" altLang="es-ES" sz="2400" i="1" dirty="0" smtClean="0">
                <a:solidFill>
                  <a:srgbClr val="000772"/>
                </a:solidFill>
                <a:latin typeface="Arial" panose="020B0604020202020204" pitchFamily="34" charset="0"/>
              </a:rPr>
              <a:t>Research (APIAS)</a:t>
            </a:r>
            <a:r>
              <a:rPr lang="en-US" altLang="es-ES" sz="2400" i="1" dirty="0">
                <a:solidFill>
                  <a:srgbClr val="000772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891560" y="1847194"/>
            <a:ext cx="10909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90000"/>
              </a:lnSpc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 is currently ongoing.</a:t>
            </a:r>
          </a:p>
          <a:p>
            <a:pPr marL="342900" lvl="1" indent="-342900" algn="just">
              <a:lnSpc>
                <a:spcPct val="90000"/>
              </a:lnSpc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differences found among different versions of code.</a:t>
            </a:r>
          </a:p>
          <a:p>
            <a:pPr marL="342900" lvl="1" indent="-342900" algn="just">
              <a:lnSpc>
                <a:spcPct val="200000"/>
              </a:lnSpc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future work, need for re-calibration of our approximation (small leak from RPV to DW) looking for a better agreement to available real data.</a:t>
            </a:r>
          </a:p>
        </p:txBody>
      </p:sp>
    </p:spTree>
    <p:extLst>
      <p:ext uri="{BB962C8B-B14F-4D97-AF65-F5344CB8AC3E}">
        <p14:creationId xmlns:p14="http://schemas.microsoft.com/office/powerpoint/2010/main" val="14286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77"/>
          <p:cNvSpPr txBox="1"/>
          <p:nvPr/>
        </p:nvSpPr>
        <p:spPr>
          <a:xfrm>
            <a:off x="307571" y="2403585"/>
            <a:ext cx="13443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01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2136370" y="2617947"/>
            <a:ext cx="1005562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Gases Management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0" y="88108"/>
            <a:ext cx="4587153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>
              <a:defRPr/>
            </a:pPr>
            <a:r>
              <a:rPr lang="es-E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MELCOR_v22_r2024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34" y="1377701"/>
            <a:ext cx="7707275" cy="48345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268" y="1975200"/>
            <a:ext cx="4014138" cy="3209542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88535" y="4449449"/>
            <a:ext cx="4861739" cy="631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97814" y="5397050"/>
            <a:ext cx="23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MELCOR running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4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3311163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Remarks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sellaDiTesto 5"/>
          <p:cNvSpPr txBox="1"/>
          <p:nvPr/>
        </p:nvSpPr>
        <p:spPr>
          <a:xfrm>
            <a:off x="891560" y="1847194"/>
            <a:ext cx="109092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90000"/>
              </a:lnSpc>
              <a:spcBef>
                <a:spcPts val="3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MELCOR has become an essential tool for CIEMAT in the area of LWR analysis.</a:t>
            </a:r>
          </a:p>
          <a:p>
            <a:pPr marL="342900" lvl="1" indent="-3429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CIEMAT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profusely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MELCOR in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MELCOR has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CSN-CIEMAT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CIEMAT use of MELCOR: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SFPs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DBA &amp; DEC-A.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CIEMAT’s expertise on SA analysis with MELCOR being used in other technologies.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25" y="4848020"/>
            <a:ext cx="10909212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s-ES" sz="2400" dirty="0" err="1" smtClean="0">
                <a:solidFill>
                  <a:srgbClr val="000772"/>
                </a:solidFill>
              </a:rPr>
              <a:t>Our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highest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appreciation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goes</a:t>
            </a:r>
            <a:r>
              <a:rPr lang="es-ES" sz="2400" dirty="0" smtClean="0">
                <a:solidFill>
                  <a:srgbClr val="000772"/>
                </a:solidFill>
              </a:rPr>
              <a:t> to:</a:t>
            </a:r>
          </a:p>
          <a:p>
            <a:pPr marL="0" lvl="1" algn="ctr"/>
            <a:r>
              <a:rPr lang="es-ES" sz="2400" dirty="0" smtClean="0">
                <a:solidFill>
                  <a:srgbClr val="000772"/>
                </a:solidFill>
              </a:rPr>
              <a:t>SNL </a:t>
            </a:r>
            <a:r>
              <a:rPr lang="es-ES" sz="2400" dirty="0" err="1" smtClean="0">
                <a:solidFill>
                  <a:srgbClr val="000772"/>
                </a:solidFill>
              </a:rPr>
              <a:t>colleagues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for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an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exceptional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work</a:t>
            </a:r>
            <a:r>
              <a:rPr lang="es-ES" sz="2400" dirty="0" smtClean="0">
                <a:solidFill>
                  <a:srgbClr val="000772"/>
                </a:solidFill>
              </a:rPr>
              <a:t> &amp; USNRC </a:t>
            </a:r>
            <a:r>
              <a:rPr lang="es-ES" sz="2400" dirty="0" err="1" smtClean="0">
                <a:solidFill>
                  <a:srgbClr val="000772"/>
                </a:solidFill>
              </a:rPr>
              <a:t>for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their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smtClean="0">
                <a:solidFill>
                  <a:srgbClr val="000772"/>
                </a:solidFill>
              </a:rPr>
              <a:t>continuous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support</a:t>
            </a:r>
            <a:r>
              <a:rPr lang="es-ES" sz="2400" dirty="0" smtClean="0">
                <a:solidFill>
                  <a:srgbClr val="000772"/>
                </a:solidFill>
              </a:rPr>
              <a:t> to </a:t>
            </a:r>
            <a:r>
              <a:rPr lang="es-ES" sz="2400" dirty="0" err="1" smtClean="0">
                <a:solidFill>
                  <a:srgbClr val="000772"/>
                </a:solidFill>
              </a:rPr>
              <a:t>it</a:t>
            </a:r>
            <a:endParaRPr lang="es-ES" sz="2400" dirty="0">
              <a:solidFill>
                <a:srgbClr val="000772"/>
              </a:solidFill>
            </a:endParaRPr>
          </a:p>
          <a:p>
            <a:pPr marL="0" lvl="1" algn="ctr"/>
            <a:r>
              <a:rPr lang="es-ES" sz="2400" dirty="0" smtClean="0">
                <a:solidFill>
                  <a:srgbClr val="000772"/>
                </a:solidFill>
              </a:rPr>
              <a:t>CSN </a:t>
            </a:r>
            <a:r>
              <a:rPr lang="es-ES" sz="2400" dirty="0" err="1" smtClean="0">
                <a:solidFill>
                  <a:srgbClr val="000772"/>
                </a:solidFill>
              </a:rPr>
              <a:t>for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making</a:t>
            </a:r>
            <a:r>
              <a:rPr lang="es-ES" sz="2400" dirty="0" smtClean="0">
                <a:solidFill>
                  <a:srgbClr val="000772"/>
                </a:solidFill>
              </a:rPr>
              <a:t> MELCOR </a:t>
            </a:r>
            <a:r>
              <a:rPr lang="es-ES" sz="2400" dirty="0" err="1" smtClean="0">
                <a:solidFill>
                  <a:srgbClr val="000772"/>
                </a:solidFill>
              </a:rPr>
              <a:t>accessible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through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its</a:t>
            </a:r>
            <a:r>
              <a:rPr lang="es-ES" sz="2400" dirty="0" smtClean="0">
                <a:solidFill>
                  <a:srgbClr val="000772"/>
                </a:solidFill>
              </a:rPr>
              <a:t> bilateral </a:t>
            </a:r>
            <a:r>
              <a:rPr lang="es-ES" sz="2400" dirty="0" err="1" smtClean="0">
                <a:solidFill>
                  <a:srgbClr val="000772"/>
                </a:solidFill>
              </a:rPr>
              <a:t>agreement</a:t>
            </a:r>
            <a:r>
              <a:rPr lang="es-ES" sz="2400" dirty="0" smtClean="0">
                <a:solidFill>
                  <a:srgbClr val="000772"/>
                </a:solidFill>
              </a:rPr>
              <a:t> </a:t>
            </a:r>
            <a:r>
              <a:rPr lang="es-ES" sz="2400" dirty="0" err="1" smtClean="0">
                <a:solidFill>
                  <a:srgbClr val="000772"/>
                </a:solidFill>
              </a:rPr>
              <a:t>with</a:t>
            </a:r>
            <a:r>
              <a:rPr lang="es-ES" sz="2400" dirty="0" smtClean="0">
                <a:solidFill>
                  <a:srgbClr val="000772"/>
                </a:solidFill>
              </a:rPr>
              <a:t> USNRC</a:t>
            </a:r>
            <a:endParaRPr lang="en-US" sz="2400" dirty="0" smtClean="0">
              <a:solidFill>
                <a:srgbClr val="0007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5290"/>
          <a:stretch/>
        </p:blipFill>
        <p:spPr>
          <a:xfrm>
            <a:off x="-355" y="0"/>
            <a:ext cx="12192356" cy="4464496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335360" y="4485887"/>
            <a:ext cx="1159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ES" sz="6000" b="1" dirty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9 CuadroTexto"/>
          <p:cNvSpPr txBox="1"/>
          <p:nvPr/>
        </p:nvSpPr>
        <p:spPr>
          <a:xfrm>
            <a:off x="3896810" y="5569190"/>
            <a:ext cx="4470387" cy="107721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Nuclear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onica.gmartin@ciemat.es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7726" y="1540088"/>
            <a:ext cx="1153427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254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H2020 EURATOM AMHYCO project (2020-2024)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Towards an enhanced accident management of the hydrogen/carbon monoxide combustion risk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optimize the management of 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+CO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high combustion risk sequences.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Tool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MELCOR 2.2_r2023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Scope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PWR-W containment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LBLOCA (double ended guillotine)  &amp;  SBO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FRAMATOME’s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 (Passive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Autocatalytic 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Recombiner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4377160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EM (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3832"/>
          <a:stretch/>
        </p:blipFill>
        <p:spPr>
          <a:xfrm>
            <a:off x="6905046" y="2463489"/>
            <a:ext cx="4108039" cy="438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90" y="2487427"/>
            <a:ext cx="3140679" cy="43891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817" y="1308717"/>
            <a:ext cx="6066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reactor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containment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(WP2 –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49473" y="6337689"/>
            <a:ext cx="873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76915" y="6337689"/>
            <a:ext cx="873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07430" y="131707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Containment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“stand-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(WP4 – Full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containment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264343" y="4383157"/>
            <a:ext cx="1673172" cy="30811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07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89077" y="3706216"/>
            <a:ext cx="1668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LBLOCA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SBO</a:t>
            </a:r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4377160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EM (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3832"/>
          <a:stretch/>
        </p:blipFill>
        <p:spPr>
          <a:xfrm>
            <a:off x="6905046" y="2463489"/>
            <a:ext cx="4108039" cy="438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90" y="2487427"/>
            <a:ext cx="3140679" cy="43891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817" y="1308717"/>
            <a:ext cx="6066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reactor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containment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(WP2 –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49473" y="6337689"/>
            <a:ext cx="873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76915" y="6337689"/>
            <a:ext cx="873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07430" y="131707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Containment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“stand-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(WP4 – Full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containment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264343" y="4383157"/>
            <a:ext cx="1673172" cy="30811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07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89077" y="3706216"/>
            <a:ext cx="1668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LBLOCA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58025" y="2730700"/>
            <a:ext cx="4664979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Stand-alone approach: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possibility of running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several calculations quickly by 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aving running time.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Comparison of results from several codes: MELCOR, ASTEC and GOTHIC (which is exclusively focused on containment).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672972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EM: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Stand-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Alone</a:t>
            </a:r>
            <a:r>
              <a:rPr kumimoji="0" lang="es-E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1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80298" y="1633862"/>
            <a:ext cx="6703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Mass/Energy sources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confirmation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LBLOCA in the hot leg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Objective: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ensure the correctness of the source’s definition taken from the full model, avoiding the foreseen effect of nodalization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Approach: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Sources injection as BCs into the isolated containment full model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Sources: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65" y="1004250"/>
            <a:ext cx="4170475" cy="5828255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79816" y="4777316"/>
            <a:ext cx="56807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marR="0" lvl="3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RCS discharge: H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into the SG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room.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36575" marR="0" lvl="3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Vessel failure: H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into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cavity.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36575" marR="0" lvl="3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MCCI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gases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generation: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,CO and CO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into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cavity.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8256898" y="5902869"/>
            <a:ext cx="0" cy="450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rot="10800000" flipV="1">
            <a:off x="9312268" y="6112419"/>
            <a:ext cx="0" cy="45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rot="16200000" flipH="1" flipV="1">
            <a:off x="9624688" y="6459129"/>
            <a:ext cx="0" cy="450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7705616" y="6038689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772416" y="6111079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702056" y="6503509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83730" y="6481804"/>
            <a:ext cx="5680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6575" marR="0" lvl="3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corium to cavity atmosphere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Conector recto de flecha 23"/>
          <p:cNvCxnSpPr/>
          <p:nvPr/>
        </p:nvCxnSpPr>
        <p:spPr>
          <a:xfrm flipV="1">
            <a:off x="9304148" y="6459129"/>
            <a:ext cx="0" cy="415568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27"/>
          <p:cNvSpPr txBox="1"/>
          <p:nvPr/>
        </p:nvSpPr>
        <p:spPr>
          <a:xfrm>
            <a:off x="8787156" y="6588203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7768" y="6273306"/>
            <a:ext cx="7456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Containmet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pressure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vs. time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7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672972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lvl="0" indent="479948">
              <a:defRPr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EM: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Stand-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s-E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82" y="1168106"/>
            <a:ext cx="7805547" cy="526038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74384" y="2456297"/>
            <a:ext cx="120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ym typeface="Symbol" panose="05050102010706020507" pitchFamily="18" charset="2"/>
              </a:rPr>
              <a:t> 0.5 bar</a:t>
            </a:r>
            <a:endParaRPr lang="es-ES" b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972175" y="2504661"/>
            <a:ext cx="0" cy="357809"/>
          </a:xfrm>
          <a:prstGeom prst="straightConnector1">
            <a:avLst/>
          </a:prstGeom>
          <a:ln w="28575">
            <a:solidFill>
              <a:srgbClr val="00077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D527E-5CFC-48DC-9936-3B57F686B0AD}" type="slidenum">
              <a:rPr kumimoji="0" lang="es-E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240632" y="5619484"/>
            <a:ext cx="534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injection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RCS to SG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room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7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(S1)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5" y="2730787"/>
            <a:ext cx="4341052" cy="2832615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0" y="88108"/>
            <a:ext cx="6749605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marL="0" marR="0" lvl="0" indent="4799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Combustible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 Management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xmlns="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6729727" cy="420564"/>
          </a:xfrm>
          <a:prstGeom prst="rect">
            <a:avLst/>
          </a:prstGeom>
          <a:solidFill>
            <a:srgbClr val="F7D118"/>
          </a:solidFill>
        </p:spPr>
        <p:txBody>
          <a:bodyPr wrap="none" rtlCol="0">
            <a:spAutoFit/>
          </a:bodyPr>
          <a:lstStyle/>
          <a:p>
            <a:pPr lvl="0" indent="479948">
              <a:defRPr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EM: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Stand-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s-E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7322" y="1296964"/>
            <a:ext cx="44760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Stumble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s-E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selection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time-</a:t>
            </a:r>
            <a:r>
              <a:rPr kumimoji="0" lang="es-E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steps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defRPr/>
            </a:pPr>
            <a:r>
              <a:rPr lang="es-ES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oversizing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512" y="1630217"/>
            <a:ext cx="7055615" cy="47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para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 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para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1756</Words>
  <Application>Microsoft Office PowerPoint</Application>
  <PresentationFormat>Personalizado</PresentationFormat>
  <Paragraphs>351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Tema de Office</vt:lpstr>
      <vt:lpstr>1_Tema de Office</vt:lpstr>
      <vt:lpstr>Separador</vt:lpstr>
      <vt:lpstr>en blanco</vt:lpstr>
      <vt:lpstr>1_Separador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CIEMAT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CIEMAT</dc:creator>
  <cp:lastModifiedBy>Hewlett-Packard Company</cp:lastModifiedBy>
  <cp:revision>164</cp:revision>
  <cp:lastPrinted>2024-04-14T07:30:47Z</cp:lastPrinted>
  <dcterms:created xsi:type="dcterms:W3CDTF">2023-07-03T12:26:13Z</dcterms:created>
  <dcterms:modified xsi:type="dcterms:W3CDTF">2024-04-15T05:08:28Z</dcterms:modified>
</cp:coreProperties>
</file>