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38" r:id="rId2"/>
    <p:sldMasterId id="2147483740" r:id="rId3"/>
  </p:sldMasterIdLst>
  <p:notesMasterIdLst>
    <p:notesMasterId r:id="rId33"/>
  </p:notesMasterIdLst>
  <p:handoutMasterIdLst>
    <p:handoutMasterId r:id="rId34"/>
  </p:handoutMasterIdLst>
  <p:sldIdLst>
    <p:sldId id="289" r:id="rId4"/>
    <p:sldId id="545" r:id="rId5"/>
    <p:sldId id="574" r:id="rId6"/>
    <p:sldId id="546" r:id="rId7"/>
    <p:sldId id="571" r:id="rId8"/>
    <p:sldId id="572" r:id="rId9"/>
    <p:sldId id="573" r:id="rId10"/>
    <p:sldId id="547" r:id="rId11"/>
    <p:sldId id="575" r:id="rId12"/>
    <p:sldId id="552" r:id="rId13"/>
    <p:sldId id="549" r:id="rId14"/>
    <p:sldId id="579" r:id="rId15"/>
    <p:sldId id="580" r:id="rId16"/>
    <p:sldId id="581" r:id="rId17"/>
    <p:sldId id="582" r:id="rId18"/>
    <p:sldId id="583" r:id="rId19"/>
    <p:sldId id="585" r:id="rId20"/>
    <p:sldId id="584" r:id="rId21"/>
    <p:sldId id="586" r:id="rId22"/>
    <p:sldId id="588" r:id="rId23"/>
    <p:sldId id="589" r:id="rId24"/>
    <p:sldId id="590" r:id="rId25"/>
    <p:sldId id="592" r:id="rId26"/>
    <p:sldId id="593" r:id="rId27"/>
    <p:sldId id="594" r:id="rId28"/>
    <p:sldId id="595" r:id="rId29"/>
    <p:sldId id="596" r:id="rId30"/>
    <p:sldId id="597" r:id="rId31"/>
    <p:sldId id="598" r:id="rId32"/>
  </p:sldIdLst>
  <p:sldSz cx="9144000" cy="6858000" type="screen4x3"/>
  <p:notesSz cx="6858000" cy="9926638"/>
  <p:custDataLst>
    <p:tags r:id="rId35"/>
  </p:custDataLst>
  <p:defaultTextStyle>
    <a:defPPr>
      <a:defRPr lang="en-US"/>
    </a:defPPr>
    <a:lvl1pPr algn="l" rtl="0" eaLnBrk="0" fontAlgn="base" hangingPunct="0">
      <a:spcBef>
        <a:spcPct val="0"/>
      </a:spcBef>
      <a:spcAft>
        <a:spcPct val="0"/>
      </a:spcAft>
      <a:defRPr sz="1000" kern="1200">
        <a:solidFill>
          <a:schemeClr val="bg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kern="1200">
        <a:solidFill>
          <a:schemeClr val="bg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kern="1200">
        <a:solidFill>
          <a:schemeClr val="bg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kern="1200">
        <a:solidFill>
          <a:schemeClr val="bg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kern="1200">
        <a:solidFill>
          <a:schemeClr val="bg2"/>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kern="1200">
        <a:solidFill>
          <a:schemeClr val="bg2"/>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kern="1200">
        <a:solidFill>
          <a:schemeClr val="bg2"/>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kern="1200">
        <a:solidFill>
          <a:schemeClr val="bg2"/>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kern="1200">
        <a:solidFill>
          <a:schemeClr val="bg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087">
          <p15:clr>
            <a:srgbClr val="A4A3A4"/>
          </p15:clr>
        </p15:guide>
        <p15:guide id="2" orient="horz" pos="341">
          <p15:clr>
            <a:srgbClr val="A4A3A4"/>
          </p15:clr>
        </p15:guide>
        <p15:guide id="3" orient="horz" pos="3493">
          <p15:clr>
            <a:srgbClr val="A4A3A4"/>
          </p15:clr>
        </p15:guide>
        <p15:guide id="4" orient="horz" pos="597">
          <p15:clr>
            <a:srgbClr val="A4A3A4"/>
          </p15:clr>
        </p15:guide>
        <p15:guide id="5" orient="horz" pos="2926">
          <p15:clr>
            <a:srgbClr val="A4A3A4"/>
          </p15:clr>
        </p15:guide>
        <p15:guide id="6" orient="horz" pos="704">
          <p15:clr>
            <a:srgbClr val="A4A3A4"/>
          </p15:clr>
        </p15:guide>
        <p15:guide id="7" pos="1665">
          <p15:clr>
            <a:srgbClr val="A4A3A4"/>
          </p15:clr>
        </p15:guide>
        <p15:guide id="8" pos="2135">
          <p15:clr>
            <a:srgbClr val="A4A3A4"/>
          </p15:clr>
        </p15:guide>
        <p15:guide id="9" pos="4320">
          <p15:clr>
            <a:srgbClr val="A4A3A4"/>
          </p15:clr>
        </p15:guide>
        <p15:guide id="10" pos="5428">
          <p15:clr>
            <a:srgbClr val="A4A3A4"/>
          </p15:clr>
        </p15:guide>
        <p15:guide id="11" pos="394">
          <p15:clr>
            <a:srgbClr val="A4A3A4"/>
          </p15:clr>
        </p15:guide>
        <p15:guide id="12" pos="2473">
          <p15:clr>
            <a:srgbClr val="A4A3A4"/>
          </p15:clr>
        </p15:guide>
        <p15:guide id="13" pos="2879">
          <p15:clr>
            <a:srgbClr val="A4A3A4"/>
          </p15:clr>
        </p15:guide>
        <p15:guide id="14" pos="14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9085D4-AF1F-5FFF-A8FC-9C566416DC62}" name="DENEFLE Romain" initials="DR" userId="S::romain.denefle@edf.fr::3d70ab21-ddaa-49db-81fe-e5d78add3e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TTAN Jeremy" initials="BJ" lastIdx="1" clrIdx="0">
    <p:extLst>
      <p:ext uri="{19B8F6BF-5375-455C-9EA6-DF929625EA0E}">
        <p15:presenceInfo xmlns:p15="http://schemas.microsoft.com/office/powerpoint/2012/main" userId="S-1-5-21-2415383333-406384120-3540199839-457197" providerId="AD"/>
      </p:ext>
    </p:extLst>
  </p:cmAuthor>
  <p:cmAuthor id="2" name="BAKOUTA Nikolai" initials="BN" lastIdx="1" clrIdx="1">
    <p:extLst>
      <p:ext uri="{19B8F6BF-5375-455C-9EA6-DF929625EA0E}">
        <p15:presenceInfo xmlns:p15="http://schemas.microsoft.com/office/powerpoint/2012/main" userId="S::nikolai.bakouta@edf.fr::a01f7b76-80d3-4308-8053-583be7ff7088" providerId="AD"/>
      </p:ext>
    </p:extLst>
  </p:cmAuthor>
  <p:cmAuthor id="3" name="BITTAN Jeremy" initials="BJ [2]" lastIdx="3" clrIdx="2">
    <p:extLst>
      <p:ext uri="{19B8F6BF-5375-455C-9EA6-DF929625EA0E}">
        <p15:presenceInfo xmlns:p15="http://schemas.microsoft.com/office/powerpoint/2012/main" userId="S::jeremy.bittan@edf.fr::2181675d-0a4d-47da-8a45-d6cd50763a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A70"/>
    <a:srgbClr val="33CC33"/>
    <a:srgbClr val="128D01"/>
    <a:srgbClr val="FF25B1"/>
    <a:srgbClr val="FE0000"/>
    <a:srgbClr val="00FE00"/>
    <a:srgbClr val="0000FE"/>
    <a:srgbClr val="FEAC17"/>
    <a:srgbClr val="00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18" autoAdjust="0"/>
    <p:restoredTop sz="94773" autoAdjust="0"/>
  </p:normalViewPr>
  <p:slideViewPr>
    <p:cSldViewPr snapToGrid="0" snapToObjects="1">
      <p:cViewPr varScale="1">
        <p:scale>
          <a:sx n="80" d="100"/>
          <a:sy n="80" d="100"/>
        </p:scale>
        <p:origin x="1332" y="78"/>
      </p:cViewPr>
      <p:guideLst>
        <p:guide orient="horz" pos="3087"/>
        <p:guide orient="horz" pos="341"/>
        <p:guide orient="horz" pos="3493"/>
        <p:guide orient="horz" pos="597"/>
        <p:guide orient="horz" pos="2926"/>
        <p:guide orient="horz" pos="704"/>
        <p:guide pos="1665"/>
        <p:guide pos="2135"/>
        <p:guide pos="4320"/>
        <p:guide pos="5428"/>
        <p:guide pos="394"/>
        <p:guide pos="2473"/>
        <p:guide pos="2879"/>
        <p:guide pos="1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8" d="100"/>
          <a:sy n="68" d="100"/>
        </p:scale>
        <p:origin x="3588" y="48"/>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2098" cy="497317"/>
          </a:xfrm>
          <a:prstGeom prst="rect">
            <a:avLst/>
          </a:prstGeom>
        </p:spPr>
        <p:txBody>
          <a:bodyPr vert="horz" lIns="91440" tIns="45720" rIns="91440" bIns="45720" rtlCol="0"/>
          <a:lstStyle>
            <a:lvl1pPr algn="l" eaLnBrk="1" hangingPunct="1">
              <a:defRPr sz="1200">
                <a:solidFill>
                  <a:schemeClr val="tx1"/>
                </a:solidFill>
                <a:latin typeface="Arial" charset="0"/>
                <a:cs typeface="Arial" charset="0"/>
              </a:defRPr>
            </a:lvl1pPr>
          </a:lstStyle>
          <a:p>
            <a:pPr>
              <a:defRPr/>
            </a:pPr>
            <a:endParaRPr lang="fr-FR"/>
          </a:p>
        </p:txBody>
      </p:sp>
      <p:sp>
        <p:nvSpPr>
          <p:cNvPr id="3" name="Espace réservé de la date 2"/>
          <p:cNvSpPr>
            <a:spLocks noGrp="1"/>
          </p:cNvSpPr>
          <p:nvPr>
            <p:ph type="dt" sz="quarter" idx="1"/>
          </p:nvPr>
        </p:nvSpPr>
        <p:spPr>
          <a:xfrm>
            <a:off x="3884414" y="1"/>
            <a:ext cx="2972098" cy="497317"/>
          </a:xfrm>
          <a:prstGeom prst="rect">
            <a:avLst/>
          </a:prstGeom>
        </p:spPr>
        <p:txBody>
          <a:bodyPr vert="horz" lIns="91440" tIns="45720" rIns="91440" bIns="45720" rtlCol="0"/>
          <a:lstStyle>
            <a:lvl1pPr algn="r" eaLnBrk="1" hangingPunct="1">
              <a:defRPr sz="1200">
                <a:solidFill>
                  <a:schemeClr val="tx1"/>
                </a:solidFill>
                <a:latin typeface="Arial" charset="0"/>
                <a:cs typeface="Arial" charset="0"/>
              </a:defRPr>
            </a:lvl1pPr>
          </a:lstStyle>
          <a:p>
            <a:pPr>
              <a:defRPr/>
            </a:pPr>
            <a:r>
              <a:rPr lang="fr-FR"/>
              <a:t>Paris, March 2017</a:t>
            </a:r>
          </a:p>
        </p:txBody>
      </p:sp>
      <p:sp>
        <p:nvSpPr>
          <p:cNvPr id="4" name="Espace réservé du pied de page 3"/>
          <p:cNvSpPr>
            <a:spLocks noGrp="1"/>
          </p:cNvSpPr>
          <p:nvPr>
            <p:ph type="ftr" sz="quarter" idx="2"/>
          </p:nvPr>
        </p:nvSpPr>
        <p:spPr>
          <a:xfrm>
            <a:off x="0" y="9427681"/>
            <a:ext cx="2972098" cy="497317"/>
          </a:xfrm>
          <a:prstGeom prst="rect">
            <a:avLst/>
          </a:prstGeom>
        </p:spPr>
        <p:txBody>
          <a:bodyPr vert="horz" lIns="91440" tIns="45720" rIns="91440" bIns="45720" rtlCol="0" anchor="b"/>
          <a:lstStyle>
            <a:lvl1pPr algn="l" eaLnBrk="1" hangingPunct="1">
              <a:defRPr sz="1200">
                <a:solidFill>
                  <a:schemeClr val="tx1"/>
                </a:solidFill>
                <a:latin typeface="Arial" charset="0"/>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414" y="9427681"/>
            <a:ext cx="2972098" cy="49731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CBA1D8C1-7CE7-46A4-9F36-C00192BE0363}" type="slidenum">
              <a:rPr lang="fr-FR" altLang="fr-FR"/>
              <a:pPr>
                <a:defRPr/>
              </a:pPr>
              <a:t>‹N°›</a:t>
            </a:fld>
            <a:endParaRPr lang="fr-FR" altLang="fr-FR"/>
          </a:p>
        </p:txBody>
      </p:sp>
    </p:spTree>
    <p:extLst>
      <p:ext uri="{BB962C8B-B14F-4D97-AF65-F5344CB8AC3E}">
        <p14:creationId xmlns:p14="http://schemas.microsoft.com/office/powerpoint/2010/main" val="23843270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2098" cy="497317"/>
          </a:xfrm>
          <a:prstGeom prst="rect">
            <a:avLst/>
          </a:prstGeom>
        </p:spPr>
        <p:txBody>
          <a:bodyPr vert="horz" lIns="91440" tIns="45720" rIns="91440" bIns="45720" rtlCol="0"/>
          <a:lstStyle>
            <a:lvl1pPr algn="l" eaLnBrk="1" hangingPunct="1">
              <a:defRPr sz="1200">
                <a:solidFill>
                  <a:schemeClr val="tx1"/>
                </a:solidFill>
                <a:latin typeface="Arial" charset="0"/>
                <a:cs typeface="Arial" charset="0"/>
              </a:defRPr>
            </a:lvl1pPr>
          </a:lstStyle>
          <a:p>
            <a:pPr>
              <a:defRPr/>
            </a:pPr>
            <a:endParaRPr lang="fr-FR"/>
          </a:p>
        </p:txBody>
      </p:sp>
      <p:sp>
        <p:nvSpPr>
          <p:cNvPr id="3" name="Espace réservé de la date 2"/>
          <p:cNvSpPr>
            <a:spLocks noGrp="1"/>
          </p:cNvSpPr>
          <p:nvPr>
            <p:ph type="dt" idx="1"/>
          </p:nvPr>
        </p:nvSpPr>
        <p:spPr>
          <a:xfrm>
            <a:off x="3884414" y="1"/>
            <a:ext cx="2972098" cy="497317"/>
          </a:xfrm>
          <a:prstGeom prst="rect">
            <a:avLst/>
          </a:prstGeom>
        </p:spPr>
        <p:txBody>
          <a:bodyPr vert="horz" lIns="91440" tIns="45720" rIns="91440" bIns="45720" rtlCol="0"/>
          <a:lstStyle>
            <a:lvl1pPr algn="r" eaLnBrk="1" hangingPunct="1">
              <a:defRPr sz="1200">
                <a:solidFill>
                  <a:schemeClr val="tx1"/>
                </a:solidFill>
                <a:latin typeface="Arial" charset="0"/>
                <a:cs typeface="Arial" charset="0"/>
              </a:defRPr>
            </a:lvl1pPr>
          </a:lstStyle>
          <a:p>
            <a:pPr>
              <a:defRPr/>
            </a:pPr>
            <a:r>
              <a:rPr lang="fr-FR"/>
              <a:t>Paris, March 2017</a:t>
            </a:r>
          </a:p>
        </p:txBody>
      </p:sp>
      <p:sp>
        <p:nvSpPr>
          <p:cNvPr id="4" name="Espace réservé de l'image des diapositives 3"/>
          <p:cNvSpPr>
            <a:spLocks noGrp="1" noRot="1" noChangeAspect="1"/>
          </p:cNvSpPr>
          <p:nvPr>
            <p:ph type="sldImg" idx="2"/>
          </p:nvPr>
        </p:nvSpPr>
        <p:spPr>
          <a:xfrm>
            <a:off x="949325" y="744538"/>
            <a:ext cx="4960938"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6098" y="4715482"/>
            <a:ext cx="5485805" cy="4466002"/>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0"/>
            <a:r>
              <a:rPr lang="fr-FR" noProof="0"/>
              <a:t>Deuxième niveau</a:t>
            </a:r>
          </a:p>
          <a:p>
            <a:pPr lvl="0"/>
            <a:r>
              <a:rPr lang="fr-FR" noProof="0"/>
              <a:t>Troisième niveau</a:t>
            </a:r>
          </a:p>
          <a:p>
            <a:pPr lvl="0"/>
            <a:r>
              <a:rPr lang="fr-FR" noProof="0"/>
              <a:t>Quatrième niveau</a:t>
            </a:r>
          </a:p>
          <a:p>
            <a:pPr lvl="0"/>
            <a:r>
              <a:rPr lang="fr-FR" noProof="0"/>
              <a:t>Cinquième niveau</a:t>
            </a:r>
          </a:p>
        </p:txBody>
      </p:sp>
      <p:sp>
        <p:nvSpPr>
          <p:cNvPr id="6" name="Espace réservé du pied de page 5"/>
          <p:cNvSpPr>
            <a:spLocks noGrp="1"/>
          </p:cNvSpPr>
          <p:nvPr>
            <p:ph type="ftr" sz="quarter" idx="4"/>
          </p:nvPr>
        </p:nvSpPr>
        <p:spPr>
          <a:xfrm>
            <a:off x="0" y="9427681"/>
            <a:ext cx="2972098" cy="497317"/>
          </a:xfrm>
          <a:prstGeom prst="rect">
            <a:avLst/>
          </a:prstGeom>
        </p:spPr>
        <p:txBody>
          <a:bodyPr vert="horz" lIns="91440" tIns="45720" rIns="91440" bIns="45720" rtlCol="0" anchor="b"/>
          <a:lstStyle>
            <a:lvl1pPr algn="l" eaLnBrk="1" hangingPunct="1">
              <a:defRPr sz="1200">
                <a:solidFill>
                  <a:schemeClr val="tx1"/>
                </a:solidFill>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84414" y="9427681"/>
            <a:ext cx="2972098" cy="49731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DB1AE1E6-3EB8-4938-8ED9-2A0B394D663A}" type="slidenum">
              <a:rPr lang="fr-FR" altLang="fr-FR"/>
              <a:pPr>
                <a:defRPr/>
              </a:pPr>
              <a:t>‹N°›</a:t>
            </a:fld>
            <a:endParaRPr lang="fr-FR" altLang="fr-FR"/>
          </a:p>
        </p:txBody>
      </p:sp>
    </p:spTree>
    <p:extLst>
      <p:ext uri="{BB962C8B-B14F-4D97-AF65-F5344CB8AC3E}">
        <p14:creationId xmlns:p14="http://schemas.microsoft.com/office/powerpoint/2010/main" val="191521966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742950" indent="-285750" algn="l" rtl="0" eaLnBrk="0" fontAlgn="base" hangingPunct="0">
      <a:spcBef>
        <a:spcPct val="30000"/>
      </a:spcBef>
      <a:spcAft>
        <a:spcPct val="0"/>
      </a:spcAft>
      <a:defRPr sz="1200" kern="1200">
        <a:solidFill>
          <a:schemeClr val="tx1"/>
        </a:solidFill>
        <a:latin typeface="+mn-lt"/>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mn-lt"/>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mn-lt"/>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cs typeface="Arial" panose="020B0604020202020204" pitchFamily="34" charset="0"/>
            </a:endParaRP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393EAB84-B404-460A-9C54-7C42800249BF}" type="slidenum">
              <a:rPr lang="fr-FR" altLang="fr-FR" smtClean="0">
                <a:latin typeface="Arial" panose="020B0604020202020204" pitchFamily="34" charset="0"/>
              </a:rPr>
              <a:pPr>
                <a:spcBef>
                  <a:spcPct val="0"/>
                </a:spcBef>
              </a:pPr>
              <a:t>1</a:t>
            </a:fld>
            <a:endParaRPr lang="fr-FR" altLang="fr-FR">
              <a:latin typeface="Arial" panose="020B0604020202020204" pitchFamily="34" charset="0"/>
            </a:endParaRPr>
          </a:p>
        </p:txBody>
      </p:sp>
      <p:sp>
        <p:nvSpPr>
          <p:cNvPr id="9221"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r>
              <a:rPr lang="fr-FR" altLang="fr-FR">
                <a:latin typeface="Arial" panose="020B0604020202020204" pitchFamily="34" charset="0"/>
              </a:rPr>
              <a:t>Paris, March 2017</a:t>
            </a:r>
          </a:p>
        </p:txBody>
      </p:sp>
    </p:spTree>
    <p:extLst>
      <p:ext uri="{BB962C8B-B14F-4D97-AF65-F5344CB8AC3E}">
        <p14:creationId xmlns:p14="http://schemas.microsoft.com/office/powerpoint/2010/main" val="197188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e : 2 colonnes">
    <p:spTree>
      <p:nvGrpSpPr>
        <p:cNvPr id="1" name=""/>
        <p:cNvGrpSpPr/>
        <p:nvPr/>
      </p:nvGrpSpPr>
      <p:grpSpPr>
        <a:xfrm>
          <a:off x="0" y="0"/>
          <a:ext cx="0" cy="0"/>
          <a:chOff x="0" y="0"/>
          <a:chExt cx="0" cy="0"/>
        </a:xfrm>
      </p:grpSpPr>
      <p:sp>
        <p:nvSpPr>
          <p:cNvPr id="2" name="Titre 1"/>
          <p:cNvSpPr>
            <a:spLocks noGrp="1"/>
          </p:cNvSpPr>
          <p:nvPr>
            <p:ph type="title"/>
          </p:nvPr>
        </p:nvSpPr>
        <p:spPr>
          <a:xfrm>
            <a:off x="425450" y="180000"/>
            <a:ext cx="8275638" cy="1143000"/>
          </a:xfrm>
          <a:prstGeom prst="rect">
            <a:avLst/>
          </a:prstGeom>
        </p:spPr>
        <p:txBody>
          <a:bodyPr/>
          <a:lstStyle>
            <a:lvl1pPr>
              <a:defRPr sz="2800" b="0">
                <a:solidFill>
                  <a:srgbClr val="001A70"/>
                </a:solidFill>
              </a:defRPr>
            </a:lvl1pPr>
          </a:lstStyle>
          <a:p>
            <a:r>
              <a:rPr lang="fr-FR" dirty="0"/>
              <a:t>Cliquez pour modifier le style du titre</a:t>
            </a:r>
          </a:p>
        </p:txBody>
      </p:sp>
      <p:sp>
        <p:nvSpPr>
          <p:cNvPr id="7" name="Espace réservé du contenu 2"/>
          <p:cNvSpPr>
            <a:spLocks noGrp="1"/>
          </p:cNvSpPr>
          <p:nvPr>
            <p:ph idx="1"/>
          </p:nvPr>
        </p:nvSpPr>
        <p:spPr>
          <a:xfrm>
            <a:off x="425451" y="1951504"/>
            <a:ext cx="3879850" cy="3620621"/>
          </a:xfrm>
          <a:prstGeom prst="rect">
            <a:avLst/>
          </a:prstGeom>
        </p:spPr>
        <p:txBody>
          <a:bodyPr/>
          <a:lstStyle>
            <a:lvl1pPr marL="136800" indent="-136800">
              <a:lnSpc>
                <a:spcPts val="1300"/>
              </a:lnSpc>
              <a:spcBef>
                <a:spcPts val="300"/>
              </a:spcBef>
              <a:buClr>
                <a:srgbClr val="001A70"/>
              </a:buClr>
              <a:buFont typeface="Wingdings" pitchFamily="2" charset="2"/>
              <a:buChar char=""/>
              <a:defRPr sz="1100">
                <a:solidFill>
                  <a:schemeClr val="tx1"/>
                </a:solidFill>
              </a:defRPr>
            </a:lvl1pPr>
            <a:lvl2pPr marL="414000" indent="-144000">
              <a:lnSpc>
                <a:spcPts val="1300"/>
              </a:lnSpc>
              <a:spcBef>
                <a:spcPts val="300"/>
              </a:spcBef>
              <a:buClr>
                <a:srgbClr val="001A70"/>
              </a:buClr>
              <a:buFont typeface="Wingdings" pitchFamily="2" charset="2"/>
              <a:buChar char=""/>
              <a:defRPr sz="1100">
                <a:solidFill>
                  <a:schemeClr val="tx1"/>
                </a:solidFill>
              </a:defRPr>
            </a:lvl2pPr>
            <a:lvl3pPr marL="608400" indent="-97200">
              <a:lnSpc>
                <a:spcPts val="1300"/>
              </a:lnSpc>
              <a:spcBef>
                <a:spcPts val="300"/>
              </a:spcBef>
              <a:buClr>
                <a:srgbClr val="001A70"/>
              </a:buClr>
              <a:buSzPct val="100000"/>
              <a:buFont typeface="Arial" pitchFamily="34" charset="0"/>
              <a:buChar char="-"/>
              <a:defRPr sz="1100">
                <a:solidFill>
                  <a:schemeClr val="tx1"/>
                </a:solidFill>
              </a:defRPr>
            </a:lvl3pPr>
            <a:lvl4pPr marL="136525" indent="0">
              <a:lnSpc>
                <a:spcPts val="1300"/>
              </a:lnSpc>
              <a:defRPr sz="1100">
                <a:solidFill>
                  <a:schemeClr val="tx1"/>
                </a:solidFill>
              </a:defRPr>
            </a:lvl4pPr>
            <a:lvl5pPr marL="136525" indent="0">
              <a:lnSpc>
                <a:spcPts val="1300"/>
              </a:lnSpc>
              <a:defRPr sz="1100" b="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8" name="Espace réservé du contenu 2"/>
          <p:cNvSpPr>
            <a:spLocks noGrp="1"/>
          </p:cNvSpPr>
          <p:nvPr>
            <p:ph idx="11"/>
          </p:nvPr>
        </p:nvSpPr>
        <p:spPr>
          <a:xfrm>
            <a:off x="4837172" y="1951504"/>
            <a:ext cx="3863916" cy="3620621"/>
          </a:xfrm>
          <a:prstGeom prst="rect">
            <a:avLst/>
          </a:prstGeom>
        </p:spPr>
        <p:txBody>
          <a:bodyPr/>
          <a:lstStyle>
            <a:lvl1pPr marL="136800" indent="-136800">
              <a:lnSpc>
                <a:spcPts val="1300"/>
              </a:lnSpc>
              <a:spcBef>
                <a:spcPts val="300"/>
              </a:spcBef>
              <a:buClr>
                <a:srgbClr val="001A70"/>
              </a:buClr>
              <a:buFont typeface="Wingdings" pitchFamily="2" charset="2"/>
              <a:buChar char=""/>
              <a:defRPr sz="1100">
                <a:solidFill>
                  <a:schemeClr val="tx1"/>
                </a:solidFill>
              </a:defRPr>
            </a:lvl1pPr>
            <a:lvl2pPr marL="414000" indent="-144000">
              <a:lnSpc>
                <a:spcPts val="1300"/>
              </a:lnSpc>
              <a:spcBef>
                <a:spcPts val="300"/>
              </a:spcBef>
              <a:buClr>
                <a:srgbClr val="001A70"/>
              </a:buClr>
              <a:buFont typeface="Wingdings" pitchFamily="2" charset="2"/>
              <a:buChar char=""/>
              <a:defRPr sz="1100">
                <a:solidFill>
                  <a:schemeClr val="tx1"/>
                </a:solidFill>
              </a:defRPr>
            </a:lvl2pPr>
            <a:lvl3pPr marL="608400" indent="-97200">
              <a:lnSpc>
                <a:spcPts val="1300"/>
              </a:lnSpc>
              <a:spcBef>
                <a:spcPts val="300"/>
              </a:spcBef>
              <a:buClr>
                <a:srgbClr val="001A70"/>
              </a:buClr>
              <a:buSzPct val="100000"/>
              <a:buFont typeface="Arial" pitchFamily="34" charset="0"/>
              <a:buChar char="-"/>
              <a:defRPr sz="1100">
                <a:solidFill>
                  <a:schemeClr val="tx1"/>
                </a:solidFill>
              </a:defRPr>
            </a:lvl3pPr>
            <a:lvl4pPr marL="136525" indent="0">
              <a:lnSpc>
                <a:spcPts val="1300"/>
              </a:lnSpc>
              <a:defRPr sz="1100">
                <a:solidFill>
                  <a:schemeClr val="tx1"/>
                </a:solidFill>
              </a:defRPr>
            </a:lvl4pPr>
            <a:lvl5pPr marL="136525" indent="0">
              <a:lnSpc>
                <a:spcPts val="1300"/>
              </a:lnSpc>
              <a:defRPr sz="1100" b="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426061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onne + 1 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5" name="Espace réservé du contenu 4"/>
          <p:cNvSpPr>
            <a:spLocks noGrp="1"/>
          </p:cNvSpPr>
          <p:nvPr>
            <p:ph sz="quarter" idx="11"/>
          </p:nvPr>
        </p:nvSpPr>
        <p:spPr>
          <a:xfrm>
            <a:off x="424800" y="1951200"/>
            <a:ext cx="3880800" cy="3621600"/>
          </a:xfrm>
        </p:spPr>
        <p:txBody>
          <a:bodyPr/>
          <a:lstStyle>
            <a:lvl1pPr>
              <a:buClr>
                <a:srgbClr val="001A70"/>
              </a:buClr>
              <a:defRPr/>
            </a:lvl1pPr>
            <a:lvl2pPr>
              <a:buClr>
                <a:srgbClr val="001A70"/>
              </a:buClr>
              <a:defRPr/>
            </a:lvl2pPr>
            <a:lvl3pPr>
              <a:buClr>
                <a:srgbClr val="001A70"/>
              </a:buClr>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pour une image  6"/>
          <p:cNvSpPr>
            <a:spLocks noGrp="1"/>
          </p:cNvSpPr>
          <p:nvPr>
            <p:ph type="pic" sz="quarter" idx="12"/>
          </p:nvPr>
        </p:nvSpPr>
        <p:spPr>
          <a:xfrm>
            <a:off x="4809140" y="1951038"/>
            <a:ext cx="3880800" cy="3621600"/>
          </a:xfrm>
        </p:spPr>
        <p:txBody>
          <a:bodyPr/>
          <a:lstStyle>
            <a:lvl1pPr>
              <a:buClr>
                <a:srgbClr val="001A70"/>
              </a:buClr>
              <a:defRPr/>
            </a:lvl1pPr>
          </a:lstStyle>
          <a:p>
            <a:pPr lvl="0"/>
            <a:endParaRPr lang="fr-FR" noProof="0"/>
          </a:p>
        </p:txBody>
      </p:sp>
    </p:spTree>
    <p:extLst>
      <p:ext uri="{BB962C8B-B14F-4D97-AF65-F5344CB8AC3E}">
        <p14:creationId xmlns:p14="http://schemas.microsoft.com/office/powerpoint/2010/main" val="145227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25450" y="179388"/>
            <a:ext cx="8261350" cy="1143000"/>
          </a:xfrm>
        </p:spPr>
        <p:txBody>
          <a:bodyPr/>
          <a:lstStyle/>
          <a:p>
            <a:r>
              <a:rPr lang="fr-FR"/>
              <a:t>Cliquez pour modifier le style du titre</a:t>
            </a:r>
          </a:p>
        </p:txBody>
      </p:sp>
      <p:sp>
        <p:nvSpPr>
          <p:cNvPr id="3" name="Espace réservé du contenu 2"/>
          <p:cNvSpPr>
            <a:spLocks noGrp="1"/>
          </p:cNvSpPr>
          <p:nvPr>
            <p:ph idx="1"/>
          </p:nvPr>
        </p:nvSpPr>
        <p:spPr>
          <a:xfrm>
            <a:off x="430213" y="1600200"/>
            <a:ext cx="4359275"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5851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25450" y="179388"/>
            <a:ext cx="8261350" cy="1143000"/>
          </a:xfrm>
        </p:spPr>
        <p:txBody>
          <a:bodyPr/>
          <a:lstStyle/>
          <a:p>
            <a:r>
              <a:rPr lang="fr-FR"/>
              <a:t>Cliquez pour modifier le style du titre</a:t>
            </a:r>
          </a:p>
        </p:txBody>
      </p:sp>
    </p:spTree>
    <p:extLst>
      <p:ext uri="{BB962C8B-B14F-4D97-AF65-F5344CB8AC3E}">
        <p14:creationId xmlns:p14="http://schemas.microsoft.com/office/powerpoint/2010/main" val="195850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21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9913" y="482600"/>
            <a:ext cx="11890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space réservé pour une image  10" descr="IMG_sommaire.JPG"/>
          <p:cNvPicPr>
            <a:picLocks noChangeAspect="1"/>
          </p:cNvPicPr>
          <p:nvPr userDrawn="1"/>
        </p:nvPicPr>
        <p:blipFill>
          <a:blip r:embed="rId3">
            <a:extLst>
              <a:ext uri="{28A0092B-C50C-407E-A947-70E740481C1C}">
                <a14:useLocalDpi xmlns:a14="http://schemas.microsoft.com/office/drawing/2010/main" val="0"/>
              </a:ext>
            </a:extLst>
          </a:blip>
          <a:srcRect l="35" r="35"/>
          <a:stretch>
            <a:fillRect/>
          </a:stretch>
        </p:blipFill>
        <p:spPr bwMode="auto">
          <a:xfrm>
            <a:off x="5699125" y="0"/>
            <a:ext cx="3444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19100" y="1525588"/>
            <a:ext cx="4243388" cy="1143000"/>
          </a:xfrm>
          <a:prstGeom prst="rect">
            <a:avLst/>
          </a:prstGeom>
        </p:spPr>
        <p:txBody>
          <a:bodyPr/>
          <a:lstStyle>
            <a:lvl1pPr>
              <a:defRPr>
                <a:solidFill>
                  <a:srgbClr val="001A70"/>
                </a:solidFill>
              </a:defRPr>
            </a:lvl1pPr>
          </a:lstStyle>
          <a:p>
            <a:r>
              <a:rPr lang="fr-FR"/>
              <a:t>Cliquez pour modifier le style du titre</a:t>
            </a:r>
          </a:p>
        </p:txBody>
      </p:sp>
      <p:sp>
        <p:nvSpPr>
          <p:cNvPr id="3" name="Espace réservé du contenu 2"/>
          <p:cNvSpPr>
            <a:spLocks noGrp="1"/>
          </p:cNvSpPr>
          <p:nvPr>
            <p:ph idx="1"/>
          </p:nvPr>
        </p:nvSpPr>
        <p:spPr>
          <a:xfrm>
            <a:off x="601663" y="4040188"/>
            <a:ext cx="4227512" cy="1674812"/>
          </a:xfrm>
          <a:prstGeom prst="rect">
            <a:avLst/>
          </a:prstGeom>
        </p:spPr>
        <p:txBody>
          <a:bodyPr/>
          <a:lstStyle/>
          <a:p>
            <a:pPr lvl="0"/>
            <a:r>
              <a:rPr lang="fr-FR" dirty="0"/>
              <a:t>Cliquez pour modifier les styles du texte du masque</a:t>
            </a:r>
          </a:p>
        </p:txBody>
      </p:sp>
    </p:spTree>
    <p:extLst>
      <p:ext uri="{BB962C8B-B14F-4D97-AF65-F5344CB8AC3E}">
        <p14:creationId xmlns:p14="http://schemas.microsoft.com/office/powerpoint/2010/main" val="244616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ommaire">
    <p:spTree>
      <p:nvGrpSpPr>
        <p:cNvPr id="1" name=""/>
        <p:cNvGrpSpPr/>
        <p:nvPr/>
      </p:nvGrpSpPr>
      <p:grpSpPr>
        <a:xfrm>
          <a:off x="0" y="0"/>
          <a:ext cx="0" cy="0"/>
          <a:chOff x="0" y="0"/>
          <a:chExt cx="0" cy="0"/>
        </a:xfrm>
      </p:grpSpPr>
      <p:pic>
        <p:nvPicPr>
          <p:cNvPr id="4"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69875" y="893775"/>
            <a:ext cx="5014912" cy="668812"/>
          </a:xfrm>
          <a:prstGeom prst="rect">
            <a:avLst/>
          </a:prstGeom>
        </p:spPr>
        <p:txBody>
          <a:bodyPr/>
          <a:lstStyle>
            <a:lvl1pPr>
              <a:defRPr sz="3800" b="0"/>
            </a:lvl1pPr>
          </a:lstStyle>
          <a:p>
            <a:r>
              <a:rPr lang="fr-FR" dirty="0"/>
              <a:t>Cliquez pour modifier le style du titre</a:t>
            </a:r>
          </a:p>
        </p:txBody>
      </p:sp>
      <p:sp>
        <p:nvSpPr>
          <p:cNvPr id="3" name="Espace réservé du contenu 2"/>
          <p:cNvSpPr>
            <a:spLocks noGrp="1"/>
          </p:cNvSpPr>
          <p:nvPr>
            <p:ph idx="1"/>
          </p:nvPr>
        </p:nvSpPr>
        <p:spPr>
          <a:xfrm>
            <a:off x="425450" y="2802873"/>
            <a:ext cx="5014913" cy="3414788"/>
          </a:xfrm>
          <a:prstGeom prst="rect">
            <a:avLst/>
          </a:prstGeom>
        </p:spPr>
        <p:txBody>
          <a:bodyPr/>
          <a:lstStyle>
            <a:lvl1pPr marL="403200" indent="-403200">
              <a:lnSpc>
                <a:spcPct val="100000"/>
              </a:lnSpc>
              <a:spcBef>
                <a:spcPts val="3120"/>
              </a:spcBef>
              <a:spcAft>
                <a:spcPts val="0"/>
              </a:spcAft>
              <a:buFont typeface="+mj-lt"/>
              <a:buAutoNum type="arabicPeriod"/>
              <a:defRPr b="1">
                <a:solidFill>
                  <a:schemeClr val="tx1"/>
                </a:solidFill>
              </a:defRPr>
            </a:lvl1pPr>
            <a:lvl2pPr marL="655200" indent="-248400">
              <a:lnSpc>
                <a:spcPct val="90000"/>
              </a:lnSpc>
              <a:spcBef>
                <a:spcPts val="0"/>
              </a:spcBef>
              <a:spcAft>
                <a:spcPts val="0"/>
              </a:spcAft>
              <a:buClr>
                <a:schemeClr val="accent1"/>
              </a:buClr>
              <a:buSzPct val="220000"/>
              <a:buFont typeface="+mj-lt"/>
              <a:buNone/>
              <a:defRPr b="0">
                <a:solidFill>
                  <a:schemeClr val="bg2"/>
                </a:solidFill>
              </a:defRPr>
            </a:lvl2pPr>
            <a:lvl3pPr marL="350838" indent="0">
              <a:lnSpc>
                <a:spcPts val="800"/>
              </a:lnSpc>
              <a:spcBef>
                <a:spcPts val="0"/>
              </a:spcBef>
              <a:defRPr>
                <a:solidFill>
                  <a:schemeClr val="bg2"/>
                </a:solidFill>
              </a:defRPr>
            </a:lvl3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29086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4"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69875" y="893775"/>
            <a:ext cx="5014912" cy="668812"/>
          </a:xfrm>
          <a:prstGeom prst="rect">
            <a:avLst/>
          </a:prstGeom>
        </p:spPr>
        <p:txBody>
          <a:bodyPr/>
          <a:lstStyle>
            <a:lvl1pPr>
              <a:defRPr sz="3800" b="0"/>
            </a:lvl1pPr>
          </a:lstStyle>
          <a:p>
            <a:r>
              <a:rPr lang="fr-FR" dirty="0"/>
              <a:t>Cliquez pour modifier le style du titre</a:t>
            </a:r>
          </a:p>
        </p:txBody>
      </p:sp>
      <p:sp>
        <p:nvSpPr>
          <p:cNvPr id="3" name="Espace réservé du contenu 2"/>
          <p:cNvSpPr>
            <a:spLocks noGrp="1"/>
          </p:cNvSpPr>
          <p:nvPr>
            <p:ph idx="1"/>
          </p:nvPr>
        </p:nvSpPr>
        <p:spPr>
          <a:xfrm>
            <a:off x="425450" y="2802873"/>
            <a:ext cx="5014913" cy="3414788"/>
          </a:xfrm>
          <a:prstGeom prst="rect">
            <a:avLst/>
          </a:prstGeom>
        </p:spPr>
        <p:txBody>
          <a:bodyPr/>
          <a:lstStyle>
            <a:lvl1pPr marL="403200" indent="-403200">
              <a:lnSpc>
                <a:spcPct val="100000"/>
              </a:lnSpc>
              <a:spcBef>
                <a:spcPts val="3120"/>
              </a:spcBef>
              <a:spcAft>
                <a:spcPts val="0"/>
              </a:spcAft>
              <a:buFont typeface="+mj-lt"/>
              <a:buAutoNum type="arabicPeriod"/>
              <a:defRPr b="1">
                <a:solidFill>
                  <a:schemeClr val="tx1"/>
                </a:solidFill>
              </a:defRPr>
            </a:lvl1pPr>
            <a:lvl2pPr marL="655200" indent="-248400">
              <a:lnSpc>
                <a:spcPct val="90000"/>
              </a:lnSpc>
              <a:spcBef>
                <a:spcPts val="0"/>
              </a:spcBef>
              <a:spcAft>
                <a:spcPts val="0"/>
              </a:spcAft>
              <a:buClr>
                <a:schemeClr val="accent1"/>
              </a:buClr>
              <a:buSzPct val="220000"/>
              <a:buFont typeface="+mj-lt"/>
              <a:buNone/>
              <a:defRPr b="0">
                <a:solidFill>
                  <a:schemeClr val="bg2"/>
                </a:solidFill>
              </a:defRPr>
            </a:lvl2pPr>
            <a:lvl3pPr marL="350838" indent="0">
              <a:lnSpc>
                <a:spcPts val="800"/>
              </a:lnSpc>
              <a:spcBef>
                <a:spcPts val="0"/>
              </a:spcBef>
              <a:defRPr>
                <a:solidFill>
                  <a:schemeClr val="bg2"/>
                </a:solidFill>
              </a:defRPr>
            </a:lvl3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4282275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logo_EDF_sommair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CLIQUEZ POUR MODIFIER LE STYLE DU TITRE</a:t>
            </a:r>
          </a:p>
        </p:txBody>
      </p:sp>
      <p:sp>
        <p:nvSpPr>
          <p:cNvPr id="1028"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Lst>
  <p:hf sldNum="0" hdr="0" ftr="0"/>
  <p:txStyles>
    <p:titleStyle>
      <a:lvl1pPr algn="l" rtl="0" eaLnBrk="0" fontAlgn="base" hangingPunct="0">
        <a:spcBef>
          <a:spcPct val="0"/>
        </a:spcBef>
        <a:spcAft>
          <a:spcPct val="0"/>
        </a:spcAft>
        <a:defRPr sz="2800" cap="all">
          <a:solidFill>
            <a:srgbClr val="001A70"/>
          </a:solidFill>
          <a:latin typeface="Arial"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001A70"/>
        </a:buClr>
        <a:buFont typeface="Wingdings" panose="05000000000000000000" pitchFamily="2" charset="2"/>
        <a:buChar char=""/>
        <a:defRPr sz="1100">
          <a:solidFill>
            <a:schemeClr val="tx1"/>
          </a:solidFill>
          <a:latin typeface="Arial" pitchFamily="34" charset="0"/>
          <a:ea typeface="+mn-ea"/>
          <a:cs typeface="+mn-cs"/>
        </a:defRPr>
      </a:lvl1pPr>
      <a:lvl2pPr marL="412750" indent="-142875" algn="l" rtl="0" eaLnBrk="0" fontAlgn="base" hangingPunct="0">
        <a:lnSpc>
          <a:spcPts val="1300"/>
        </a:lnSpc>
        <a:spcBef>
          <a:spcPts val="300"/>
        </a:spcBef>
        <a:spcAft>
          <a:spcPct val="0"/>
        </a:spcAft>
        <a:buClr>
          <a:srgbClr val="001A70"/>
        </a:buClr>
        <a:buSzPct val="50000"/>
        <a:buFont typeface="Wingdings" pitchFamily="2" charset="2"/>
        <a:buChar char=""/>
        <a:defRPr sz="1100">
          <a:solidFill>
            <a:schemeClr val="tx1"/>
          </a:solidFill>
          <a:latin typeface="Arial" pitchFamily="34" charset="0"/>
          <a:cs typeface="+mn-cs"/>
        </a:defRPr>
      </a:lvl2pPr>
      <a:lvl3pPr marL="609600" indent="-98425" algn="l" rtl="0" eaLnBrk="0" fontAlgn="base" hangingPunct="0">
        <a:lnSpc>
          <a:spcPts val="1300"/>
        </a:lnSpc>
        <a:spcBef>
          <a:spcPts val="300"/>
        </a:spcBef>
        <a:spcAft>
          <a:spcPct val="0"/>
        </a:spcAft>
        <a:buClr>
          <a:srgbClr val="001A70"/>
        </a:buClr>
        <a:buFont typeface="Arial" panose="020B0604020202020204" pitchFamily="34" charset="0"/>
        <a:buChar char="-"/>
        <a:defRPr sz="1100">
          <a:solidFill>
            <a:schemeClr val="tx1"/>
          </a:solidFill>
          <a:latin typeface="Arial" pitchFamily="34" charset="0"/>
          <a:cs typeface="+mn-cs"/>
        </a:defRPr>
      </a:lvl3pPr>
      <a:lvl4pPr marL="3600450" indent="-381000" algn="l" rtl="0" eaLnBrk="0" fontAlgn="base" hangingPunct="0">
        <a:spcBef>
          <a:spcPct val="20000"/>
        </a:spcBef>
        <a:spcAft>
          <a:spcPct val="0"/>
        </a:spcAft>
        <a:buChar char="–"/>
        <a:defRPr sz="1100">
          <a:solidFill>
            <a:schemeClr val="tx1"/>
          </a:solidFill>
          <a:latin typeface="Arial" pitchFamily="34" charset="0"/>
          <a:cs typeface="+mn-cs"/>
        </a:defRPr>
      </a:lvl4pPr>
      <a:lvl5pPr marL="4160838" indent="-381000" algn="l" rtl="0" eaLnBrk="0" fontAlgn="base" hangingPunct="0">
        <a:spcBef>
          <a:spcPct val="20000"/>
        </a:spcBef>
        <a:spcAft>
          <a:spcPct val="0"/>
        </a:spcAft>
        <a:buChar char="»"/>
        <a:defRPr sz="1100">
          <a:solidFill>
            <a:schemeClr val="tx1"/>
          </a:solidFill>
          <a:latin typeface="Arial"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36" r:id="rId1"/>
    <p:sldLayoutId id="2147483938" r:id="rId2"/>
  </p:sldLayoutIdLst>
  <p:hf sldNum="0" hdr="0" ftr="0"/>
  <p:txStyles>
    <p:titleStyle>
      <a:lvl1pPr algn="l" rtl="0" eaLnBrk="0" fontAlgn="base" hangingPunct="0">
        <a:lnSpc>
          <a:spcPts val="4000"/>
        </a:lnSpc>
        <a:spcBef>
          <a:spcPct val="0"/>
        </a:spcBef>
        <a:spcAft>
          <a:spcPct val="0"/>
        </a:spcAft>
        <a:defRPr sz="340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p:titleStyle>
    <p:bodyStyle>
      <a:lvl1pPr marL="342900" indent="-342900" algn="l" rtl="0" eaLnBrk="0" fontAlgn="base" hangingPunct="0">
        <a:lnSpc>
          <a:spcPts val="2400"/>
        </a:lnSpc>
        <a:spcBef>
          <a:spcPct val="0"/>
        </a:spcBef>
        <a:spcAft>
          <a:spcPct val="0"/>
        </a:spcAft>
        <a:buChar char="•"/>
        <a:defRPr sz="1600">
          <a:solidFill>
            <a:schemeClr val="bg2"/>
          </a:solidFill>
          <a:latin typeface="+mn-lt"/>
          <a:ea typeface="+mn-ea"/>
          <a:cs typeface="+mn-cs"/>
        </a:defRPr>
      </a:lvl1pPr>
      <a:lvl2pPr marL="825500" indent="-285750" algn="l" rtl="0" eaLnBrk="0" fontAlgn="base" hangingPunct="0">
        <a:spcBef>
          <a:spcPct val="20000"/>
        </a:spcBef>
        <a:spcAft>
          <a:spcPct val="0"/>
        </a:spcAft>
        <a:buChar char="–"/>
        <a:defRPr sz="2800">
          <a:solidFill>
            <a:schemeClr val="tx1"/>
          </a:solidFill>
          <a:latin typeface="+mn-lt"/>
          <a:cs typeface="+mn-cs"/>
        </a:defRPr>
      </a:lvl2pPr>
      <a:lvl3pPr marL="1233488" indent="-228600" algn="l" rtl="0" eaLnBrk="0" fontAlgn="base" hangingPunct="0">
        <a:spcBef>
          <a:spcPct val="20000"/>
        </a:spcBef>
        <a:spcAft>
          <a:spcPct val="0"/>
        </a:spcAft>
        <a:buChar char="•"/>
        <a:defRPr sz="2400">
          <a:solidFill>
            <a:schemeClr val="tx1"/>
          </a:solidFill>
          <a:latin typeface="+mn-lt"/>
          <a:cs typeface="+mn-cs"/>
        </a:defRPr>
      </a:lvl3pPr>
      <a:lvl4pPr marL="1641475"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54" name="Rectangle 10"/>
          <p:cNvSpPr>
            <a:spLocks noGrp="1" noChangeArrowheads="1"/>
          </p:cNvSpPr>
          <p:nvPr>
            <p:ph type="title"/>
          </p:nvPr>
        </p:nvSpPr>
        <p:spPr bwMode="auto">
          <a:xfrm>
            <a:off x="269875" y="892175"/>
            <a:ext cx="5014913"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a:t>Cliquez</a:t>
            </a:r>
            <a:r>
              <a:rPr lang="en-US" dirty="0"/>
              <a:t> pour modifier le style du </a:t>
            </a:r>
            <a:r>
              <a:rPr lang="en-US" dirty="0" err="1"/>
              <a:t>titre</a:t>
            </a:r>
            <a:endParaRPr lang="en-US" dirty="0"/>
          </a:p>
        </p:txBody>
      </p:sp>
      <p:sp>
        <p:nvSpPr>
          <p:cNvPr id="6155" name="Rectangle 11"/>
          <p:cNvSpPr>
            <a:spLocks noGrp="1" noChangeArrowheads="1"/>
          </p:cNvSpPr>
          <p:nvPr>
            <p:ph type="body" idx="1"/>
          </p:nvPr>
        </p:nvSpPr>
        <p:spPr bwMode="auto">
          <a:xfrm>
            <a:off x="422275" y="2800350"/>
            <a:ext cx="5014913" cy="35337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CLIQUEZ POUR MODIFIER LES STYLES DU TEXTE DU MASQUE</a:t>
            </a:r>
          </a:p>
          <a:p>
            <a:pPr lvl="1"/>
            <a:r>
              <a:rPr lang="en-US" dirty="0"/>
              <a:t>DEUXIÈME NIVEAU</a:t>
            </a:r>
          </a:p>
          <a:p>
            <a:pPr lvl="2"/>
            <a:r>
              <a:rPr lang="en-US" dirty="0"/>
              <a:t>TROISIÈME NIVEAU</a:t>
            </a:r>
          </a:p>
        </p:txBody>
      </p:sp>
    </p:spTree>
  </p:cSld>
  <p:clrMap bg1="lt1" tx1="dk1" bg2="lt2" tx2="dk2" accent1="accent1" accent2="accent2" accent3="accent3" accent4="accent4" accent5="accent5" accent6="accent6" hlink="hlink" folHlink="folHlink"/>
  <p:sldLayoutIdLst>
    <p:sldLayoutId id="2147483937" r:id="rId1"/>
  </p:sldLayoutIdLst>
  <p:hf sldNum="0" hdr="0" ftr="0"/>
  <p:txStyles>
    <p:titleStyle>
      <a:lvl1pPr algn="l" rtl="0" eaLnBrk="0" fontAlgn="base" hangingPunct="0">
        <a:spcBef>
          <a:spcPct val="0"/>
        </a:spcBef>
        <a:spcAft>
          <a:spcPct val="0"/>
        </a:spcAft>
        <a:defRPr sz="3800" cap="all">
          <a:solidFill>
            <a:srgbClr val="001A70"/>
          </a:solidFill>
          <a:latin typeface="Arial" pitchFamily="34" charset="0"/>
          <a:ea typeface="+mj-ea"/>
          <a:cs typeface="+mj-cs"/>
        </a:defRPr>
      </a:lvl1pPr>
      <a:lvl2pPr algn="l" rtl="0" eaLnBrk="0" fontAlgn="base" hangingPunct="0">
        <a:spcBef>
          <a:spcPct val="0"/>
        </a:spcBef>
        <a:spcAft>
          <a:spcPct val="0"/>
        </a:spcAft>
        <a:defRPr sz="3800">
          <a:solidFill>
            <a:srgbClr val="001A70"/>
          </a:solidFill>
          <a:latin typeface="Arial" charset="0"/>
          <a:cs typeface="Arial" charset="0"/>
        </a:defRPr>
      </a:lvl2pPr>
      <a:lvl3pPr algn="l" rtl="0" eaLnBrk="0" fontAlgn="base" hangingPunct="0">
        <a:spcBef>
          <a:spcPct val="0"/>
        </a:spcBef>
        <a:spcAft>
          <a:spcPct val="0"/>
        </a:spcAft>
        <a:defRPr sz="3800">
          <a:solidFill>
            <a:srgbClr val="001A70"/>
          </a:solidFill>
          <a:latin typeface="Arial" charset="0"/>
          <a:cs typeface="Arial" charset="0"/>
        </a:defRPr>
      </a:lvl3pPr>
      <a:lvl4pPr algn="l" rtl="0" eaLnBrk="0" fontAlgn="base" hangingPunct="0">
        <a:spcBef>
          <a:spcPct val="0"/>
        </a:spcBef>
        <a:spcAft>
          <a:spcPct val="0"/>
        </a:spcAft>
        <a:defRPr sz="3800">
          <a:solidFill>
            <a:srgbClr val="001A70"/>
          </a:solidFill>
          <a:latin typeface="Arial" charset="0"/>
          <a:cs typeface="Arial" charset="0"/>
        </a:defRPr>
      </a:lvl4pPr>
      <a:lvl5pPr algn="l" rtl="0" eaLnBrk="0" fontAlgn="base" hangingPunct="0">
        <a:spcBef>
          <a:spcPct val="0"/>
        </a:spcBef>
        <a:spcAft>
          <a:spcPct val="0"/>
        </a:spcAft>
        <a:defRPr sz="3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404813" indent="-404813" algn="l" rtl="0" eaLnBrk="0" fontAlgn="base" hangingPunct="0">
        <a:spcBef>
          <a:spcPct val="200000"/>
        </a:spcBef>
        <a:spcAft>
          <a:spcPct val="0"/>
        </a:spcAft>
        <a:buClr>
          <a:srgbClr val="001A70"/>
        </a:buClr>
        <a:buSzPct val="125000"/>
        <a:buAutoNum type="arabicPeriod"/>
        <a:defRPr sz="1300" b="1" cap="all">
          <a:solidFill>
            <a:schemeClr val="tx1"/>
          </a:solidFill>
          <a:latin typeface="Arial" pitchFamily="34" charset="0"/>
          <a:ea typeface="+mn-ea"/>
          <a:cs typeface="+mn-cs"/>
        </a:defRPr>
      </a:lvl1pPr>
      <a:lvl2pPr marL="654050" indent="-247650" algn="l" rtl="0" eaLnBrk="0" fontAlgn="base" hangingPunct="0">
        <a:lnSpc>
          <a:spcPct val="90000"/>
        </a:lnSpc>
        <a:spcBef>
          <a:spcPct val="0"/>
        </a:spcBef>
        <a:spcAft>
          <a:spcPct val="0"/>
        </a:spcAft>
        <a:buChar char="–"/>
        <a:defRPr sz="1300" cap="all">
          <a:solidFill>
            <a:schemeClr val="tx1"/>
          </a:solidFill>
          <a:latin typeface="Arial" pitchFamily="34" charset="0"/>
          <a:cs typeface="+mn-cs"/>
        </a:defRPr>
      </a:lvl2pPr>
      <a:lvl3pPr marL="2238375" indent="-1830388" algn="l" rtl="0" eaLnBrk="0" fontAlgn="base" hangingPunct="0">
        <a:spcBef>
          <a:spcPct val="0"/>
        </a:spcBef>
        <a:spcAft>
          <a:spcPct val="0"/>
        </a:spcAft>
        <a:buChar char="•"/>
        <a:defRPr sz="1300" cap="all">
          <a:solidFill>
            <a:schemeClr val="tx1"/>
          </a:solidFill>
          <a:latin typeface="Arial" pitchFamily="34" charset="0"/>
          <a:cs typeface="+mn-cs"/>
        </a:defRPr>
      </a:lvl3pPr>
      <a:lvl4pPr marL="2620963" indent="-381000" algn="l" rtl="0" eaLnBrk="0" fontAlgn="base" hangingPunct="0">
        <a:spcBef>
          <a:spcPct val="20000"/>
        </a:spcBef>
        <a:spcAft>
          <a:spcPct val="0"/>
        </a:spcAft>
        <a:buChar char="–"/>
        <a:defRPr sz="1300">
          <a:solidFill>
            <a:schemeClr val="tx1"/>
          </a:solidFill>
          <a:latin typeface="Arial" pitchFamily="34" charset="0"/>
          <a:cs typeface="+mn-cs"/>
        </a:defRPr>
      </a:lvl4pPr>
      <a:lvl5pPr marL="3103563" indent="-381000" algn="l" rtl="0" eaLnBrk="0" fontAlgn="base" hangingPunct="0">
        <a:spcBef>
          <a:spcPct val="20000"/>
        </a:spcBef>
        <a:spcAft>
          <a:spcPct val="0"/>
        </a:spcAft>
        <a:buChar char="»"/>
        <a:defRPr sz="1300">
          <a:solidFill>
            <a:schemeClr val="tx1"/>
          </a:solidFill>
          <a:latin typeface="Arial"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remy.bittan@edf.fr"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30.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usa-h2020.eu/wp-content/uploads/2023/05/D3_1_review_of_uncertainty_methodologies_and_tools_applicable_to_SA_codes_for_the_prediction_of_ST_V1.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musa-h2020.eu/wp-content/uploads/2023/05/D3_1_review_of_uncertainty_methodologies_and_tools_applicable_to_SA_codes_for_the_prediction_of_ST_V1.pdf"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46207" y="2301789"/>
            <a:ext cx="5316393" cy="1293480"/>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n-US" sz="2800" dirty="0"/>
              <a:t>EDF MAAP Activities</a:t>
            </a:r>
            <a:endParaRPr lang="en-US" sz="2800" cap="none" dirty="0">
              <a:cs typeface="Arial" pitchFamily="34" charset="0"/>
            </a:endParaRPr>
          </a:p>
        </p:txBody>
      </p:sp>
      <p:sp>
        <p:nvSpPr>
          <p:cNvPr id="6" name="Rectangle 3"/>
          <p:cNvSpPr txBox="1">
            <a:spLocks noChangeArrowheads="1"/>
          </p:cNvSpPr>
          <p:nvPr/>
        </p:nvSpPr>
        <p:spPr bwMode="auto">
          <a:xfrm>
            <a:off x="515938" y="4612020"/>
            <a:ext cx="5046662" cy="1293479"/>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2400"/>
              </a:lnSpc>
              <a:spcBef>
                <a:spcPct val="0"/>
              </a:spcBef>
              <a:spcAft>
                <a:spcPct val="0"/>
              </a:spcAft>
              <a:buChar char="•"/>
              <a:defRPr sz="1600">
                <a:solidFill>
                  <a:schemeClr val="bg2"/>
                </a:solidFill>
                <a:latin typeface="+mn-lt"/>
                <a:ea typeface="+mn-ea"/>
                <a:cs typeface="+mn-cs"/>
              </a:defRPr>
            </a:lvl1pPr>
            <a:lvl2pPr marL="825500" indent="-285750" algn="l" rtl="0" eaLnBrk="0" fontAlgn="base" hangingPunct="0">
              <a:spcBef>
                <a:spcPct val="20000"/>
              </a:spcBef>
              <a:spcAft>
                <a:spcPct val="0"/>
              </a:spcAft>
              <a:buChar char="–"/>
              <a:defRPr sz="2800">
                <a:solidFill>
                  <a:schemeClr val="tx1"/>
                </a:solidFill>
                <a:latin typeface="+mn-lt"/>
                <a:cs typeface="+mn-cs"/>
              </a:defRPr>
            </a:lvl2pPr>
            <a:lvl3pPr marL="1233488" indent="-228600" algn="l" rtl="0" eaLnBrk="0" fontAlgn="base" hangingPunct="0">
              <a:spcBef>
                <a:spcPct val="20000"/>
              </a:spcBef>
              <a:spcAft>
                <a:spcPct val="0"/>
              </a:spcAft>
              <a:buChar char="•"/>
              <a:defRPr sz="2400">
                <a:solidFill>
                  <a:schemeClr val="tx1"/>
                </a:solidFill>
                <a:latin typeface="+mn-lt"/>
                <a:cs typeface="+mn-cs"/>
              </a:defRPr>
            </a:lvl3pPr>
            <a:lvl4pPr marL="1641475"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en-US" b="1" kern="1200" dirty="0">
                <a:solidFill>
                  <a:schemeClr val="tx1"/>
                </a:solidFill>
                <a:cs typeface="Arial" pitchFamily="34" charset="0"/>
              </a:rPr>
              <a:t>Jeremy Bittan</a:t>
            </a:r>
          </a:p>
          <a:p>
            <a:pPr marL="0" indent="0" eaLnBrk="1" hangingPunct="1">
              <a:buFontTx/>
              <a:buNone/>
              <a:defRPr/>
            </a:pPr>
            <a:r>
              <a:rPr lang="en-US" b="1" kern="1200" dirty="0">
                <a:solidFill>
                  <a:schemeClr val="tx1"/>
                </a:solidFill>
                <a:cs typeface="Arial" pitchFamily="34" charset="0"/>
              </a:rPr>
              <a:t>Electricité de France (EDF)</a:t>
            </a:r>
          </a:p>
          <a:p>
            <a:pPr marL="0" indent="0" eaLnBrk="1" hangingPunct="1">
              <a:buFontTx/>
              <a:buNone/>
              <a:defRPr/>
            </a:pPr>
            <a:r>
              <a:rPr lang="en-US" b="1" dirty="0">
                <a:solidFill>
                  <a:schemeClr val="tx1"/>
                </a:solidFill>
                <a:cs typeface="Arial" pitchFamily="34" charset="0"/>
                <a:hlinkClick r:id="rId3"/>
              </a:rPr>
              <a:t>jeremy.bittan@edf.fr</a:t>
            </a:r>
            <a:endParaRPr lang="en-US" b="1" dirty="0">
              <a:solidFill>
                <a:schemeClr val="tx1"/>
              </a:solidFill>
              <a:cs typeface="Arial" pitchFamily="34" charset="0"/>
            </a:endParaRPr>
          </a:p>
          <a:p>
            <a:pPr marL="0" indent="0" eaLnBrk="1" hangingPunct="1">
              <a:buFontTx/>
              <a:buNone/>
              <a:defRPr/>
            </a:pPr>
            <a:endParaRPr lang="en-US" b="1" dirty="0">
              <a:solidFill>
                <a:schemeClr val="tx1"/>
              </a:solidFill>
              <a:cs typeface="Arial" pitchFamily="34" charset="0"/>
            </a:endParaRPr>
          </a:p>
          <a:p>
            <a:pPr marL="0" indent="0" eaLnBrk="1" hangingPunct="1">
              <a:buFontTx/>
              <a:buNone/>
              <a:defRPr/>
            </a:pPr>
            <a:endParaRPr lang="en-US" b="1" kern="1200" dirty="0">
              <a:solidFill>
                <a:schemeClr val="tx1"/>
              </a:solidFill>
              <a:cs typeface="Arial" pitchFamily="34" charset="0"/>
            </a:endParaRPr>
          </a:p>
        </p:txBody>
      </p:sp>
      <p:sp>
        <p:nvSpPr>
          <p:cNvPr id="5" name="Rectangle 3">
            <a:extLst>
              <a:ext uri="{FF2B5EF4-FFF2-40B4-BE49-F238E27FC236}">
                <a16:creationId xmlns:a16="http://schemas.microsoft.com/office/drawing/2014/main" id="{02B9D0A8-96AB-4843-8787-80621CEE37B0}"/>
              </a:ext>
            </a:extLst>
          </p:cNvPr>
          <p:cNvSpPr txBox="1">
            <a:spLocks noChangeArrowheads="1"/>
          </p:cNvSpPr>
          <p:nvPr/>
        </p:nvSpPr>
        <p:spPr bwMode="auto">
          <a:xfrm>
            <a:off x="544513" y="6021317"/>
            <a:ext cx="4852987" cy="4448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2400"/>
              </a:lnSpc>
              <a:spcBef>
                <a:spcPct val="0"/>
              </a:spcBef>
              <a:spcAft>
                <a:spcPct val="0"/>
              </a:spcAft>
              <a:buChar char="•"/>
              <a:defRPr sz="1600">
                <a:solidFill>
                  <a:schemeClr val="bg2"/>
                </a:solidFill>
                <a:latin typeface="+mn-lt"/>
                <a:ea typeface="+mn-ea"/>
                <a:cs typeface="+mn-cs"/>
              </a:defRPr>
            </a:lvl1pPr>
            <a:lvl2pPr marL="825500" indent="-285750" algn="l" rtl="0" eaLnBrk="0" fontAlgn="base" hangingPunct="0">
              <a:spcBef>
                <a:spcPct val="20000"/>
              </a:spcBef>
              <a:spcAft>
                <a:spcPct val="0"/>
              </a:spcAft>
              <a:buChar char="–"/>
              <a:defRPr sz="2800">
                <a:solidFill>
                  <a:schemeClr val="tx1"/>
                </a:solidFill>
                <a:latin typeface="+mn-lt"/>
                <a:cs typeface="+mn-cs"/>
              </a:defRPr>
            </a:lvl2pPr>
            <a:lvl3pPr marL="1233488" indent="-228600" algn="l" rtl="0" eaLnBrk="0" fontAlgn="base" hangingPunct="0">
              <a:spcBef>
                <a:spcPct val="20000"/>
              </a:spcBef>
              <a:spcAft>
                <a:spcPct val="0"/>
              </a:spcAft>
              <a:buChar char="•"/>
              <a:defRPr sz="2400">
                <a:solidFill>
                  <a:schemeClr val="tx1"/>
                </a:solidFill>
                <a:latin typeface="+mn-lt"/>
                <a:cs typeface="+mn-cs"/>
              </a:defRPr>
            </a:lvl3pPr>
            <a:lvl4pPr marL="1641475"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None/>
            </a:pPr>
            <a:r>
              <a:rPr lang="fr-FR" altLang="fr-FR" sz="1600" dirty="0">
                <a:solidFill>
                  <a:srgbClr val="001A70"/>
                </a:solidFill>
              </a:rPr>
              <a:t>E-MUG Meeting - Rome – 2024, April 15-18th  </a:t>
            </a:r>
          </a:p>
          <a:p>
            <a:pPr marL="0" indent="0" eaLnBrk="1" hangingPunct="1">
              <a:buFontTx/>
              <a:buNone/>
              <a:defRPr/>
            </a:pPr>
            <a:endParaRPr lang="en-US" b="1" kern="1200" dirty="0">
              <a:solidFill>
                <a:schemeClr val="tx1"/>
              </a:solidFill>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26A116D-E512-4F85-9189-E17B9B283144}"/>
              </a:ext>
            </a:extLst>
          </p:cNvPr>
          <p:cNvSpPr>
            <a:spLocks noGrp="1"/>
          </p:cNvSpPr>
          <p:nvPr>
            <p:ph type="title"/>
          </p:nvPr>
        </p:nvSpPr>
        <p:spPr>
          <a:xfrm>
            <a:off x="395287" y="786883"/>
            <a:ext cx="8353425" cy="594242"/>
          </a:xfrm>
        </p:spPr>
        <p:txBody>
          <a:bodyPr vert="horz" wrap="square" lIns="36000" tIns="0" rIns="36000" bIns="0" numCol="1" anchor="t" anchorCtr="0" compatLnSpc="1">
            <a:prstTxWarp prst="textNoShape">
              <a:avLst/>
            </a:prstTxWarp>
            <a:noAutofit/>
          </a:bodyPr>
          <a:lstStyle/>
          <a:p>
            <a:r>
              <a:rPr lang="en-US" b="1" cap="none" dirty="0">
                <a:solidFill>
                  <a:srgbClr val="001A70"/>
                </a:solidFill>
                <a:latin typeface="Calibri" pitchFamily="34" charset="0"/>
                <a:cs typeface="Calibri" pitchFamily="34" charset="0"/>
              </a:rPr>
              <a:t>Software tools and methods</a:t>
            </a:r>
            <a:br>
              <a:rPr lang="en-US" b="1" cap="none" dirty="0">
                <a:solidFill>
                  <a:srgbClr val="001A70"/>
                </a:solidFill>
                <a:latin typeface="Calibri" pitchFamily="34" charset="0"/>
                <a:cs typeface="Calibri" pitchFamily="34" charset="0"/>
              </a:rPr>
            </a:br>
            <a:br>
              <a:rPr lang="fr-FR" b="1" cap="none" dirty="0">
                <a:solidFill>
                  <a:srgbClr val="001A70"/>
                </a:solidFill>
                <a:latin typeface="Calibri" pitchFamily="34" charset="0"/>
                <a:cs typeface="Calibri" pitchFamily="34" charset="0"/>
              </a:rPr>
            </a:br>
            <a:endParaRPr lang="fr-FR" b="1" cap="none" dirty="0">
              <a:solidFill>
                <a:srgbClr val="001A70"/>
              </a:solidFill>
              <a:latin typeface="Calibri" pitchFamily="34" charset="0"/>
              <a:cs typeface="Calibri" pitchFamily="34" charset="0"/>
            </a:endParaRPr>
          </a:p>
        </p:txBody>
      </p:sp>
      <p:sp>
        <p:nvSpPr>
          <p:cNvPr id="8" name="ZoneTexte 7">
            <a:extLst>
              <a:ext uri="{FF2B5EF4-FFF2-40B4-BE49-F238E27FC236}">
                <a16:creationId xmlns:a16="http://schemas.microsoft.com/office/drawing/2014/main" id="{B35E8002-9117-4E9A-ADF0-42E80A6ED5EF}"/>
              </a:ext>
            </a:extLst>
          </p:cNvPr>
          <p:cNvSpPr txBox="1"/>
          <p:nvPr/>
        </p:nvSpPr>
        <p:spPr>
          <a:xfrm>
            <a:off x="471486" y="1558215"/>
            <a:ext cx="8353425" cy="3308598"/>
          </a:xfrm>
          <a:prstGeom prst="rect">
            <a:avLst/>
          </a:prstGeom>
          <a:noFill/>
        </p:spPr>
        <p:txBody>
          <a:bodyPr wrap="square">
            <a:spAutoFit/>
          </a:bodyPr>
          <a:lstStyle/>
          <a:p>
            <a:r>
              <a:rPr lang="en-US" sz="2000" dirty="0">
                <a:solidFill>
                  <a:schemeClr val="tx2">
                    <a:lumMod val="50000"/>
                  </a:schemeClr>
                </a:solidFill>
              </a:rPr>
              <a:t>How to know whether a calculation with VERROU is stable or not?</a:t>
            </a:r>
            <a:endParaRPr lang="en-US" sz="1600" dirty="0">
              <a:solidFill>
                <a:schemeClr val="tx2">
                  <a:lumMod val="50000"/>
                </a:schemeClr>
              </a:solidFill>
            </a:endParaRPr>
          </a:p>
          <a:p>
            <a:pPr marL="342900" indent="-342900">
              <a:buFont typeface="Arial" panose="020B0604020202020204" pitchFamily="34" charset="0"/>
              <a:buChar char="•"/>
            </a:pPr>
            <a:endParaRPr lang="en-US" sz="1600" dirty="0">
              <a:solidFill>
                <a:schemeClr val="tx2">
                  <a:lumMod val="50000"/>
                </a:schemeClr>
              </a:solidFill>
            </a:endParaRPr>
          </a:p>
          <a:p>
            <a:pPr marL="342900" indent="-342900">
              <a:buFont typeface="Arial" panose="020B0604020202020204" pitchFamily="34" charset="0"/>
              <a:buChar char="•"/>
            </a:pPr>
            <a:r>
              <a:rPr lang="en-US" sz="1800" dirty="0">
                <a:solidFill>
                  <a:schemeClr val="tx1">
                    <a:lumMod val="50000"/>
                  </a:schemeClr>
                </a:solidFill>
              </a:rPr>
              <a:t>Comparing parameters of interest (significant digits versus round-off error)</a:t>
            </a:r>
          </a:p>
          <a:p>
            <a:pPr lvl="1"/>
            <a:endParaRPr lang="en-US" sz="400" dirty="0">
              <a:solidFill>
                <a:schemeClr val="tx2">
                  <a:lumMod val="50000"/>
                </a:schemeClr>
              </a:solidFill>
            </a:endParaRPr>
          </a:p>
          <a:p>
            <a:endParaRPr lang="en-US" sz="1600" dirty="0">
              <a:solidFill>
                <a:schemeClr val="tx2">
                  <a:lumMod val="50000"/>
                </a:schemeClr>
              </a:solidFill>
            </a:endParaRPr>
          </a:p>
          <a:p>
            <a:endParaRPr lang="en-US" sz="1600" dirty="0">
              <a:solidFill>
                <a:schemeClr val="tx2">
                  <a:lumMod val="50000"/>
                </a:schemeClr>
              </a:solidFill>
            </a:endParaRPr>
          </a:p>
          <a:p>
            <a:endParaRPr lang="en-US" sz="1600" dirty="0">
              <a:solidFill>
                <a:schemeClr val="tx2">
                  <a:lumMod val="50000"/>
                </a:schemeClr>
              </a:solidFill>
            </a:endParaRPr>
          </a:p>
          <a:p>
            <a:endParaRPr lang="en-US" sz="1600" dirty="0">
              <a:solidFill>
                <a:schemeClr val="tx2">
                  <a:lumMod val="50000"/>
                </a:schemeClr>
              </a:solidFill>
            </a:endParaRPr>
          </a:p>
          <a:p>
            <a:endParaRPr lang="en-US" sz="1600" dirty="0">
              <a:solidFill>
                <a:schemeClr val="tx2">
                  <a:lumMod val="50000"/>
                </a:schemeClr>
              </a:solidFill>
            </a:endParaRPr>
          </a:p>
          <a:p>
            <a:endParaRPr lang="en-US" sz="1600" dirty="0">
              <a:solidFill>
                <a:schemeClr val="tx2">
                  <a:lumMod val="50000"/>
                </a:schemeClr>
              </a:solidFill>
            </a:endParaRPr>
          </a:p>
          <a:p>
            <a:endParaRPr lang="en-US" sz="1600" dirty="0">
              <a:solidFill>
                <a:schemeClr val="tx2">
                  <a:lumMod val="50000"/>
                </a:schemeClr>
              </a:solidFill>
            </a:endParaRPr>
          </a:p>
          <a:p>
            <a:pPr marL="342900" indent="-342900">
              <a:buFont typeface="Arial" panose="020B0604020202020204" pitchFamily="34" charset="0"/>
              <a:buChar char="•"/>
            </a:pPr>
            <a:r>
              <a:rPr lang="en-US" sz="1800" dirty="0">
                <a:solidFill>
                  <a:schemeClr val="tx2">
                    <a:lumMod val="50000"/>
                  </a:schemeClr>
                </a:solidFill>
              </a:rPr>
              <a:t>Comparing code coverages</a:t>
            </a:r>
          </a:p>
          <a:p>
            <a:endParaRPr lang="en-US" sz="500" dirty="0">
              <a:solidFill>
                <a:schemeClr val="tx2">
                  <a:lumMod val="50000"/>
                </a:schemeClr>
              </a:solidFill>
            </a:endParaRPr>
          </a:p>
          <a:p>
            <a:pPr lvl="1"/>
            <a:r>
              <a:rPr lang="en-US" sz="1600" dirty="0">
                <a:solidFill>
                  <a:schemeClr val="tx2">
                    <a:lumMod val="50000"/>
                  </a:schemeClr>
                </a:solidFill>
              </a:rPr>
              <a:t>(beware of false positives)</a:t>
            </a:r>
          </a:p>
        </p:txBody>
      </p:sp>
      <p:pic>
        <p:nvPicPr>
          <p:cNvPr id="9" name="Image 8">
            <a:extLst>
              <a:ext uri="{FF2B5EF4-FFF2-40B4-BE49-F238E27FC236}">
                <a16:creationId xmlns:a16="http://schemas.microsoft.com/office/drawing/2014/main" id="{8FC848D4-E248-427E-91CD-048DEF705DEF}"/>
              </a:ext>
            </a:extLst>
          </p:cNvPr>
          <p:cNvPicPr>
            <a:picLocks noChangeAspect="1"/>
          </p:cNvPicPr>
          <p:nvPr/>
        </p:nvPicPr>
        <p:blipFill>
          <a:blip r:embed="rId2"/>
          <a:stretch>
            <a:fillRect/>
          </a:stretch>
        </p:blipFill>
        <p:spPr>
          <a:xfrm>
            <a:off x="3790805" y="2625657"/>
            <a:ext cx="5073448" cy="1164532"/>
          </a:xfrm>
          <a:prstGeom prst="rect">
            <a:avLst/>
          </a:prstGeom>
        </p:spPr>
      </p:pic>
      <p:pic>
        <p:nvPicPr>
          <p:cNvPr id="10" name="Image 9">
            <a:extLst>
              <a:ext uri="{FF2B5EF4-FFF2-40B4-BE49-F238E27FC236}">
                <a16:creationId xmlns:a16="http://schemas.microsoft.com/office/drawing/2014/main" id="{CB5EABE9-370C-4E8E-953A-0FB79D8BD3B2}"/>
              </a:ext>
            </a:extLst>
          </p:cNvPr>
          <p:cNvPicPr>
            <a:picLocks noChangeAspect="1"/>
          </p:cNvPicPr>
          <p:nvPr/>
        </p:nvPicPr>
        <p:blipFill>
          <a:blip r:embed="rId3"/>
          <a:stretch>
            <a:fillRect/>
          </a:stretch>
        </p:blipFill>
        <p:spPr>
          <a:xfrm>
            <a:off x="3886055" y="4392916"/>
            <a:ext cx="5100782" cy="1905111"/>
          </a:xfrm>
          <a:prstGeom prst="rect">
            <a:avLst/>
          </a:prstGeom>
        </p:spPr>
      </p:pic>
      <p:sp>
        <p:nvSpPr>
          <p:cNvPr id="2" name="Titre 1">
            <a:extLst>
              <a:ext uri="{FF2B5EF4-FFF2-40B4-BE49-F238E27FC236}">
                <a16:creationId xmlns:a16="http://schemas.microsoft.com/office/drawing/2014/main" id="{048A4130-E7DA-2A2E-26E6-2F595EA97E87}"/>
              </a:ext>
            </a:extLst>
          </p:cNvPr>
          <p:cNvSpPr txBox="1">
            <a:spLocks/>
          </p:cNvSpPr>
          <p:nvPr/>
        </p:nvSpPr>
        <p:spPr>
          <a:xfrm>
            <a:off x="395286" y="192641"/>
            <a:ext cx="8615363"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pPr algn="ctr"/>
            <a:r>
              <a:rPr lang="fr-FR" sz="3200" b="1" kern="0" cap="none" dirty="0">
                <a:solidFill>
                  <a:srgbClr val="001A70"/>
                </a:solidFill>
                <a:latin typeface="Calibri" pitchFamily="34" charset="0"/>
                <a:cs typeface="Calibri" pitchFamily="34" charset="0"/>
              </a:rPr>
              <a:t>1- MAAP5/MAAP6 </a:t>
            </a:r>
            <a:r>
              <a:rPr lang="fr-FR" sz="3200" b="1" kern="0" cap="none" dirty="0" err="1">
                <a:solidFill>
                  <a:srgbClr val="001A70"/>
                </a:solidFill>
                <a:latin typeface="Calibri" pitchFamily="34" charset="0"/>
                <a:cs typeface="Calibri" pitchFamily="34" charset="0"/>
              </a:rPr>
              <a:t>Numerical</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stability</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studies</a:t>
            </a:r>
            <a:r>
              <a:rPr lang="fr-FR" sz="3200" b="1" kern="0" cap="none" dirty="0">
                <a:solidFill>
                  <a:srgbClr val="001A70"/>
                </a:solidFill>
                <a:latin typeface="Calibri" pitchFamily="34" charset="0"/>
                <a:cs typeface="Calibri" pitchFamily="34" charset="0"/>
              </a:rPr>
              <a:t> </a:t>
            </a:r>
          </a:p>
        </p:txBody>
      </p:sp>
    </p:spTree>
    <p:extLst>
      <p:ext uri="{BB962C8B-B14F-4D97-AF65-F5344CB8AC3E}">
        <p14:creationId xmlns:p14="http://schemas.microsoft.com/office/powerpoint/2010/main" val="166134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26A116D-E512-4F85-9189-E17B9B283144}"/>
              </a:ext>
            </a:extLst>
          </p:cNvPr>
          <p:cNvSpPr>
            <a:spLocks noGrp="1"/>
          </p:cNvSpPr>
          <p:nvPr>
            <p:ph type="title"/>
          </p:nvPr>
        </p:nvSpPr>
        <p:spPr>
          <a:xfrm>
            <a:off x="395287" y="786883"/>
            <a:ext cx="8353425" cy="594242"/>
          </a:xfrm>
        </p:spPr>
        <p:txBody>
          <a:bodyPr vert="horz" wrap="square" lIns="36000" tIns="0" rIns="36000" bIns="0" numCol="1" anchor="t" anchorCtr="0" compatLnSpc="1">
            <a:prstTxWarp prst="textNoShape">
              <a:avLst/>
            </a:prstTxWarp>
            <a:noAutofit/>
          </a:bodyPr>
          <a:lstStyle/>
          <a:p>
            <a:r>
              <a:rPr lang="en-US" b="1" cap="none" dirty="0">
                <a:solidFill>
                  <a:srgbClr val="001A70"/>
                </a:solidFill>
                <a:latin typeface="Calibri" pitchFamily="34" charset="0"/>
                <a:cs typeface="Calibri" pitchFamily="34" charset="0"/>
              </a:rPr>
              <a:t>Software tools and methods</a:t>
            </a:r>
            <a:br>
              <a:rPr lang="en-US" b="1" cap="none" dirty="0">
                <a:solidFill>
                  <a:srgbClr val="001A70"/>
                </a:solidFill>
                <a:latin typeface="Calibri" pitchFamily="34" charset="0"/>
                <a:cs typeface="Calibri" pitchFamily="34" charset="0"/>
              </a:rPr>
            </a:br>
            <a:br>
              <a:rPr lang="fr-FR" b="1" cap="none" dirty="0">
                <a:solidFill>
                  <a:srgbClr val="001A70"/>
                </a:solidFill>
                <a:latin typeface="Calibri" pitchFamily="34" charset="0"/>
                <a:cs typeface="Calibri" pitchFamily="34" charset="0"/>
              </a:rPr>
            </a:br>
            <a:endParaRPr lang="fr-FR" b="1" cap="none" dirty="0">
              <a:solidFill>
                <a:srgbClr val="001A70"/>
              </a:solidFill>
              <a:latin typeface="Calibri" pitchFamily="34" charset="0"/>
              <a:cs typeface="Calibri" pitchFamily="34" charset="0"/>
            </a:endParaRPr>
          </a:p>
        </p:txBody>
      </p:sp>
      <p:sp>
        <p:nvSpPr>
          <p:cNvPr id="6" name="ZoneTexte 5">
            <a:extLst>
              <a:ext uri="{FF2B5EF4-FFF2-40B4-BE49-F238E27FC236}">
                <a16:creationId xmlns:a16="http://schemas.microsoft.com/office/drawing/2014/main" id="{95E90126-D73C-47F2-AB1B-78AC2CD4C7D0}"/>
              </a:ext>
            </a:extLst>
          </p:cNvPr>
          <p:cNvSpPr txBox="1"/>
          <p:nvPr/>
        </p:nvSpPr>
        <p:spPr>
          <a:xfrm>
            <a:off x="490536" y="1653372"/>
            <a:ext cx="8258176" cy="2246769"/>
          </a:xfrm>
          <a:prstGeom prst="rect">
            <a:avLst/>
          </a:prstGeom>
          <a:noFill/>
        </p:spPr>
        <p:txBody>
          <a:bodyPr wrap="square">
            <a:spAutoFit/>
          </a:bodyPr>
          <a:lstStyle/>
          <a:p>
            <a:pPr algn="just"/>
            <a:r>
              <a:rPr lang="en-US" sz="2000" dirty="0">
                <a:solidFill>
                  <a:schemeClr val="tx2">
                    <a:lumMod val="50000"/>
                  </a:schemeClr>
                </a:solidFill>
              </a:rPr>
              <a:t>A more sophisticated use of VERROU allows to go further in </a:t>
            </a:r>
            <a:r>
              <a:rPr lang="en-US" sz="2000" u="sng" dirty="0">
                <a:solidFill>
                  <a:schemeClr val="tx2">
                    <a:lumMod val="50000"/>
                  </a:schemeClr>
                </a:solidFill>
              </a:rPr>
              <a:t>finding the line</a:t>
            </a:r>
            <a:r>
              <a:rPr lang="en-US" sz="2000" dirty="0">
                <a:solidFill>
                  <a:schemeClr val="tx2">
                    <a:lumMod val="50000"/>
                  </a:schemeClr>
                </a:solidFill>
              </a:rPr>
              <a:t> of the code creating a high discrepancy (a </a:t>
            </a:r>
            <a:r>
              <a:rPr lang="en-US" sz="2000" i="1" dirty="0">
                <a:solidFill>
                  <a:schemeClr val="tx2">
                    <a:lumMod val="50000"/>
                  </a:schemeClr>
                </a:solidFill>
              </a:rPr>
              <a:t>trigger</a:t>
            </a:r>
            <a:r>
              <a:rPr lang="en-US" sz="2000" dirty="0">
                <a:solidFill>
                  <a:schemeClr val="tx2">
                    <a:lumMod val="50000"/>
                  </a:schemeClr>
                </a:solidFill>
              </a:rPr>
              <a:t>).</a:t>
            </a:r>
          </a:p>
          <a:p>
            <a:pPr algn="just"/>
            <a:endParaRPr lang="en-US" sz="2000" dirty="0">
              <a:solidFill>
                <a:schemeClr val="tx2">
                  <a:lumMod val="50000"/>
                </a:schemeClr>
              </a:solidFill>
            </a:endParaRPr>
          </a:p>
          <a:p>
            <a:pPr algn="just"/>
            <a:r>
              <a:rPr lang="en-US" sz="2000" dirty="0">
                <a:solidFill>
                  <a:schemeClr val="tx2">
                    <a:lumMod val="50000"/>
                  </a:schemeClr>
                </a:solidFill>
              </a:rPr>
              <a:t>This method (named </a:t>
            </a:r>
            <a:r>
              <a:rPr lang="en-US" sz="2000" b="1" i="1" dirty="0">
                <a:solidFill>
                  <a:schemeClr val="tx2">
                    <a:lumMod val="50000"/>
                  </a:schemeClr>
                </a:solidFill>
              </a:rPr>
              <a:t>delta-debug</a:t>
            </a:r>
            <a:r>
              <a:rPr lang="en-US" sz="2000" dirty="0">
                <a:solidFill>
                  <a:schemeClr val="tx2">
                    <a:lumMod val="50000"/>
                  </a:schemeClr>
                </a:solidFill>
              </a:rPr>
              <a:t>) is based on a selective rounding (</a:t>
            </a:r>
            <a:r>
              <a:rPr lang="en-US" sz="2000" i="1" dirty="0">
                <a:solidFill>
                  <a:schemeClr val="tx2">
                    <a:lumMod val="50000"/>
                  </a:schemeClr>
                </a:solidFill>
              </a:rPr>
              <a:t>instrumenting</a:t>
            </a:r>
            <a:r>
              <a:rPr lang="en-US" sz="2000" dirty="0">
                <a:solidFill>
                  <a:schemeClr val="tx2">
                    <a:lumMod val="50000"/>
                  </a:schemeClr>
                </a:solidFill>
              </a:rPr>
              <a:t>) of certain code lines. Comparing calculations with different instrumented lines, it is possible to find the trigger line.</a:t>
            </a:r>
          </a:p>
          <a:p>
            <a:pPr algn="just"/>
            <a:endParaRPr lang="en-US" sz="2000" dirty="0">
              <a:solidFill>
                <a:schemeClr val="tx2">
                  <a:lumMod val="50000"/>
                </a:schemeClr>
              </a:solidFill>
            </a:endParaRPr>
          </a:p>
        </p:txBody>
      </p:sp>
      <p:pic>
        <p:nvPicPr>
          <p:cNvPr id="10" name="Image 9">
            <a:extLst>
              <a:ext uri="{FF2B5EF4-FFF2-40B4-BE49-F238E27FC236}">
                <a16:creationId xmlns:a16="http://schemas.microsoft.com/office/drawing/2014/main" id="{ABF66522-EE7D-4CB3-9344-CF99B2ED9FB1}"/>
              </a:ext>
            </a:extLst>
          </p:cNvPr>
          <p:cNvPicPr>
            <a:picLocks noChangeAspect="1"/>
          </p:cNvPicPr>
          <p:nvPr/>
        </p:nvPicPr>
        <p:blipFill>
          <a:blip r:embed="rId2"/>
          <a:stretch>
            <a:fillRect/>
          </a:stretch>
        </p:blipFill>
        <p:spPr>
          <a:xfrm>
            <a:off x="2505074" y="3934579"/>
            <a:ext cx="3962401" cy="736810"/>
          </a:xfrm>
          <a:prstGeom prst="rect">
            <a:avLst/>
          </a:prstGeom>
        </p:spPr>
      </p:pic>
      <p:pic>
        <p:nvPicPr>
          <p:cNvPr id="13" name="Image 12">
            <a:extLst>
              <a:ext uri="{FF2B5EF4-FFF2-40B4-BE49-F238E27FC236}">
                <a16:creationId xmlns:a16="http://schemas.microsoft.com/office/drawing/2014/main" id="{067A973A-F66B-4728-B1AA-A2A6E31F2A62}"/>
              </a:ext>
            </a:extLst>
          </p:cNvPr>
          <p:cNvPicPr>
            <a:picLocks noChangeAspect="1"/>
          </p:cNvPicPr>
          <p:nvPr/>
        </p:nvPicPr>
        <p:blipFill>
          <a:blip r:embed="rId3"/>
          <a:stretch>
            <a:fillRect/>
          </a:stretch>
        </p:blipFill>
        <p:spPr>
          <a:xfrm>
            <a:off x="2566986" y="5095875"/>
            <a:ext cx="3900489" cy="726799"/>
          </a:xfrm>
          <a:prstGeom prst="rect">
            <a:avLst/>
          </a:prstGeom>
        </p:spPr>
      </p:pic>
      <p:sp>
        <p:nvSpPr>
          <p:cNvPr id="15" name="Accolade ouvrante 14">
            <a:extLst>
              <a:ext uri="{FF2B5EF4-FFF2-40B4-BE49-F238E27FC236}">
                <a16:creationId xmlns:a16="http://schemas.microsoft.com/office/drawing/2014/main" id="{4B62D343-9EE0-4BEB-924E-67921E83CF80}"/>
              </a:ext>
            </a:extLst>
          </p:cNvPr>
          <p:cNvSpPr/>
          <p:nvPr/>
        </p:nvSpPr>
        <p:spPr bwMode="auto">
          <a:xfrm>
            <a:off x="2152649" y="3934580"/>
            <a:ext cx="352425" cy="351186"/>
          </a:xfrm>
          <a:prstGeom prst="leftBrac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solidFill>
                  <a:schemeClr val="tx2"/>
                </a:solidFill>
              </a:ln>
              <a:solidFill>
                <a:schemeClr val="tx2">
                  <a:lumMod val="75000"/>
                </a:schemeClr>
              </a:solidFill>
              <a:effectLst/>
              <a:latin typeface="Arial" charset="0"/>
              <a:cs typeface="Arial" charset="0"/>
            </a:endParaRPr>
          </a:p>
        </p:txBody>
      </p:sp>
      <p:sp>
        <p:nvSpPr>
          <p:cNvPr id="16" name="Accolade ouvrante 15">
            <a:extLst>
              <a:ext uri="{FF2B5EF4-FFF2-40B4-BE49-F238E27FC236}">
                <a16:creationId xmlns:a16="http://schemas.microsoft.com/office/drawing/2014/main" id="{B724CE8C-0DD1-42D3-AE8D-9B0076E5D2B7}"/>
              </a:ext>
            </a:extLst>
          </p:cNvPr>
          <p:cNvSpPr/>
          <p:nvPr/>
        </p:nvSpPr>
        <p:spPr bwMode="auto">
          <a:xfrm>
            <a:off x="2147886" y="4310679"/>
            <a:ext cx="352425" cy="351186"/>
          </a:xfrm>
          <a:prstGeom prst="leftBrac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solidFill>
                  <a:schemeClr val="tx2"/>
                </a:solidFill>
              </a:ln>
              <a:solidFill>
                <a:schemeClr val="tx2">
                  <a:lumMod val="75000"/>
                </a:schemeClr>
              </a:solidFill>
              <a:effectLst/>
              <a:latin typeface="Arial" charset="0"/>
              <a:cs typeface="Arial" charset="0"/>
            </a:endParaRPr>
          </a:p>
        </p:txBody>
      </p:sp>
      <p:sp>
        <p:nvSpPr>
          <p:cNvPr id="17" name="Accolade ouvrante 16">
            <a:extLst>
              <a:ext uri="{FF2B5EF4-FFF2-40B4-BE49-F238E27FC236}">
                <a16:creationId xmlns:a16="http://schemas.microsoft.com/office/drawing/2014/main" id="{005BD1B7-8D7C-48EC-AE40-613E6E70B5E7}"/>
              </a:ext>
            </a:extLst>
          </p:cNvPr>
          <p:cNvSpPr/>
          <p:nvPr/>
        </p:nvSpPr>
        <p:spPr bwMode="auto">
          <a:xfrm>
            <a:off x="2228849" y="5115680"/>
            <a:ext cx="352425" cy="495818"/>
          </a:xfrm>
          <a:prstGeom prst="leftBrac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solidFill>
                  <a:schemeClr val="tx2"/>
                </a:solidFill>
              </a:ln>
              <a:solidFill>
                <a:schemeClr val="tx2">
                  <a:lumMod val="75000"/>
                </a:schemeClr>
              </a:solidFill>
              <a:effectLst/>
              <a:latin typeface="Arial" charset="0"/>
              <a:cs typeface="Arial" charset="0"/>
            </a:endParaRPr>
          </a:p>
        </p:txBody>
      </p:sp>
      <p:sp>
        <p:nvSpPr>
          <p:cNvPr id="18" name="Accolade ouvrante 17">
            <a:extLst>
              <a:ext uri="{FF2B5EF4-FFF2-40B4-BE49-F238E27FC236}">
                <a16:creationId xmlns:a16="http://schemas.microsoft.com/office/drawing/2014/main" id="{21ACF1C6-15BE-4303-9799-B235FCE7A6A5}"/>
              </a:ext>
            </a:extLst>
          </p:cNvPr>
          <p:cNvSpPr/>
          <p:nvPr/>
        </p:nvSpPr>
        <p:spPr bwMode="auto">
          <a:xfrm>
            <a:off x="2214561" y="5631303"/>
            <a:ext cx="352425" cy="191371"/>
          </a:xfrm>
          <a:prstGeom prst="leftBrac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solidFill>
                  <a:schemeClr val="tx2"/>
                </a:solidFill>
              </a:ln>
              <a:solidFill>
                <a:schemeClr val="tx2">
                  <a:lumMod val="75000"/>
                </a:schemeClr>
              </a:solidFill>
              <a:effectLst/>
              <a:latin typeface="Arial" charset="0"/>
              <a:cs typeface="Arial" charset="0"/>
            </a:endParaRPr>
          </a:p>
        </p:txBody>
      </p:sp>
      <p:sp>
        <p:nvSpPr>
          <p:cNvPr id="20" name="ZoneTexte 19">
            <a:extLst>
              <a:ext uri="{FF2B5EF4-FFF2-40B4-BE49-F238E27FC236}">
                <a16:creationId xmlns:a16="http://schemas.microsoft.com/office/drawing/2014/main" id="{6A05D095-0AFC-4AC6-9EF6-EC665B62A6E9}"/>
              </a:ext>
            </a:extLst>
          </p:cNvPr>
          <p:cNvSpPr txBox="1"/>
          <p:nvPr/>
        </p:nvSpPr>
        <p:spPr>
          <a:xfrm>
            <a:off x="485773" y="3925056"/>
            <a:ext cx="1743076" cy="307777"/>
          </a:xfrm>
          <a:prstGeom prst="rect">
            <a:avLst/>
          </a:prstGeom>
          <a:noFill/>
        </p:spPr>
        <p:txBody>
          <a:bodyPr wrap="square">
            <a:spAutoFit/>
          </a:bodyPr>
          <a:lstStyle/>
          <a:p>
            <a:r>
              <a:rPr lang="en-US" sz="1400" i="1" dirty="0">
                <a:solidFill>
                  <a:schemeClr val="tx2">
                    <a:lumMod val="50000"/>
                  </a:schemeClr>
                </a:solidFill>
              </a:rPr>
              <a:t>Instrumented lines</a:t>
            </a:r>
            <a:endParaRPr lang="fr-FR" sz="1400" dirty="0"/>
          </a:p>
        </p:txBody>
      </p:sp>
      <p:sp>
        <p:nvSpPr>
          <p:cNvPr id="21" name="ZoneTexte 20">
            <a:extLst>
              <a:ext uri="{FF2B5EF4-FFF2-40B4-BE49-F238E27FC236}">
                <a16:creationId xmlns:a16="http://schemas.microsoft.com/office/drawing/2014/main" id="{ACAAF719-81A3-440C-9C67-810AB5DCE16D}"/>
              </a:ext>
            </a:extLst>
          </p:cNvPr>
          <p:cNvSpPr txBox="1"/>
          <p:nvPr/>
        </p:nvSpPr>
        <p:spPr>
          <a:xfrm>
            <a:off x="200025" y="4325445"/>
            <a:ext cx="2066922" cy="307777"/>
          </a:xfrm>
          <a:prstGeom prst="rect">
            <a:avLst/>
          </a:prstGeom>
          <a:noFill/>
        </p:spPr>
        <p:txBody>
          <a:bodyPr wrap="square">
            <a:spAutoFit/>
          </a:bodyPr>
          <a:lstStyle/>
          <a:p>
            <a:r>
              <a:rPr lang="en-US" sz="1400" i="1" dirty="0">
                <a:solidFill>
                  <a:schemeClr val="tx2">
                    <a:lumMod val="50000"/>
                  </a:schemeClr>
                </a:solidFill>
              </a:rPr>
              <a:t>Not Instrumented lines</a:t>
            </a:r>
            <a:endParaRPr lang="fr-FR" sz="1400" dirty="0"/>
          </a:p>
        </p:txBody>
      </p:sp>
      <p:sp>
        <p:nvSpPr>
          <p:cNvPr id="22" name="ZoneTexte 21">
            <a:extLst>
              <a:ext uri="{FF2B5EF4-FFF2-40B4-BE49-F238E27FC236}">
                <a16:creationId xmlns:a16="http://schemas.microsoft.com/office/drawing/2014/main" id="{D4072821-4431-4A77-8CD0-7D059768A8DB}"/>
              </a:ext>
            </a:extLst>
          </p:cNvPr>
          <p:cNvSpPr txBox="1"/>
          <p:nvPr/>
        </p:nvSpPr>
        <p:spPr>
          <a:xfrm>
            <a:off x="581022" y="5201406"/>
            <a:ext cx="1743076" cy="307777"/>
          </a:xfrm>
          <a:prstGeom prst="rect">
            <a:avLst/>
          </a:prstGeom>
          <a:noFill/>
        </p:spPr>
        <p:txBody>
          <a:bodyPr wrap="square">
            <a:spAutoFit/>
          </a:bodyPr>
          <a:lstStyle/>
          <a:p>
            <a:r>
              <a:rPr lang="en-US" sz="1400" i="1" dirty="0">
                <a:solidFill>
                  <a:schemeClr val="tx2">
                    <a:lumMod val="50000"/>
                  </a:schemeClr>
                </a:solidFill>
              </a:rPr>
              <a:t>Instrumented lines</a:t>
            </a:r>
            <a:endParaRPr lang="fr-FR" sz="1400" dirty="0"/>
          </a:p>
        </p:txBody>
      </p:sp>
      <p:sp>
        <p:nvSpPr>
          <p:cNvPr id="23" name="ZoneTexte 22">
            <a:extLst>
              <a:ext uri="{FF2B5EF4-FFF2-40B4-BE49-F238E27FC236}">
                <a16:creationId xmlns:a16="http://schemas.microsoft.com/office/drawing/2014/main" id="{65BE6DA2-1161-4617-83AD-2A91E0A9C59F}"/>
              </a:ext>
            </a:extLst>
          </p:cNvPr>
          <p:cNvSpPr txBox="1"/>
          <p:nvPr/>
        </p:nvSpPr>
        <p:spPr>
          <a:xfrm>
            <a:off x="280987" y="5547843"/>
            <a:ext cx="2066922" cy="307777"/>
          </a:xfrm>
          <a:prstGeom prst="rect">
            <a:avLst/>
          </a:prstGeom>
          <a:noFill/>
        </p:spPr>
        <p:txBody>
          <a:bodyPr wrap="square">
            <a:spAutoFit/>
          </a:bodyPr>
          <a:lstStyle/>
          <a:p>
            <a:r>
              <a:rPr lang="en-US" sz="1400" i="1" dirty="0">
                <a:solidFill>
                  <a:schemeClr val="tx2">
                    <a:lumMod val="50000"/>
                  </a:schemeClr>
                </a:solidFill>
              </a:rPr>
              <a:t>Not Instrumented lines</a:t>
            </a:r>
            <a:endParaRPr lang="fr-FR" sz="1400" dirty="0"/>
          </a:p>
        </p:txBody>
      </p:sp>
      <p:sp>
        <p:nvSpPr>
          <p:cNvPr id="27" name="ZoneTexte 26">
            <a:extLst>
              <a:ext uri="{FF2B5EF4-FFF2-40B4-BE49-F238E27FC236}">
                <a16:creationId xmlns:a16="http://schemas.microsoft.com/office/drawing/2014/main" id="{FFD09F28-2A00-4D95-B3D3-D8CA2402A51D}"/>
              </a:ext>
            </a:extLst>
          </p:cNvPr>
          <p:cNvSpPr txBox="1"/>
          <p:nvPr/>
        </p:nvSpPr>
        <p:spPr>
          <a:xfrm>
            <a:off x="6729412" y="5917228"/>
            <a:ext cx="2230834" cy="307777"/>
          </a:xfrm>
          <a:prstGeom prst="rect">
            <a:avLst/>
          </a:prstGeom>
          <a:noFill/>
        </p:spPr>
        <p:txBody>
          <a:bodyPr wrap="square">
            <a:spAutoFit/>
          </a:bodyPr>
          <a:lstStyle/>
          <a:p>
            <a:r>
              <a:rPr lang="en-US" sz="1400" b="1" i="1" dirty="0">
                <a:solidFill>
                  <a:schemeClr val="accent1"/>
                </a:solidFill>
              </a:rPr>
              <a:t>This is the trigger line</a:t>
            </a:r>
            <a:endParaRPr lang="fr-FR" sz="1400" b="1" dirty="0">
              <a:solidFill>
                <a:schemeClr val="accent1"/>
              </a:solidFill>
            </a:endParaRPr>
          </a:p>
        </p:txBody>
      </p:sp>
      <p:cxnSp>
        <p:nvCxnSpPr>
          <p:cNvPr id="29" name="Connecteur : en angle 28">
            <a:extLst>
              <a:ext uri="{FF2B5EF4-FFF2-40B4-BE49-F238E27FC236}">
                <a16:creationId xmlns:a16="http://schemas.microsoft.com/office/drawing/2014/main" id="{74EDB8A9-8228-4A65-806A-8E58CA9FDD95}"/>
              </a:ext>
            </a:extLst>
          </p:cNvPr>
          <p:cNvCxnSpPr>
            <a:cxnSpLocks/>
          </p:cNvCxnSpPr>
          <p:nvPr/>
        </p:nvCxnSpPr>
        <p:spPr bwMode="auto">
          <a:xfrm rot="16200000" flipV="1">
            <a:off x="6310079" y="5749693"/>
            <a:ext cx="621183" cy="217483"/>
          </a:xfrm>
          <a:prstGeom prst="bentConnector3">
            <a:avLst>
              <a:gd name="adj1" fmla="val 97534"/>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33" name="ZoneTexte 32">
            <a:extLst>
              <a:ext uri="{FF2B5EF4-FFF2-40B4-BE49-F238E27FC236}">
                <a16:creationId xmlns:a16="http://schemas.microsoft.com/office/drawing/2014/main" id="{B944A26C-05B9-4C42-8AC4-036C81C28E59}"/>
              </a:ext>
            </a:extLst>
          </p:cNvPr>
          <p:cNvSpPr txBox="1"/>
          <p:nvPr/>
        </p:nvSpPr>
        <p:spPr>
          <a:xfrm>
            <a:off x="6819900" y="4128676"/>
            <a:ext cx="2102247" cy="307777"/>
          </a:xfrm>
          <a:prstGeom prst="rect">
            <a:avLst/>
          </a:prstGeom>
          <a:noFill/>
        </p:spPr>
        <p:txBody>
          <a:bodyPr wrap="square">
            <a:spAutoFit/>
          </a:bodyPr>
          <a:lstStyle/>
          <a:p>
            <a:r>
              <a:rPr lang="en-US" sz="1400" b="1" dirty="0">
                <a:solidFill>
                  <a:schemeClr val="tx2">
                    <a:lumMod val="50000"/>
                  </a:schemeClr>
                </a:solidFill>
              </a:rPr>
              <a:t>LOW discrepancy calc</a:t>
            </a:r>
            <a:endParaRPr lang="fr-FR" sz="1400" b="1" dirty="0">
              <a:solidFill>
                <a:schemeClr val="tx2">
                  <a:lumMod val="50000"/>
                </a:schemeClr>
              </a:solidFill>
              <a:latin typeface="Courier New" panose="02070309020205020404" pitchFamily="49" charset="0"/>
              <a:cs typeface="Courier New" panose="02070309020205020404" pitchFamily="49" charset="0"/>
            </a:endParaRPr>
          </a:p>
        </p:txBody>
      </p:sp>
      <p:sp>
        <p:nvSpPr>
          <p:cNvPr id="34" name="ZoneTexte 33">
            <a:extLst>
              <a:ext uri="{FF2B5EF4-FFF2-40B4-BE49-F238E27FC236}">
                <a16:creationId xmlns:a16="http://schemas.microsoft.com/office/drawing/2014/main" id="{72D4183F-359D-4F7F-BE45-4F44AEE0F0A9}"/>
              </a:ext>
            </a:extLst>
          </p:cNvPr>
          <p:cNvSpPr txBox="1"/>
          <p:nvPr/>
        </p:nvSpPr>
        <p:spPr>
          <a:xfrm>
            <a:off x="6841727" y="5240065"/>
            <a:ext cx="2230834" cy="307777"/>
          </a:xfrm>
          <a:prstGeom prst="rect">
            <a:avLst/>
          </a:prstGeom>
          <a:noFill/>
        </p:spPr>
        <p:txBody>
          <a:bodyPr wrap="square">
            <a:spAutoFit/>
          </a:bodyPr>
          <a:lstStyle/>
          <a:p>
            <a:r>
              <a:rPr lang="en-US" sz="1400" b="1" dirty="0">
                <a:solidFill>
                  <a:schemeClr val="tx2">
                    <a:lumMod val="50000"/>
                  </a:schemeClr>
                </a:solidFill>
              </a:rPr>
              <a:t>HIGH discrepancy calc</a:t>
            </a:r>
            <a:endParaRPr lang="fr-FR" sz="1400" b="1" dirty="0">
              <a:solidFill>
                <a:schemeClr val="tx2">
                  <a:lumMod val="50000"/>
                </a:schemeClr>
              </a:solidFill>
              <a:latin typeface="Courier New" panose="02070309020205020404" pitchFamily="49" charset="0"/>
              <a:cs typeface="Courier New" panose="02070309020205020404" pitchFamily="49" charset="0"/>
            </a:endParaRPr>
          </a:p>
        </p:txBody>
      </p:sp>
      <p:sp>
        <p:nvSpPr>
          <p:cNvPr id="35" name="Rectangle 34">
            <a:extLst>
              <a:ext uri="{FF2B5EF4-FFF2-40B4-BE49-F238E27FC236}">
                <a16:creationId xmlns:a16="http://schemas.microsoft.com/office/drawing/2014/main" id="{BE481D6E-846D-48EC-8A78-A56488CBBBDC}"/>
              </a:ext>
            </a:extLst>
          </p:cNvPr>
          <p:cNvSpPr/>
          <p:nvPr/>
        </p:nvSpPr>
        <p:spPr bwMode="auto">
          <a:xfrm>
            <a:off x="2566985" y="5438775"/>
            <a:ext cx="3900489" cy="159582"/>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a:ln>
                <a:noFill/>
              </a:ln>
              <a:solidFill>
                <a:schemeClr val="bg2"/>
              </a:solidFill>
              <a:effectLst/>
              <a:latin typeface="Arial" charset="0"/>
              <a:cs typeface="Arial" charset="0"/>
            </a:endParaRPr>
          </a:p>
        </p:txBody>
      </p:sp>
      <p:sp>
        <p:nvSpPr>
          <p:cNvPr id="2" name="Titre 1">
            <a:extLst>
              <a:ext uri="{FF2B5EF4-FFF2-40B4-BE49-F238E27FC236}">
                <a16:creationId xmlns:a16="http://schemas.microsoft.com/office/drawing/2014/main" id="{DACA7A69-E887-8699-A2AA-6255F9FC004D}"/>
              </a:ext>
            </a:extLst>
          </p:cNvPr>
          <p:cNvSpPr txBox="1">
            <a:spLocks/>
          </p:cNvSpPr>
          <p:nvPr/>
        </p:nvSpPr>
        <p:spPr>
          <a:xfrm>
            <a:off x="395286" y="192641"/>
            <a:ext cx="8615363"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pPr algn="ctr"/>
            <a:r>
              <a:rPr lang="fr-FR" sz="3200" b="1" kern="0" cap="none" dirty="0">
                <a:solidFill>
                  <a:srgbClr val="001A70"/>
                </a:solidFill>
                <a:latin typeface="Calibri" pitchFamily="34" charset="0"/>
                <a:cs typeface="Calibri" pitchFamily="34" charset="0"/>
              </a:rPr>
              <a:t>1- MAAP5/MAAP6 </a:t>
            </a:r>
            <a:r>
              <a:rPr lang="fr-FR" sz="3200" b="1" kern="0" cap="none" dirty="0" err="1">
                <a:solidFill>
                  <a:srgbClr val="001A70"/>
                </a:solidFill>
                <a:latin typeface="Calibri" pitchFamily="34" charset="0"/>
                <a:cs typeface="Calibri" pitchFamily="34" charset="0"/>
              </a:rPr>
              <a:t>Numerical</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stability</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studies</a:t>
            </a:r>
            <a:r>
              <a:rPr lang="fr-FR" sz="3200" b="1" kern="0" cap="none" dirty="0">
                <a:solidFill>
                  <a:srgbClr val="001A70"/>
                </a:solidFill>
                <a:latin typeface="Calibri" pitchFamily="34" charset="0"/>
                <a:cs typeface="Calibri" pitchFamily="34" charset="0"/>
              </a:rPr>
              <a:t> </a:t>
            </a:r>
          </a:p>
        </p:txBody>
      </p:sp>
    </p:spTree>
    <p:extLst>
      <p:ext uri="{BB962C8B-B14F-4D97-AF65-F5344CB8AC3E}">
        <p14:creationId xmlns:p14="http://schemas.microsoft.com/office/powerpoint/2010/main" val="198809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26A116D-E512-4F85-9189-E17B9B283144}"/>
              </a:ext>
            </a:extLst>
          </p:cNvPr>
          <p:cNvSpPr>
            <a:spLocks noGrp="1"/>
          </p:cNvSpPr>
          <p:nvPr>
            <p:ph type="title"/>
          </p:nvPr>
        </p:nvSpPr>
        <p:spPr>
          <a:xfrm>
            <a:off x="395287" y="786883"/>
            <a:ext cx="8353425" cy="594242"/>
          </a:xfrm>
        </p:spPr>
        <p:txBody>
          <a:bodyPr vert="horz" wrap="square" lIns="36000" tIns="0" rIns="36000" bIns="0" numCol="1" anchor="t" anchorCtr="0" compatLnSpc="1">
            <a:prstTxWarp prst="textNoShape">
              <a:avLst/>
            </a:prstTxWarp>
            <a:noAutofit/>
          </a:bodyPr>
          <a:lstStyle/>
          <a:p>
            <a:r>
              <a:rPr lang="en-US" b="1" cap="none" dirty="0">
                <a:solidFill>
                  <a:srgbClr val="001A70"/>
                </a:solidFill>
                <a:latin typeface="Calibri" pitchFamily="34" charset="0"/>
                <a:cs typeface="Calibri" pitchFamily="34" charset="0"/>
              </a:rPr>
              <a:t>Software tools and methods</a:t>
            </a:r>
            <a:br>
              <a:rPr lang="en-US" b="1" cap="none" dirty="0">
                <a:solidFill>
                  <a:srgbClr val="001A70"/>
                </a:solidFill>
                <a:latin typeface="Calibri" pitchFamily="34" charset="0"/>
                <a:cs typeface="Calibri" pitchFamily="34" charset="0"/>
              </a:rPr>
            </a:br>
            <a:br>
              <a:rPr lang="fr-FR" b="1" cap="none" dirty="0">
                <a:solidFill>
                  <a:srgbClr val="001A70"/>
                </a:solidFill>
                <a:latin typeface="Calibri" pitchFamily="34" charset="0"/>
                <a:cs typeface="Calibri" pitchFamily="34" charset="0"/>
              </a:rPr>
            </a:br>
            <a:endParaRPr lang="fr-FR" b="1" cap="none" dirty="0">
              <a:solidFill>
                <a:srgbClr val="001A70"/>
              </a:solidFill>
              <a:latin typeface="Calibri" pitchFamily="34" charset="0"/>
              <a:cs typeface="Calibri" pitchFamily="34" charset="0"/>
            </a:endParaRPr>
          </a:p>
        </p:txBody>
      </p:sp>
      <p:sp>
        <p:nvSpPr>
          <p:cNvPr id="11" name="ZoneTexte 10">
            <a:extLst>
              <a:ext uri="{FF2B5EF4-FFF2-40B4-BE49-F238E27FC236}">
                <a16:creationId xmlns:a16="http://schemas.microsoft.com/office/drawing/2014/main" id="{94BECBC5-E028-4EF7-A8E5-F71C6BB5509E}"/>
              </a:ext>
            </a:extLst>
          </p:cNvPr>
          <p:cNvSpPr txBox="1"/>
          <p:nvPr/>
        </p:nvSpPr>
        <p:spPr>
          <a:xfrm>
            <a:off x="490536" y="1754971"/>
            <a:ext cx="8501064" cy="2215991"/>
          </a:xfrm>
          <a:prstGeom prst="rect">
            <a:avLst/>
          </a:prstGeom>
          <a:noFill/>
        </p:spPr>
        <p:txBody>
          <a:bodyPr wrap="square">
            <a:spAutoFit/>
          </a:bodyPr>
          <a:lstStyle/>
          <a:p>
            <a:pPr algn="just"/>
            <a:r>
              <a:rPr lang="en-US" sz="2400" dirty="0">
                <a:solidFill>
                  <a:schemeClr val="tx2">
                    <a:lumMod val="50000"/>
                  </a:schemeClr>
                </a:solidFill>
              </a:rPr>
              <a:t>VERROU is not designed to find how the error </a:t>
            </a:r>
            <a:r>
              <a:rPr lang="en-US" sz="2400" b="1" i="1" dirty="0">
                <a:solidFill>
                  <a:schemeClr val="tx2">
                    <a:lumMod val="50000"/>
                  </a:schemeClr>
                </a:solidFill>
              </a:rPr>
              <a:t>propagates</a:t>
            </a:r>
            <a:r>
              <a:rPr lang="en-US" sz="2400" dirty="0">
                <a:solidFill>
                  <a:schemeClr val="tx2">
                    <a:lumMod val="50000"/>
                  </a:schemeClr>
                </a:solidFill>
              </a:rPr>
              <a:t> and </a:t>
            </a:r>
            <a:r>
              <a:rPr lang="en-US" sz="2400" b="1" i="1" dirty="0">
                <a:solidFill>
                  <a:schemeClr val="tx2">
                    <a:lumMod val="50000"/>
                  </a:schemeClr>
                </a:solidFill>
              </a:rPr>
              <a:t>amplifies</a:t>
            </a:r>
            <a:r>
              <a:rPr lang="en-US" sz="2400" dirty="0">
                <a:solidFill>
                  <a:schemeClr val="tx2">
                    <a:lumMod val="50000"/>
                  </a:schemeClr>
                </a:solidFill>
              </a:rPr>
              <a:t>. </a:t>
            </a:r>
          </a:p>
          <a:p>
            <a:pPr algn="just"/>
            <a:endParaRPr lang="en-US" sz="1400" dirty="0">
              <a:solidFill>
                <a:schemeClr val="tx2">
                  <a:lumMod val="50000"/>
                </a:schemeClr>
              </a:solidFill>
            </a:endParaRPr>
          </a:p>
          <a:p>
            <a:pPr algn="just"/>
            <a:r>
              <a:rPr lang="en-US" sz="2400" dirty="0">
                <a:solidFill>
                  <a:schemeClr val="tx2">
                    <a:lumMod val="50000"/>
                  </a:schemeClr>
                </a:solidFill>
              </a:rPr>
              <a:t>Using a </a:t>
            </a:r>
            <a:r>
              <a:rPr lang="en-US" sz="2400" b="1" i="1" dirty="0">
                <a:solidFill>
                  <a:schemeClr val="tx2">
                    <a:lumMod val="50000"/>
                  </a:schemeClr>
                </a:solidFill>
              </a:rPr>
              <a:t>debugger </a:t>
            </a:r>
            <a:r>
              <a:rPr lang="en-US" sz="2400" dirty="0">
                <a:solidFill>
                  <a:schemeClr val="tx2">
                    <a:lumMod val="50000"/>
                  </a:schemeClr>
                </a:solidFill>
              </a:rPr>
              <a:t>allows to follow the propagation of instability. It requires the “unstable” line to be replaced with an instrumented code. </a:t>
            </a:r>
          </a:p>
        </p:txBody>
      </p:sp>
      <p:pic>
        <p:nvPicPr>
          <p:cNvPr id="6" name="Image 5">
            <a:extLst>
              <a:ext uri="{FF2B5EF4-FFF2-40B4-BE49-F238E27FC236}">
                <a16:creationId xmlns:a16="http://schemas.microsoft.com/office/drawing/2014/main" id="{6A3158FC-C383-BDF4-2EEF-0A24A4625C69}"/>
              </a:ext>
            </a:extLst>
          </p:cNvPr>
          <p:cNvPicPr>
            <a:picLocks noChangeAspect="1"/>
          </p:cNvPicPr>
          <p:nvPr/>
        </p:nvPicPr>
        <p:blipFill>
          <a:blip r:embed="rId2"/>
          <a:stretch>
            <a:fillRect/>
          </a:stretch>
        </p:blipFill>
        <p:spPr>
          <a:xfrm>
            <a:off x="5080733" y="4781252"/>
            <a:ext cx="3597185" cy="1189046"/>
          </a:xfrm>
          <a:prstGeom prst="rect">
            <a:avLst/>
          </a:prstGeom>
        </p:spPr>
      </p:pic>
      <p:sp>
        <p:nvSpPr>
          <p:cNvPr id="3" name="ZoneTexte 2">
            <a:extLst>
              <a:ext uri="{FF2B5EF4-FFF2-40B4-BE49-F238E27FC236}">
                <a16:creationId xmlns:a16="http://schemas.microsoft.com/office/drawing/2014/main" id="{9A271E4F-8819-7054-1F21-B37BEAAE7F00}"/>
              </a:ext>
            </a:extLst>
          </p:cNvPr>
          <p:cNvSpPr txBox="1"/>
          <p:nvPr/>
        </p:nvSpPr>
        <p:spPr>
          <a:xfrm>
            <a:off x="611306" y="4244948"/>
            <a:ext cx="3293267" cy="461665"/>
          </a:xfrm>
          <a:prstGeom prst="rect">
            <a:avLst/>
          </a:prstGeom>
          <a:noFill/>
        </p:spPr>
        <p:txBody>
          <a:bodyPr wrap="square">
            <a:spAutoFit/>
          </a:bodyPr>
          <a:lstStyle/>
          <a:p>
            <a:r>
              <a:rPr lang="en-US" sz="2400" dirty="0">
                <a:solidFill>
                  <a:schemeClr val="tx2">
                    <a:lumMod val="50000"/>
                  </a:schemeClr>
                </a:solidFill>
              </a:rPr>
              <a:t>Original code </a:t>
            </a:r>
            <a:endParaRPr lang="fr-FR" sz="2400" dirty="0"/>
          </a:p>
        </p:txBody>
      </p:sp>
      <p:pic>
        <p:nvPicPr>
          <p:cNvPr id="5" name="Image 4">
            <a:extLst>
              <a:ext uri="{FF2B5EF4-FFF2-40B4-BE49-F238E27FC236}">
                <a16:creationId xmlns:a16="http://schemas.microsoft.com/office/drawing/2014/main" id="{ADEC176B-6D5B-4C41-F7C6-A7A567124F18}"/>
              </a:ext>
            </a:extLst>
          </p:cNvPr>
          <p:cNvPicPr>
            <a:picLocks noChangeAspect="1"/>
          </p:cNvPicPr>
          <p:nvPr/>
        </p:nvPicPr>
        <p:blipFill>
          <a:blip r:embed="rId3"/>
          <a:stretch>
            <a:fillRect/>
          </a:stretch>
        </p:blipFill>
        <p:spPr>
          <a:xfrm>
            <a:off x="611306" y="4781252"/>
            <a:ext cx="4227394" cy="594242"/>
          </a:xfrm>
          <a:prstGeom prst="rect">
            <a:avLst/>
          </a:prstGeom>
        </p:spPr>
      </p:pic>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64B05EDC-A061-6236-CD3C-4F25C58A77ED}"/>
                  </a:ext>
                </a:extLst>
              </p:cNvPr>
              <p:cNvSpPr txBox="1"/>
              <p:nvPr/>
            </p:nvSpPr>
            <p:spPr>
              <a:xfrm>
                <a:off x="1574278" y="5451669"/>
                <a:ext cx="21873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400" b="0" i="1" smtClean="0">
                          <a:solidFill>
                            <a:schemeClr val="tx2">
                              <a:lumMod val="50000"/>
                            </a:schemeClr>
                          </a:solidFill>
                          <a:latin typeface="Cambria Math" panose="02040503050406030204" pitchFamily="18" charset="0"/>
                        </a:rPr>
                        <m:t>𝐴</m:t>
                      </m:r>
                      <m:r>
                        <a:rPr lang="fr-FR" sz="2400" b="0" i="1" smtClean="0">
                          <a:solidFill>
                            <a:schemeClr val="tx2">
                              <a:lumMod val="50000"/>
                            </a:schemeClr>
                          </a:solidFill>
                          <a:latin typeface="Cambria Math" panose="02040503050406030204" pitchFamily="18" charset="0"/>
                        </a:rPr>
                        <m:t>+</m:t>
                      </m:r>
                      <m:d>
                        <m:dPr>
                          <m:ctrlPr>
                            <a:rPr lang="fr-FR" sz="2400" b="0" i="1" smtClean="0">
                              <a:solidFill>
                                <a:schemeClr val="tx2">
                                  <a:lumMod val="50000"/>
                                </a:schemeClr>
                              </a:solidFill>
                              <a:latin typeface="Cambria Math" panose="02040503050406030204" pitchFamily="18" charset="0"/>
                            </a:rPr>
                          </m:ctrlPr>
                        </m:dPr>
                        <m:e>
                          <m:r>
                            <a:rPr lang="fr-FR" sz="2400" b="0" i="1" smtClean="0">
                              <a:solidFill>
                                <a:schemeClr val="tx2">
                                  <a:lumMod val="50000"/>
                                </a:schemeClr>
                              </a:solidFill>
                              <a:latin typeface="Cambria Math" panose="02040503050406030204" pitchFamily="18" charset="0"/>
                            </a:rPr>
                            <m:t>𝐵</m:t>
                          </m:r>
                          <m:r>
                            <a:rPr lang="fr-FR" sz="2400" b="0" i="1" smtClean="0">
                              <a:solidFill>
                                <a:schemeClr val="tx2">
                                  <a:lumMod val="50000"/>
                                </a:schemeClr>
                              </a:solidFill>
                              <a:latin typeface="Cambria Math" panose="02040503050406030204" pitchFamily="18" charset="0"/>
                            </a:rPr>
                            <m:t>−</m:t>
                          </m:r>
                          <m:r>
                            <a:rPr lang="fr-FR" sz="2400" b="0" i="1" smtClean="0">
                              <a:solidFill>
                                <a:schemeClr val="tx2">
                                  <a:lumMod val="50000"/>
                                </a:schemeClr>
                              </a:solidFill>
                              <a:latin typeface="Cambria Math" panose="02040503050406030204" pitchFamily="18" charset="0"/>
                            </a:rPr>
                            <m:t>𝐶</m:t>
                          </m:r>
                        </m:e>
                      </m:d>
                      <m:r>
                        <a:rPr lang="fr-FR" sz="2400" b="0" i="1" smtClean="0">
                          <a:solidFill>
                            <a:schemeClr val="tx2">
                              <a:lumMod val="50000"/>
                            </a:schemeClr>
                          </a:solidFill>
                          <a:latin typeface="Cambria Math" panose="02040503050406030204" pitchFamily="18" charset="0"/>
                        </a:rPr>
                        <m:t>∗</m:t>
                      </m:r>
                      <m:r>
                        <a:rPr lang="fr-FR" sz="2400" b="0" i="1" smtClean="0">
                          <a:solidFill>
                            <a:schemeClr val="tx2">
                              <a:lumMod val="50000"/>
                            </a:schemeClr>
                          </a:solidFill>
                          <a:latin typeface="Cambria Math" panose="02040503050406030204" pitchFamily="18" charset="0"/>
                        </a:rPr>
                        <m:t>𝐷</m:t>
                      </m:r>
                    </m:oMath>
                  </m:oMathPara>
                </a14:m>
                <a:endParaRPr lang="fr-FR" dirty="0">
                  <a:solidFill>
                    <a:schemeClr val="tx2">
                      <a:lumMod val="50000"/>
                    </a:schemeClr>
                  </a:solidFill>
                </a:endParaRPr>
              </a:p>
            </p:txBody>
          </p:sp>
        </mc:Choice>
        <mc:Fallback xmlns="">
          <p:sp>
            <p:nvSpPr>
              <p:cNvPr id="7" name="ZoneTexte 6">
                <a:extLst>
                  <a:ext uri="{FF2B5EF4-FFF2-40B4-BE49-F238E27FC236}">
                    <a16:creationId xmlns:a16="http://schemas.microsoft.com/office/drawing/2014/main" id="{64B05EDC-A061-6236-CD3C-4F25C58A77ED}"/>
                  </a:ext>
                </a:extLst>
              </p:cNvPr>
              <p:cNvSpPr txBox="1">
                <a:spLocks noRot="1" noChangeAspect="1" noMove="1" noResize="1" noEditPoints="1" noAdjustHandles="1" noChangeArrowheads="1" noChangeShapeType="1" noTextEdit="1"/>
              </p:cNvSpPr>
              <p:nvPr/>
            </p:nvSpPr>
            <p:spPr>
              <a:xfrm>
                <a:off x="1574278" y="5451669"/>
                <a:ext cx="2187394" cy="369332"/>
              </a:xfrm>
              <a:prstGeom prst="rect">
                <a:avLst/>
              </a:prstGeom>
              <a:blipFill>
                <a:blip r:embed="rId5"/>
                <a:stretch>
                  <a:fillRect l="-2228" r="-2228" b="-98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967480D9-EF9A-C93F-46FF-DC6BBFF9659B}"/>
                  </a:ext>
                </a:extLst>
              </p:cNvPr>
              <p:cNvSpPr txBox="1"/>
              <p:nvPr/>
            </p:nvSpPr>
            <p:spPr>
              <a:xfrm>
                <a:off x="5452420" y="6002286"/>
                <a:ext cx="322549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400" b="0" i="1" smtClean="0">
                          <a:solidFill>
                            <a:schemeClr val="tx2">
                              <a:lumMod val="50000"/>
                            </a:schemeClr>
                          </a:solidFill>
                          <a:latin typeface="Cambria Math" panose="02040503050406030204" pitchFamily="18" charset="0"/>
                        </a:rPr>
                        <m:t>𝐴</m:t>
                      </m:r>
                      <m:r>
                        <a:rPr lang="fr-FR" sz="2400" b="0" i="1" smtClean="0">
                          <a:solidFill>
                            <a:schemeClr val="tx2">
                              <a:lumMod val="50000"/>
                            </a:schemeClr>
                          </a:solidFill>
                          <a:latin typeface="Cambria Math" panose="02040503050406030204" pitchFamily="18" charset="0"/>
                        </a:rPr>
                        <m:t>+</m:t>
                      </m:r>
                      <m:d>
                        <m:dPr>
                          <m:ctrlPr>
                            <a:rPr lang="fr-FR" sz="2400" b="0" i="1" smtClean="0">
                              <a:solidFill>
                                <a:schemeClr val="tx2">
                                  <a:lumMod val="50000"/>
                                </a:schemeClr>
                              </a:solidFill>
                              <a:latin typeface="Cambria Math" panose="02040503050406030204" pitchFamily="18" charset="0"/>
                            </a:rPr>
                          </m:ctrlPr>
                        </m:dPr>
                        <m:e>
                          <m:r>
                            <a:rPr lang="fr-FR" sz="2400" b="0" i="1" smtClean="0">
                              <a:solidFill>
                                <a:schemeClr val="tx2">
                                  <a:lumMod val="50000"/>
                                </a:schemeClr>
                              </a:solidFill>
                              <a:latin typeface="Cambria Math" panose="02040503050406030204" pitchFamily="18" charset="0"/>
                            </a:rPr>
                            <m:t>𝐵</m:t>
                          </m:r>
                          <m:r>
                            <a:rPr lang="fr-FR" sz="2400" b="0" i="1" smtClean="0">
                              <a:solidFill>
                                <a:schemeClr val="tx2">
                                  <a:lumMod val="50000"/>
                                </a:schemeClr>
                              </a:solidFill>
                              <a:latin typeface="Cambria Math" panose="02040503050406030204" pitchFamily="18" charset="0"/>
                            </a:rPr>
                            <m:t>−</m:t>
                          </m:r>
                          <m:r>
                            <a:rPr lang="fr-FR" sz="2400" b="0" i="1" smtClean="0">
                              <a:solidFill>
                                <a:schemeClr val="tx2">
                                  <a:lumMod val="50000"/>
                                </a:schemeClr>
                              </a:solidFill>
                              <a:latin typeface="Cambria Math" panose="02040503050406030204" pitchFamily="18" charset="0"/>
                            </a:rPr>
                            <m:t>𝐶</m:t>
                          </m:r>
                        </m:e>
                      </m:d>
                      <m:r>
                        <a:rPr lang="fr-FR" sz="2400" b="0" i="1" smtClean="0">
                          <a:solidFill>
                            <a:schemeClr val="tx2">
                              <a:lumMod val="50000"/>
                            </a:schemeClr>
                          </a:solidFill>
                          <a:latin typeface="Cambria Math" panose="02040503050406030204" pitchFamily="18" charset="0"/>
                        </a:rPr>
                        <m:t>∗</m:t>
                      </m:r>
                      <m:r>
                        <a:rPr lang="fr-FR" sz="2400" b="0" i="1" smtClean="0">
                          <a:solidFill>
                            <a:schemeClr val="tx2">
                              <a:lumMod val="50000"/>
                            </a:schemeClr>
                          </a:solidFill>
                          <a:latin typeface="Cambria Math" panose="02040503050406030204" pitchFamily="18" charset="0"/>
                        </a:rPr>
                        <m:t>𝐷</m:t>
                      </m:r>
                      <m:r>
                        <a:rPr lang="fr-FR" sz="2400" b="0" i="1" smtClean="0">
                          <a:solidFill>
                            <a:schemeClr val="tx2">
                              <a:lumMod val="50000"/>
                            </a:schemeClr>
                          </a:solidFill>
                          <a:latin typeface="Cambria Math" panose="02040503050406030204" pitchFamily="18" charset="0"/>
                        </a:rPr>
                        <m:t> ±</m:t>
                      </m:r>
                      <m:sSup>
                        <m:sSupPr>
                          <m:ctrlPr>
                            <a:rPr lang="fr-FR" sz="2400" b="0" i="1" smtClean="0">
                              <a:solidFill>
                                <a:schemeClr val="tx2">
                                  <a:lumMod val="50000"/>
                                </a:schemeClr>
                              </a:solidFill>
                              <a:latin typeface="Cambria Math" panose="02040503050406030204" pitchFamily="18" charset="0"/>
                              <a:ea typeface="Cambria Math" panose="02040503050406030204" pitchFamily="18" charset="0"/>
                            </a:rPr>
                          </m:ctrlPr>
                        </m:sSupPr>
                        <m:e>
                          <m:r>
                            <a:rPr lang="fr-FR" sz="2400" b="0" i="1" smtClean="0">
                              <a:solidFill>
                                <a:schemeClr val="tx2">
                                  <a:lumMod val="50000"/>
                                </a:schemeClr>
                              </a:solidFill>
                              <a:latin typeface="Cambria Math" panose="02040503050406030204" pitchFamily="18" charset="0"/>
                              <a:ea typeface="Cambria Math" panose="02040503050406030204" pitchFamily="18" charset="0"/>
                            </a:rPr>
                            <m:t>𝑒</m:t>
                          </m:r>
                        </m:e>
                        <m:sup>
                          <m:r>
                            <a:rPr lang="fr-FR" sz="2400" b="0" i="1" smtClean="0">
                              <a:solidFill>
                                <a:schemeClr val="tx2">
                                  <a:lumMod val="50000"/>
                                </a:schemeClr>
                              </a:solidFill>
                              <a:latin typeface="Cambria Math" panose="02040503050406030204" pitchFamily="18" charset="0"/>
                              <a:ea typeface="Cambria Math" panose="02040503050406030204" pitchFamily="18" charset="0"/>
                            </a:rPr>
                            <m:t>−16</m:t>
                          </m:r>
                        </m:sup>
                      </m:sSup>
                    </m:oMath>
                  </m:oMathPara>
                </a14:m>
                <a:endParaRPr lang="fr-FR" dirty="0">
                  <a:solidFill>
                    <a:schemeClr val="tx2">
                      <a:lumMod val="50000"/>
                    </a:schemeClr>
                  </a:solidFill>
                </a:endParaRPr>
              </a:p>
            </p:txBody>
          </p:sp>
        </mc:Choice>
        <mc:Fallback xmlns="">
          <p:sp>
            <p:nvSpPr>
              <p:cNvPr id="8" name="ZoneTexte 7">
                <a:extLst>
                  <a:ext uri="{FF2B5EF4-FFF2-40B4-BE49-F238E27FC236}">
                    <a16:creationId xmlns:a16="http://schemas.microsoft.com/office/drawing/2014/main" id="{967480D9-EF9A-C93F-46FF-DC6BBFF9659B}"/>
                  </a:ext>
                </a:extLst>
              </p:cNvPr>
              <p:cNvSpPr txBox="1">
                <a:spLocks noRot="1" noChangeAspect="1" noMove="1" noResize="1" noEditPoints="1" noAdjustHandles="1" noChangeArrowheads="1" noChangeShapeType="1" noTextEdit="1"/>
              </p:cNvSpPr>
              <p:nvPr/>
            </p:nvSpPr>
            <p:spPr>
              <a:xfrm>
                <a:off x="5452420" y="6002286"/>
                <a:ext cx="3225498" cy="369332"/>
              </a:xfrm>
              <a:prstGeom prst="rect">
                <a:avLst/>
              </a:prstGeom>
              <a:blipFill>
                <a:blip r:embed="rId6"/>
                <a:stretch>
                  <a:fillRect l="-1509" b="-20000"/>
                </a:stretch>
              </a:blipFill>
            </p:spPr>
            <p:txBody>
              <a:bodyPr/>
              <a:lstStyle/>
              <a:p>
                <a:r>
                  <a:rPr lang="fr-FR">
                    <a:noFill/>
                  </a:rPr>
                  <a:t> </a:t>
                </a:r>
              </a:p>
            </p:txBody>
          </p:sp>
        </mc:Fallback>
      </mc:AlternateContent>
      <p:sp>
        <p:nvSpPr>
          <p:cNvPr id="9" name="ZoneTexte 8">
            <a:extLst>
              <a:ext uri="{FF2B5EF4-FFF2-40B4-BE49-F238E27FC236}">
                <a16:creationId xmlns:a16="http://schemas.microsoft.com/office/drawing/2014/main" id="{4D4FD6B0-C51E-7242-DE35-9CF336563AB2}"/>
              </a:ext>
            </a:extLst>
          </p:cNvPr>
          <p:cNvSpPr txBox="1"/>
          <p:nvPr/>
        </p:nvSpPr>
        <p:spPr>
          <a:xfrm>
            <a:off x="5041655" y="4208123"/>
            <a:ext cx="3852862" cy="461665"/>
          </a:xfrm>
          <a:prstGeom prst="rect">
            <a:avLst/>
          </a:prstGeom>
          <a:noFill/>
        </p:spPr>
        <p:txBody>
          <a:bodyPr wrap="square">
            <a:spAutoFit/>
          </a:bodyPr>
          <a:lstStyle/>
          <a:p>
            <a:r>
              <a:rPr lang="en-US" sz="2400" dirty="0">
                <a:solidFill>
                  <a:schemeClr val="tx2">
                    <a:lumMod val="50000"/>
                  </a:schemeClr>
                </a:solidFill>
              </a:rPr>
              <a:t>Instrumented code</a:t>
            </a:r>
            <a:endParaRPr lang="fr-FR" sz="2400" dirty="0"/>
          </a:p>
        </p:txBody>
      </p:sp>
      <p:sp>
        <p:nvSpPr>
          <p:cNvPr id="2" name="Titre 1">
            <a:extLst>
              <a:ext uri="{FF2B5EF4-FFF2-40B4-BE49-F238E27FC236}">
                <a16:creationId xmlns:a16="http://schemas.microsoft.com/office/drawing/2014/main" id="{B8A677AD-02B6-210E-8C8F-DA1060D3E7D8}"/>
              </a:ext>
            </a:extLst>
          </p:cNvPr>
          <p:cNvSpPr txBox="1">
            <a:spLocks/>
          </p:cNvSpPr>
          <p:nvPr/>
        </p:nvSpPr>
        <p:spPr>
          <a:xfrm>
            <a:off x="395286" y="192641"/>
            <a:ext cx="8615363"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pPr algn="ctr"/>
            <a:r>
              <a:rPr lang="fr-FR" sz="3200" b="1" kern="0" cap="none" dirty="0">
                <a:solidFill>
                  <a:srgbClr val="001A70"/>
                </a:solidFill>
                <a:latin typeface="Calibri" pitchFamily="34" charset="0"/>
                <a:cs typeface="Calibri" pitchFamily="34" charset="0"/>
              </a:rPr>
              <a:t>1- MAAP5/MAAP6 </a:t>
            </a:r>
            <a:r>
              <a:rPr lang="fr-FR" sz="3200" b="1" kern="0" cap="none" dirty="0" err="1">
                <a:solidFill>
                  <a:srgbClr val="001A70"/>
                </a:solidFill>
                <a:latin typeface="Calibri" pitchFamily="34" charset="0"/>
                <a:cs typeface="Calibri" pitchFamily="34" charset="0"/>
              </a:rPr>
              <a:t>Numerical</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stability</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studies</a:t>
            </a:r>
            <a:r>
              <a:rPr lang="fr-FR" sz="3200" b="1" kern="0" cap="none" dirty="0">
                <a:solidFill>
                  <a:srgbClr val="001A70"/>
                </a:solidFill>
                <a:latin typeface="Calibri" pitchFamily="34" charset="0"/>
                <a:cs typeface="Calibri" pitchFamily="34" charset="0"/>
              </a:rPr>
              <a:t> </a:t>
            </a:r>
          </a:p>
        </p:txBody>
      </p:sp>
    </p:spTree>
    <p:extLst>
      <p:ext uri="{BB962C8B-B14F-4D97-AF65-F5344CB8AC3E}">
        <p14:creationId xmlns:p14="http://schemas.microsoft.com/office/powerpoint/2010/main" val="425135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26A116D-E512-4F85-9189-E17B9B283144}"/>
              </a:ext>
            </a:extLst>
          </p:cNvPr>
          <p:cNvSpPr>
            <a:spLocks noGrp="1"/>
          </p:cNvSpPr>
          <p:nvPr>
            <p:ph type="title"/>
          </p:nvPr>
        </p:nvSpPr>
        <p:spPr>
          <a:xfrm>
            <a:off x="450055" y="1072195"/>
            <a:ext cx="8353425" cy="594242"/>
          </a:xfrm>
        </p:spPr>
        <p:txBody>
          <a:bodyPr vert="horz" wrap="square" lIns="36000" tIns="0" rIns="36000" bIns="0" numCol="1" anchor="t" anchorCtr="0" compatLnSpc="1">
            <a:prstTxWarp prst="textNoShape">
              <a:avLst/>
            </a:prstTxWarp>
            <a:noAutofit/>
          </a:bodyPr>
          <a:lstStyle/>
          <a:p>
            <a:r>
              <a:rPr lang="fr-FR" b="1" cap="none" dirty="0">
                <a:solidFill>
                  <a:srgbClr val="001A70"/>
                </a:solidFill>
                <a:latin typeface="Calibri" pitchFamily="34" charset="0"/>
                <a:cs typeface="Calibri" pitchFamily="34" charset="0"/>
              </a:rPr>
              <a:t>Example of </a:t>
            </a:r>
            <a:r>
              <a:rPr lang="en-US" b="1" cap="none" dirty="0">
                <a:solidFill>
                  <a:srgbClr val="001A70"/>
                </a:solidFill>
                <a:latin typeface="Calibri" pitchFamily="34" charset="0"/>
                <a:cs typeface="Calibri" pitchFamily="34" charset="0"/>
              </a:rPr>
              <a:t>improvements</a:t>
            </a:r>
          </a:p>
        </p:txBody>
      </p:sp>
      <p:sp>
        <p:nvSpPr>
          <p:cNvPr id="15" name="ZoneTexte 14">
            <a:extLst>
              <a:ext uri="{FF2B5EF4-FFF2-40B4-BE49-F238E27FC236}">
                <a16:creationId xmlns:a16="http://schemas.microsoft.com/office/drawing/2014/main" id="{3A3BF9C5-D7B7-4D35-81AD-67345F99D484}"/>
              </a:ext>
            </a:extLst>
          </p:cNvPr>
          <p:cNvSpPr txBox="1"/>
          <p:nvPr/>
        </p:nvSpPr>
        <p:spPr>
          <a:xfrm>
            <a:off x="395286" y="5445743"/>
            <a:ext cx="8462964" cy="400110"/>
          </a:xfrm>
          <a:prstGeom prst="rect">
            <a:avLst/>
          </a:prstGeom>
          <a:noFill/>
        </p:spPr>
        <p:txBody>
          <a:bodyPr wrap="square">
            <a:spAutoFit/>
          </a:bodyPr>
          <a:lstStyle/>
          <a:p>
            <a:pPr lvl="1"/>
            <a:r>
              <a:rPr lang="en-US" sz="2000" dirty="0">
                <a:solidFill>
                  <a:schemeClr val="tx2">
                    <a:lumMod val="50000"/>
                  </a:schemeClr>
                </a:solidFill>
                <a:latin typeface="+mn-lt"/>
                <a:cs typeface="Courier New" panose="02070309020205020404" pitchFamily="49" charset="0"/>
              </a:rPr>
              <a:t>Original MAAP5			     “Stabilized” MAAP5	</a:t>
            </a:r>
            <a:endParaRPr lang="fr-FR" sz="2000" dirty="0"/>
          </a:p>
        </p:txBody>
      </p:sp>
      <p:sp>
        <p:nvSpPr>
          <p:cNvPr id="2" name="Titre 1">
            <a:extLst>
              <a:ext uri="{FF2B5EF4-FFF2-40B4-BE49-F238E27FC236}">
                <a16:creationId xmlns:a16="http://schemas.microsoft.com/office/drawing/2014/main" id="{D9360B6C-6AF6-5C28-CE19-157B9A4EF135}"/>
              </a:ext>
            </a:extLst>
          </p:cNvPr>
          <p:cNvSpPr txBox="1">
            <a:spLocks/>
          </p:cNvSpPr>
          <p:nvPr/>
        </p:nvSpPr>
        <p:spPr>
          <a:xfrm>
            <a:off x="395286" y="192641"/>
            <a:ext cx="8615363"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pPr algn="ctr"/>
            <a:r>
              <a:rPr lang="fr-FR" sz="3200" b="1" kern="0" cap="none" dirty="0">
                <a:solidFill>
                  <a:srgbClr val="001A70"/>
                </a:solidFill>
                <a:latin typeface="Calibri" pitchFamily="34" charset="0"/>
                <a:cs typeface="Calibri" pitchFamily="34" charset="0"/>
              </a:rPr>
              <a:t>1- MAAP5/MAAP6 </a:t>
            </a:r>
            <a:r>
              <a:rPr lang="fr-FR" sz="3200" b="1" kern="0" cap="none" dirty="0" err="1">
                <a:solidFill>
                  <a:srgbClr val="001A70"/>
                </a:solidFill>
                <a:latin typeface="Calibri" pitchFamily="34" charset="0"/>
                <a:cs typeface="Calibri" pitchFamily="34" charset="0"/>
              </a:rPr>
              <a:t>Numerical</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stability</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studies</a:t>
            </a:r>
            <a:r>
              <a:rPr lang="fr-FR" sz="3200" b="1" kern="0" cap="none" dirty="0">
                <a:solidFill>
                  <a:srgbClr val="001A70"/>
                </a:solidFill>
                <a:latin typeface="Calibri" pitchFamily="34" charset="0"/>
                <a:cs typeface="Calibri" pitchFamily="34" charset="0"/>
              </a:rPr>
              <a:t> </a:t>
            </a:r>
          </a:p>
        </p:txBody>
      </p:sp>
      <p:pic>
        <p:nvPicPr>
          <p:cNvPr id="8" name="Image 7">
            <a:extLst>
              <a:ext uri="{FF2B5EF4-FFF2-40B4-BE49-F238E27FC236}">
                <a16:creationId xmlns:a16="http://schemas.microsoft.com/office/drawing/2014/main" id="{DEA8AD05-49A5-CDDC-C26A-CF54D5629651}"/>
              </a:ext>
            </a:extLst>
          </p:cNvPr>
          <p:cNvPicPr>
            <a:picLocks noChangeAspect="1"/>
          </p:cNvPicPr>
          <p:nvPr/>
        </p:nvPicPr>
        <p:blipFill>
          <a:blip r:embed="rId2"/>
          <a:stretch>
            <a:fillRect/>
          </a:stretch>
        </p:blipFill>
        <p:spPr>
          <a:xfrm>
            <a:off x="270634" y="2180074"/>
            <a:ext cx="8743950" cy="2905125"/>
          </a:xfrm>
          <a:prstGeom prst="rect">
            <a:avLst/>
          </a:prstGeom>
        </p:spPr>
      </p:pic>
    </p:spTree>
    <p:extLst>
      <p:ext uri="{BB962C8B-B14F-4D97-AF65-F5344CB8AC3E}">
        <p14:creationId xmlns:p14="http://schemas.microsoft.com/office/powerpoint/2010/main" val="188399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8F646-6A26-E4F6-074E-91AB6C17DA73}"/>
              </a:ext>
            </a:extLst>
          </p:cNvPr>
          <p:cNvSpPr txBox="1">
            <a:spLocks/>
          </p:cNvSpPr>
          <p:nvPr/>
        </p:nvSpPr>
        <p:spPr>
          <a:xfrm>
            <a:off x="395286" y="192641"/>
            <a:ext cx="8615363"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pPr algn="ctr"/>
            <a:r>
              <a:rPr lang="fr-FR" sz="3200" b="1" kern="0" cap="none" dirty="0">
                <a:solidFill>
                  <a:srgbClr val="001A70"/>
                </a:solidFill>
                <a:latin typeface="Calibri" pitchFamily="34" charset="0"/>
                <a:cs typeface="Calibri" pitchFamily="34" charset="0"/>
              </a:rPr>
              <a:t>1- MAAP5/MAAP6 </a:t>
            </a:r>
            <a:r>
              <a:rPr lang="fr-FR" sz="3200" b="1" kern="0" cap="none" dirty="0" err="1">
                <a:solidFill>
                  <a:srgbClr val="001A70"/>
                </a:solidFill>
                <a:latin typeface="Calibri" pitchFamily="34" charset="0"/>
                <a:cs typeface="Calibri" pitchFamily="34" charset="0"/>
              </a:rPr>
              <a:t>Numerical</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stability</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studies</a:t>
            </a:r>
            <a:r>
              <a:rPr lang="fr-FR" sz="3200" b="1" kern="0" cap="none" dirty="0">
                <a:solidFill>
                  <a:srgbClr val="001A70"/>
                </a:solidFill>
                <a:latin typeface="Calibri" pitchFamily="34" charset="0"/>
                <a:cs typeface="Calibri" pitchFamily="34" charset="0"/>
              </a:rPr>
              <a:t> </a:t>
            </a:r>
          </a:p>
        </p:txBody>
      </p:sp>
      <p:sp>
        <p:nvSpPr>
          <p:cNvPr id="8" name="Titre 1">
            <a:extLst>
              <a:ext uri="{FF2B5EF4-FFF2-40B4-BE49-F238E27FC236}">
                <a16:creationId xmlns:a16="http://schemas.microsoft.com/office/drawing/2014/main" id="{07F16A3A-846F-A87C-7340-E53D545C574B}"/>
              </a:ext>
            </a:extLst>
          </p:cNvPr>
          <p:cNvSpPr txBox="1">
            <a:spLocks/>
          </p:cNvSpPr>
          <p:nvPr/>
        </p:nvSpPr>
        <p:spPr>
          <a:xfrm>
            <a:off x="450055" y="1072195"/>
            <a:ext cx="8353425"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r>
              <a:rPr lang="fr-FR" b="1" kern="0" cap="none" dirty="0">
                <a:solidFill>
                  <a:srgbClr val="001A70"/>
                </a:solidFill>
                <a:latin typeface="Calibri" pitchFamily="34" charset="0"/>
                <a:cs typeface="Calibri" pitchFamily="34" charset="0"/>
              </a:rPr>
              <a:t>Example of </a:t>
            </a:r>
            <a:r>
              <a:rPr lang="en-US" b="1" kern="0" cap="none" dirty="0">
                <a:solidFill>
                  <a:srgbClr val="001A70"/>
                </a:solidFill>
                <a:latin typeface="Calibri" pitchFamily="34" charset="0"/>
                <a:cs typeface="Calibri" pitchFamily="34" charset="0"/>
              </a:rPr>
              <a:t>improvements</a:t>
            </a:r>
          </a:p>
        </p:txBody>
      </p:sp>
      <p:sp>
        <p:nvSpPr>
          <p:cNvPr id="9" name="Rectangle 8">
            <a:extLst>
              <a:ext uri="{FF2B5EF4-FFF2-40B4-BE49-F238E27FC236}">
                <a16:creationId xmlns:a16="http://schemas.microsoft.com/office/drawing/2014/main" id="{9E33202A-EFA0-4A56-224C-9968B85E9DF0}"/>
              </a:ext>
            </a:extLst>
          </p:cNvPr>
          <p:cNvSpPr/>
          <p:nvPr/>
        </p:nvSpPr>
        <p:spPr bwMode="auto">
          <a:xfrm>
            <a:off x="379540" y="5541460"/>
            <a:ext cx="4106108" cy="2563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bg2"/>
              </a:solidFill>
              <a:effectLst/>
              <a:latin typeface="Arial" charset="0"/>
              <a:cs typeface="Arial" charset="0"/>
            </a:endParaRPr>
          </a:p>
        </p:txBody>
      </p:sp>
      <p:sp>
        <p:nvSpPr>
          <p:cNvPr id="10" name="Rectangle 9">
            <a:extLst>
              <a:ext uri="{FF2B5EF4-FFF2-40B4-BE49-F238E27FC236}">
                <a16:creationId xmlns:a16="http://schemas.microsoft.com/office/drawing/2014/main" id="{101744E4-0193-79E0-0659-0D9CBA239382}"/>
              </a:ext>
            </a:extLst>
          </p:cNvPr>
          <p:cNvSpPr/>
          <p:nvPr/>
        </p:nvSpPr>
        <p:spPr bwMode="auto">
          <a:xfrm>
            <a:off x="4904541" y="5541459"/>
            <a:ext cx="4106108" cy="2563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bg2"/>
              </a:solidFill>
              <a:effectLst/>
              <a:latin typeface="Arial" charset="0"/>
              <a:cs typeface="Arial" charset="0"/>
            </a:endParaRPr>
          </a:p>
        </p:txBody>
      </p:sp>
      <p:sp>
        <p:nvSpPr>
          <p:cNvPr id="11" name="ZoneTexte 10">
            <a:extLst>
              <a:ext uri="{FF2B5EF4-FFF2-40B4-BE49-F238E27FC236}">
                <a16:creationId xmlns:a16="http://schemas.microsoft.com/office/drawing/2014/main" id="{92627D1A-10F3-EB2D-9395-D636A4CD5F1F}"/>
              </a:ext>
            </a:extLst>
          </p:cNvPr>
          <p:cNvSpPr txBox="1"/>
          <p:nvPr/>
        </p:nvSpPr>
        <p:spPr>
          <a:xfrm>
            <a:off x="547686" y="5420570"/>
            <a:ext cx="8462964" cy="400110"/>
          </a:xfrm>
          <a:prstGeom prst="rect">
            <a:avLst/>
          </a:prstGeom>
          <a:noFill/>
        </p:spPr>
        <p:txBody>
          <a:bodyPr wrap="square">
            <a:spAutoFit/>
          </a:bodyPr>
          <a:lstStyle/>
          <a:p>
            <a:pPr lvl="1"/>
            <a:r>
              <a:rPr lang="en-US" sz="2000" dirty="0">
                <a:solidFill>
                  <a:schemeClr val="tx2">
                    <a:lumMod val="50000"/>
                  </a:schemeClr>
                </a:solidFill>
                <a:latin typeface="+mn-lt"/>
                <a:cs typeface="Courier New" panose="02070309020205020404" pitchFamily="49" charset="0"/>
              </a:rPr>
              <a:t>Original MAAP5			     “Stabilized” MAAP5	</a:t>
            </a:r>
            <a:endParaRPr lang="fr-FR" sz="2000" dirty="0"/>
          </a:p>
        </p:txBody>
      </p:sp>
      <p:pic>
        <p:nvPicPr>
          <p:cNvPr id="16" name="Image 15">
            <a:extLst>
              <a:ext uri="{FF2B5EF4-FFF2-40B4-BE49-F238E27FC236}">
                <a16:creationId xmlns:a16="http://schemas.microsoft.com/office/drawing/2014/main" id="{1DABD1BE-8F95-592A-BDE5-B3A135F5C3C0}"/>
              </a:ext>
            </a:extLst>
          </p:cNvPr>
          <p:cNvPicPr>
            <a:picLocks noChangeAspect="1"/>
          </p:cNvPicPr>
          <p:nvPr/>
        </p:nvPicPr>
        <p:blipFill>
          <a:blip r:embed="rId2"/>
          <a:stretch>
            <a:fillRect/>
          </a:stretch>
        </p:blipFill>
        <p:spPr>
          <a:xfrm>
            <a:off x="212494" y="2343150"/>
            <a:ext cx="8546308" cy="2848769"/>
          </a:xfrm>
          <a:prstGeom prst="rect">
            <a:avLst/>
          </a:prstGeom>
        </p:spPr>
      </p:pic>
    </p:spTree>
    <p:extLst>
      <p:ext uri="{BB962C8B-B14F-4D97-AF65-F5344CB8AC3E}">
        <p14:creationId xmlns:p14="http://schemas.microsoft.com/office/powerpoint/2010/main" val="188778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8F646-6A26-E4F6-074E-91AB6C17DA73}"/>
              </a:ext>
            </a:extLst>
          </p:cNvPr>
          <p:cNvSpPr txBox="1">
            <a:spLocks/>
          </p:cNvSpPr>
          <p:nvPr/>
        </p:nvSpPr>
        <p:spPr>
          <a:xfrm>
            <a:off x="395286" y="192641"/>
            <a:ext cx="8615363"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pPr algn="ctr"/>
            <a:r>
              <a:rPr lang="fr-FR" sz="3200" b="1" kern="0" cap="none" dirty="0">
                <a:solidFill>
                  <a:srgbClr val="001A70"/>
                </a:solidFill>
                <a:latin typeface="Calibri" pitchFamily="34" charset="0"/>
                <a:cs typeface="Calibri" pitchFamily="34" charset="0"/>
              </a:rPr>
              <a:t>1- MAAP5/MAAP6 </a:t>
            </a:r>
            <a:r>
              <a:rPr lang="fr-FR" sz="3200" b="1" kern="0" cap="none" dirty="0" err="1">
                <a:solidFill>
                  <a:srgbClr val="001A70"/>
                </a:solidFill>
                <a:latin typeface="Calibri" pitchFamily="34" charset="0"/>
                <a:cs typeface="Calibri" pitchFamily="34" charset="0"/>
              </a:rPr>
              <a:t>Numerical</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stability</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studies</a:t>
            </a:r>
            <a:r>
              <a:rPr lang="fr-FR" sz="3200" b="1" kern="0" cap="none" dirty="0">
                <a:solidFill>
                  <a:srgbClr val="001A70"/>
                </a:solidFill>
                <a:latin typeface="Calibri" pitchFamily="34" charset="0"/>
                <a:cs typeface="Calibri" pitchFamily="34" charset="0"/>
              </a:rPr>
              <a:t> </a:t>
            </a:r>
          </a:p>
        </p:txBody>
      </p:sp>
      <p:sp>
        <p:nvSpPr>
          <p:cNvPr id="8" name="Titre 1">
            <a:extLst>
              <a:ext uri="{FF2B5EF4-FFF2-40B4-BE49-F238E27FC236}">
                <a16:creationId xmlns:a16="http://schemas.microsoft.com/office/drawing/2014/main" id="{07F16A3A-846F-A87C-7340-E53D545C574B}"/>
              </a:ext>
            </a:extLst>
          </p:cNvPr>
          <p:cNvSpPr txBox="1">
            <a:spLocks/>
          </p:cNvSpPr>
          <p:nvPr/>
        </p:nvSpPr>
        <p:spPr>
          <a:xfrm>
            <a:off x="657224" y="1182714"/>
            <a:ext cx="8353425"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r>
              <a:rPr lang="fr-FR" b="1" kern="0" cap="none" dirty="0">
                <a:solidFill>
                  <a:srgbClr val="001A70"/>
                </a:solidFill>
                <a:latin typeface="Calibri" pitchFamily="34" charset="0"/>
                <a:cs typeface="Calibri" pitchFamily="34" charset="0"/>
              </a:rPr>
              <a:t>Conclusion</a:t>
            </a:r>
            <a:endParaRPr lang="en-US" b="1" kern="0" cap="none" dirty="0">
              <a:solidFill>
                <a:srgbClr val="001A70"/>
              </a:solidFill>
              <a:latin typeface="Calibri" pitchFamily="34" charset="0"/>
              <a:cs typeface="Calibri" pitchFamily="34" charset="0"/>
            </a:endParaRPr>
          </a:p>
        </p:txBody>
      </p:sp>
      <p:sp>
        <p:nvSpPr>
          <p:cNvPr id="10" name="Rectangle 9">
            <a:extLst>
              <a:ext uri="{FF2B5EF4-FFF2-40B4-BE49-F238E27FC236}">
                <a16:creationId xmlns:a16="http://schemas.microsoft.com/office/drawing/2014/main" id="{101744E4-0193-79E0-0659-0D9CBA239382}"/>
              </a:ext>
            </a:extLst>
          </p:cNvPr>
          <p:cNvSpPr/>
          <p:nvPr/>
        </p:nvSpPr>
        <p:spPr bwMode="auto">
          <a:xfrm>
            <a:off x="4904541" y="5541459"/>
            <a:ext cx="4106108" cy="2563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bg2"/>
              </a:solidFill>
              <a:effectLst/>
              <a:latin typeface="Arial" charset="0"/>
              <a:cs typeface="Arial" charset="0"/>
            </a:endParaRPr>
          </a:p>
        </p:txBody>
      </p:sp>
      <p:sp>
        <p:nvSpPr>
          <p:cNvPr id="11" name="ZoneTexte 10">
            <a:extLst>
              <a:ext uri="{FF2B5EF4-FFF2-40B4-BE49-F238E27FC236}">
                <a16:creationId xmlns:a16="http://schemas.microsoft.com/office/drawing/2014/main" id="{92627D1A-10F3-EB2D-9395-D636A4CD5F1F}"/>
              </a:ext>
            </a:extLst>
          </p:cNvPr>
          <p:cNvSpPr txBox="1"/>
          <p:nvPr/>
        </p:nvSpPr>
        <p:spPr>
          <a:xfrm>
            <a:off x="254166" y="2172787"/>
            <a:ext cx="8462964" cy="2862322"/>
          </a:xfrm>
          <a:prstGeom prst="rect">
            <a:avLst/>
          </a:prstGeom>
          <a:noFill/>
        </p:spPr>
        <p:txBody>
          <a:bodyPr wrap="square">
            <a:spAutoFit/>
          </a:bodyPr>
          <a:lstStyle/>
          <a:p>
            <a:pPr lvl="1"/>
            <a:r>
              <a:rPr lang="en-US" sz="2000" dirty="0">
                <a:solidFill>
                  <a:schemeClr val="tx2">
                    <a:lumMod val="50000"/>
                  </a:schemeClr>
                </a:solidFill>
                <a:latin typeface="+mn-lt"/>
                <a:cs typeface="Courier New" panose="02070309020205020404" pitchFamily="49" charset="0"/>
              </a:rPr>
              <a:t>VERROU could be applied at least as a diagnostic tool on MELCOR and could potentially lead to stability improvements in the simulation of SA transients</a:t>
            </a:r>
          </a:p>
          <a:p>
            <a:pPr lvl="1"/>
            <a:endParaRPr lang="en-US" sz="2000" dirty="0">
              <a:solidFill>
                <a:schemeClr val="tx2">
                  <a:lumMod val="50000"/>
                </a:schemeClr>
              </a:solidFill>
              <a:latin typeface="+mn-lt"/>
              <a:cs typeface="Courier New" panose="02070309020205020404" pitchFamily="49" charset="0"/>
            </a:endParaRPr>
          </a:p>
          <a:p>
            <a:pPr lvl="1"/>
            <a:r>
              <a:rPr lang="en-US" sz="2000" dirty="0">
                <a:solidFill>
                  <a:schemeClr val="tx2">
                    <a:lumMod val="50000"/>
                  </a:schemeClr>
                </a:solidFill>
                <a:latin typeface="+mn-lt"/>
                <a:cs typeface="Courier New" panose="02070309020205020404" pitchFamily="49" charset="0"/>
              </a:rPr>
              <a:t>It would also enable to have a more accurate appreciation of the uncertainty studies </a:t>
            </a:r>
          </a:p>
          <a:p>
            <a:pPr lvl="1"/>
            <a:endParaRPr lang="en-US" sz="2000" dirty="0">
              <a:solidFill>
                <a:schemeClr val="tx2">
                  <a:lumMod val="50000"/>
                </a:schemeClr>
              </a:solidFill>
              <a:latin typeface="+mn-lt"/>
              <a:cs typeface="Courier New" panose="02070309020205020404" pitchFamily="49" charset="0"/>
            </a:endParaRPr>
          </a:p>
          <a:p>
            <a:pPr lvl="1"/>
            <a:r>
              <a:rPr lang="en-US" sz="2000" dirty="0">
                <a:solidFill>
                  <a:schemeClr val="tx2">
                    <a:lumMod val="50000"/>
                  </a:schemeClr>
                </a:solidFill>
                <a:latin typeface="+mn-lt"/>
                <a:cs typeface="Courier New" panose="02070309020205020404" pitchFamily="49" charset="0"/>
              </a:rPr>
              <a:t>VERROU can be downloaded for free:</a:t>
            </a:r>
          </a:p>
          <a:p>
            <a:pPr lvl="1"/>
            <a:endParaRPr lang="fr-FR" sz="2000" dirty="0"/>
          </a:p>
        </p:txBody>
      </p:sp>
      <p:sp>
        <p:nvSpPr>
          <p:cNvPr id="4" name="ZoneTexte 3">
            <a:extLst>
              <a:ext uri="{FF2B5EF4-FFF2-40B4-BE49-F238E27FC236}">
                <a16:creationId xmlns:a16="http://schemas.microsoft.com/office/drawing/2014/main" id="{488C2198-CC19-3A0A-EEBE-5975C36C51F2}"/>
              </a:ext>
            </a:extLst>
          </p:cNvPr>
          <p:cNvSpPr txBox="1"/>
          <p:nvPr/>
        </p:nvSpPr>
        <p:spPr>
          <a:xfrm>
            <a:off x="2286000" y="5141349"/>
            <a:ext cx="4572000" cy="400110"/>
          </a:xfrm>
          <a:prstGeom prst="rect">
            <a:avLst/>
          </a:prstGeom>
          <a:noFill/>
        </p:spPr>
        <p:txBody>
          <a:bodyPr wrap="square">
            <a:spAutoFit/>
          </a:bodyPr>
          <a:lstStyle/>
          <a:p>
            <a:r>
              <a:rPr lang="en-US" sz="2000" dirty="0">
                <a:solidFill>
                  <a:schemeClr val="accent6">
                    <a:lumMod val="50000"/>
                  </a:schemeClr>
                </a:solidFill>
              </a:rPr>
              <a:t>https://github.com/edf-hpc/verrou</a:t>
            </a:r>
          </a:p>
        </p:txBody>
      </p:sp>
    </p:spTree>
    <p:extLst>
      <p:ext uri="{BB962C8B-B14F-4D97-AF65-F5344CB8AC3E}">
        <p14:creationId xmlns:p14="http://schemas.microsoft.com/office/powerpoint/2010/main" val="3187123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5305F7-7D31-47DD-74D3-DFE7FBC7A35F}"/>
              </a:ext>
            </a:extLst>
          </p:cNvPr>
          <p:cNvSpPr txBox="1"/>
          <p:nvPr/>
        </p:nvSpPr>
        <p:spPr>
          <a:xfrm>
            <a:off x="452265" y="2134800"/>
            <a:ext cx="8603673" cy="669414"/>
          </a:xfrm>
          <a:prstGeom prst="rect">
            <a:avLst/>
          </a:prstGeom>
          <a:noFill/>
        </p:spPr>
        <p:txBody>
          <a:bodyPr wrap="square">
            <a:spAutoFit/>
          </a:bodyPr>
          <a:lstStyle/>
          <a:p>
            <a:r>
              <a:rPr lang="en-US" sz="1875" dirty="0">
                <a:solidFill>
                  <a:schemeClr val="tx1">
                    <a:lumMod val="50000"/>
                  </a:schemeClr>
                </a:solidFill>
                <a:sym typeface="Wingdings" panose="05000000000000000000" pitchFamily="2" charset="2"/>
              </a:rPr>
              <a:t>The ELSMOR RCS design has been built  thanks to the use of a datasheet</a:t>
            </a:r>
          </a:p>
          <a:p>
            <a:pPr marL="257175" indent="-126206">
              <a:buFont typeface="Wingdings" panose="05000000000000000000" pitchFamily="2" charset="2"/>
              <a:buChar char="à"/>
              <a:tabLst>
                <a:tab pos="130969" algn="l"/>
              </a:tabLst>
            </a:pPr>
            <a:r>
              <a:rPr lang="en-US" sz="1875" dirty="0">
                <a:solidFill>
                  <a:schemeClr val="tx1">
                    <a:lumMod val="50000"/>
                  </a:schemeClr>
                </a:solidFill>
                <a:sym typeface="Wingdings" panose="05000000000000000000" pitchFamily="2" charset="2"/>
              </a:rPr>
              <a:t> Those data allow to model most of the RCS</a:t>
            </a:r>
          </a:p>
        </p:txBody>
      </p:sp>
      <p:sp>
        <p:nvSpPr>
          <p:cNvPr id="5" name="Titre 1">
            <a:extLst>
              <a:ext uri="{FF2B5EF4-FFF2-40B4-BE49-F238E27FC236}">
                <a16:creationId xmlns:a16="http://schemas.microsoft.com/office/drawing/2014/main" id="{891B2A83-A2C0-4472-C80B-CA86447E9AB2}"/>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6" name="ZoneTexte 5">
            <a:extLst>
              <a:ext uri="{FF2B5EF4-FFF2-40B4-BE49-F238E27FC236}">
                <a16:creationId xmlns:a16="http://schemas.microsoft.com/office/drawing/2014/main" id="{290D18C9-1633-2CC7-23EB-36CD1FD56C65}"/>
              </a:ext>
            </a:extLst>
          </p:cNvPr>
          <p:cNvSpPr txBox="1"/>
          <p:nvPr/>
        </p:nvSpPr>
        <p:spPr>
          <a:xfrm>
            <a:off x="3225481" y="3153894"/>
            <a:ext cx="1646253" cy="380873"/>
          </a:xfrm>
          <a:prstGeom prst="rect">
            <a:avLst/>
          </a:prstGeom>
          <a:noFill/>
        </p:spPr>
        <p:txBody>
          <a:bodyPr wrap="square">
            <a:spAutoFit/>
          </a:bodyPr>
          <a:lstStyle/>
          <a:p>
            <a:r>
              <a:rPr lang="en-US" sz="1875" dirty="0">
                <a:solidFill>
                  <a:schemeClr val="tx1">
                    <a:lumMod val="50000"/>
                  </a:schemeClr>
                </a:solidFill>
                <a:sym typeface="Wingdings" panose="05000000000000000000" pitchFamily="2" charset="2"/>
              </a:rPr>
              <a:t>EDF MAAP5</a:t>
            </a:r>
          </a:p>
        </p:txBody>
      </p:sp>
      <p:sp>
        <p:nvSpPr>
          <p:cNvPr id="7" name="ZoneTexte 6">
            <a:extLst>
              <a:ext uri="{FF2B5EF4-FFF2-40B4-BE49-F238E27FC236}">
                <a16:creationId xmlns:a16="http://schemas.microsoft.com/office/drawing/2014/main" id="{EE9E0A5D-567E-AA09-5091-CDBF5FB83F07}"/>
              </a:ext>
            </a:extLst>
          </p:cNvPr>
          <p:cNvSpPr txBox="1"/>
          <p:nvPr/>
        </p:nvSpPr>
        <p:spPr>
          <a:xfrm>
            <a:off x="874695" y="3107728"/>
            <a:ext cx="1626070" cy="380873"/>
          </a:xfrm>
          <a:prstGeom prst="rect">
            <a:avLst/>
          </a:prstGeom>
          <a:noFill/>
        </p:spPr>
        <p:txBody>
          <a:bodyPr wrap="square">
            <a:spAutoFit/>
          </a:bodyPr>
          <a:lstStyle/>
          <a:p>
            <a:r>
              <a:rPr lang="en-US" sz="1875" dirty="0">
                <a:solidFill>
                  <a:schemeClr val="tx1">
                    <a:lumMod val="50000"/>
                  </a:schemeClr>
                </a:solidFill>
                <a:sym typeface="Wingdings" panose="05000000000000000000" pitchFamily="2" charset="2"/>
              </a:rPr>
              <a:t>Dataset</a:t>
            </a:r>
          </a:p>
        </p:txBody>
      </p:sp>
      <p:pic>
        <p:nvPicPr>
          <p:cNvPr id="9" name="Image 8">
            <a:extLst>
              <a:ext uri="{FF2B5EF4-FFF2-40B4-BE49-F238E27FC236}">
                <a16:creationId xmlns:a16="http://schemas.microsoft.com/office/drawing/2014/main" id="{07E49FC0-1F82-899C-C235-8909AC51A08C}"/>
              </a:ext>
            </a:extLst>
          </p:cNvPr>
          <p:cNvPicPr>
            <a:picLocks noChangeAspect="1"/>
          </p:cNvPicPr>
          <p:nvPr/>
        </p:nvPicPr>
        <p:blipFill>
          <a:blip r:embed="rId2"/>
          <a:stretch>
            <a:fillRect/>
          </a:stretch>
        </p:blipFill>
        <p:spPr>
          <a:xfrm>
            <a:off x="529507" y="3588080"/>
            <a:ext cx="1646254" cy="2715755"/>
          </a:xfrm>
          <a:prstGeom prst="rect">
            <a:avLst/>
          </a:prstGeom>
        </p:spPr>
      </p:pic>
      <p:pic>
        <p:nvPicPr>
          <p:cNvPr id="12" name="Image 11">
            <a:extLst>
              <a:ext uri="{FF2B5EF4-FFF2-40B4-BE49-F238E27FC236}">
                <a16:creationId xmlns:a16="http://schemas.microsoft.com/office/drawing/2014/main" id="{6B269A91-170A-67CD-2FC5-4DC248385BA4}"/>
              </a:ext>
            </a:extLst>
          </p:cNvPr>
          <p:cNvPicPr>
            <a:picLocks noChangeAspect="1"/>
          </p:cNvPicPr>
          <p:nvPr/>
        </p:nvPicPr>
        <p:blipFill>
          <a:blip r:embed="rId3"/>
          <a:stretch>
            <a:fillRect/>
          </a:stretch>
        </p:blipFill>
        <p:spPr>
          <a:xfrm>
            <a:off x="3159975" y="4071407"/>
            <a:ext cx="2824047" cy="2143601"/>
          </a:xfrm>
          <a:prstGeom prst="rect">
            <a:avLst/>
          </a:prstGeom>
        </p:spPr>
      </p:pic>
      <p:sp>
        <p:nvSpPr>
          <p:cNvPr id="13" name="ZoneTexte 12">
            <a:extLst>
              <a:ext uri="{FF2B5EF4-FFF2-40B4-BE49-F238E27FC236}">
                <a16:creationId xmlns:a16="http://schemas.microsoft.com/office/drawing/2014/main" id="{DA2C3A95-41DF-02AD-6DD9-515A27AE3CB7}"/>
              </a:ext>
            </a:extLst>
          </p:cNvPr>
          <p:cNvSpPr txBox="1"/>
          <p:nvPr/>
        </p:nvSpPr>
        <p:spPr>
          <a:xfrm>
            <a:off x="6836124" y="3207207"/>
            <a:ext cx="1346518" cy="380873"/>
          </a:xfrm>
          <a:prstGeom prst="rect">
            <a:avLst/>
          </a:prstGeom>
          <a:noFill/>
        </p:spPr>
        <p:txBody>
          <a:bodyPr wrap="square">
            <a:spAutoFit/>
          </a:bodyPr>
          <a:lstStyle/>
          <a:p>
            <a:r>
              <a:rPr lang="en-US" sz="1875" dirty="0">
                <a:solidFill>
                  <a:schemeClr val="tx1">
                    <a:lumMod val="50000"/>
                  </a:schemeClr>
                </a:solidFill>
                <a:sym typeface="Wingdings" panose="05000000000000000000" pitchFamily="2" charset="2"/>
              </a:rPr>
              <a:t>ASTECV3</a:t>
            </a:r>
          </a:p>
        </p:txBody>
      </p:sp>
      <p:pic>
        <p:nvPicPr>
          <p:cNvPr id="14" name="Image 13">
            <a:extLst>
              <a:ext uri="{FF2B5EF4-FFF2-40B4-BE49-F238E27FC236}">
                <a16:creationId xmlns:a16="http://schemas.microsoft.com/office/drawing/2014/main" id="{AEA07799-E36E-90DD-09EE-838A1A257355}"/>
              </a:ext>
            </a:extLst>
          </p:cNvPr>
          <p:cNvPicPr>
            <a:picLocks noChangeAspect="1"/>
          </p:cNvPicPr>
          <p:nvPr/>
        </p:nvPicPr>
        <p:blipFill>
          <a:blip r:embed="rId4"/>
          <a:stretch>
            <a:fillRect/>
          </a:stretch>
        </p:blipFill>
        <p:spPr>
          <a:xfrm>
            <a:off x="6440612" y="3991073"/>
            <a:ext cx="2383405" cy="2461982"/>
          </a:xfrm>
          <a:prstGeom prst="rect">
            <a:avLst/>
          </a:prstGeom>
        </p:spPr>
      </p:pic>
      <p:sp>
        <p:nvSpPr>
          <p:cNvPr id="15" name="ZoneTexte 14">
            <a:extLst>
              <a:ext uri="{FF2B5EF4-FFF2-40B4-BE49-F238E27FC236}">
                <a16:creationId xmlns:a16="http://schemas.microsoft.com/office/drawing/2014/main" id="{04C03F8C-13DB-3A09-A3BD-ABB024A351F6}"/>
              </a:ext>
            </a:extLst>
          </p:cNvPr>
          <p:cNvSpPr txBox="1"/>
          <p:nvPr/>
        </p:nvSpPr>
        <p:spPr>
          <a:xfrm>
            <a:off x="270163" y="1185814"/>
            <a:ext cx="8603673" cy="669414"/>
          </a:xfrm>
          <a:prstGeom prst="rect">
            <a:avLst/>
          </a:prstGeom>
          <a:noFill/>
        </p:spPr>
        <p:txBody>
          <a:bodyPr wrap="square">
            <a:spAutoFit/>
          </a:bodyPr>
          <a:lstStyle/>
          <a:p>
            <a:r>
              <a:rPr lang="en-US" sz="1875" dirty="0">
                <a:solidFill>
                  <a:schemeClr val="tx1">
                    <a:lumMod val="50000"/>
                  </a:schemeClr>
                </a:solidFill>
                <a:sym typeface="Wingdings" panose="05000000000000000000" pitchFamily="2" charset="2"/>
              </a:rPr>
              <a:t>In the frame of the ELSMOR EU project (2019-2023), EDF MAAP5.04 has been compared to ASTECv3 (an IRSN developer used the code) on a e-SMR</a:t>
            </a:r>
          </a:p>
        </p:txBody>
      </p:sp>
      <p:sp>
        <p:nvSpPr>
          <p:cNvPr id="16" name="ZoneTexte 15">
            <a:extLst>
              <a:ext uri="{FF2B5EF4-FFF2-40B4-BE49-F238E27FC236}">
                <a16:creationId xmlns:a16="http://schemas.microsoft.com/office/drawing/2014/main" id="{126C8957-499E-750C-5A29-72916BBF1B58}"/>
              </a:ext>
            </a:extLst>
          </p:cNvPr>
          <p:cNvSpPr txBox="1"/>
          <p:nvPr/>
        </p:nvSpPr>
        <p:spPr>
          <a:xfrm>
            <a:off x="1352634" y="6511804"/>
            <a:ext cx="7038199" cy="276999"/>
          </a:xfrm>
          <a:prstGeom prst="rect">
            <a:avLst/>
          </a:prstGeom>
          <a:noFill/>
        </p:spPr>
        <p:txBody>
          <a:bodyPr wrap="square">
            <a:spAutoFit/>
          </a:bodyPr>
          <a:lstStyle/>
          <a:p>
            <a:r>
              <a:rPr lang="en-US" sz="1200" i="1" dirty="0">
                <a:solidFill>
                  <a:schemeClr val="tx1">
                    <a:lumMod val="50000"/>
                  </a:schemeClr>
                </a:solidFill>
                <a:sym typeface="Wingdings" panose="05000000000000000000" pitchFamily="2" charset="2"/>
              </a:rPr>
              <a:t>ERMSAR 2024 – J. Bittan, N. </a:t>
            </a:r>
            <a:r>
              <a:rPr lang="en-US" sz="1200" i="1" dirty="0" err="1">
                <a:solidFill>
                  <a:schemeClr val="tx1">
                    <a:lumMod val="50000"/>
                  </a:schemeClr>
                </a:solidFill>
                <a:sym typeface="Wingdings" panose="05000000000000000000" pitchFamily="2" charset="2"/>
              </a:rPr>
              <a:t>Bakouta</a:t>
            </a:r>
            <a:r>
              <a:rPr lang="en-US" sz="1200" i="1" dirty="0">
                <a:solidFill>
                  <a:schemeClr val="tx1">
                    <a:lumMod val="50000"/>
                  </a:schemeClr>
                </a:solidFill>
                <a:sym typeface="Wingdings" panose="05000000000000000000" pitchFamily="2" charset="2"/>
              </a:rPr>
              <a:t> (EDF), J-A. </a:t>
            </a:r>
            <a:r>
              <a:rPr lang="en-US" sz="1200" i="1" dirty="0" err="1">
                <a:solidFill>
                  <a:schemeClr val="tx1">
                    <a:lumMod val="50000"/>
                  </a:schemeClr>
                </a:solidFill>
                <a:sym typeface="Wingdings" panose="05000000000000000000" pitchFamily="2" charset="2"/>
              </a:rPr>
              <a:t>Zambaux</a:t>
            </a:r>
            <a:r>
              <a:rPr lang="en-US" sz="1200" i="1" dirty="0">
                <a:solidFill>
                  <a:schemeClr val="tx1">
                    <a:lumMod val="50000"/>
                  </a:schemeClr>
                </a:solidFill>
                <a:sym typeface="Wingdings" panose="05000000000000000000" pitchFamily="2" charset="2"/>
              </a:rPr>
              <a:t>, L. </a:t>
            </a:r>
            <a:r>
              <a:rPr lang="en-US" sz="1200" i="1" dirty="0" err="1">
                <a:solidFill>
                  <a:schemeClr val="tx1">
                    <a:lumMod val="50000"/>
                  </a:schemeClr>
                </a:solidFill>
                <a:sym typeface="Wingdings" panose="05000000000000000000" pitchFamily="2" charset="2"/>
              </a:rPr>
              <a:t>Carénini</a:t>
            </a:r>
            <a:r>
              <a:rPr lang="en-US" sz="1200" i="1" dirty="0">
                <a:solidFill>
                  <a:schemeClr val="tx1">
                    <a:lumMod val="50000"/>
                  </a:schemeClr>
                </a:solidFill>
                <a:sym typeface="Wingdings" panose="05000000000000000000" pitchFamily="2" charset="2"/>
              </a:rPr>
              <a:t> (IRSN)</a:t>
            </a:r>
          </a:p>
        </p:txBody>
      </p:sp>
    </p:spTree>
    <p:extLst>
      <p:ext uri="{BB962C8B-B14F-4D97-AF65-F5344CB8AC3E}">
        <p14:creationId xmlns:p14="http://schemas.microsoft.com/office/powerpoint/2010/main" val="357487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5305F7-7D31-47DD-74D3-DFE7FBC7A35F}"/>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Containment and outside “water wall”</a:t>
            </a:r>
          </a:p>
        </p:txBody>
      </p:sp>
      <p:sp>
        <p:nvSpPr>
          <p:cNvPr id="5" name="Titre 1">
            <a:extLst>
              <a:ext uri="{FF2B5EF4-FFF2-40B4-BE49-F238E27FC236}">
                <a16:creationId xmlns:a16="http://schemas.microsoft.com/office/drawing/2014/main" id="{891B2A83-A2C0-4472-C80B-CA86447E9AB2}"/>
              </a:ext>
            </a:extLst>
          </p:cNvPr>
          <p:cNvSpPr>
            <a:spLocks noGrp="1"/>
          </p:cNvSpPr>
          <p:nvPr>
            <p:ph type="title"/>
          </p:nvPr>
        </p:nvSpPr>
        <p:spPr>
          <a:xfrm>
            <a:off x="722169" y="404945"/>
            <a:ext cx="7886700" cy="674555"/>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6" name="ZoneTexte 5">
            <a:extLst>
              <a:ext uri="{FF2B5EF4-FFF2-40B4-BE49-F238E27FC236}">
                <a16:creationId xmlns:a16="http://schemas.microsoft.com/office/drawing/2014/main" id="{290D18C9-1633-2CC7-23EB-36CD1FD56C65}"/>
              </a:ext>
            </a:extLst>
          </p:cNvPr>
          <p:cNvSpPr txBox="1"/>
          <p:nvPr/>
        </p:nvSpPr>
        <p:spPr>
          <a:xfrm>
            <a:off x="1970874" y="2048135"/>
            <a:ext cx="1646253" cy="380873"/>
          </a:xfrm>
          <a:prstGeom prst="rect">
            <a:avLst/>
          </a:prstGeom>
          <a:noFill/>
        </p:spPr>
        <p:txBody>
          <a:bodyPr wrap="square">
            <a:spAutoFit/>
          </a:bodyPr>
          <a:lstStyle/>
          <a:p>
            <a:r>
              <a:rPr lang="en-US" sz="1875" dirty="0">
                <a:solidFill>
                  <a:schemeClr val="tx1">
                    <a:lumMod val="50000"/>
                  </a:schemeClr>
                </a:solidFill>
                <a:sym typeface="Wingdings" panose="05000000000000000000" pitchFamily="2" charset="2"/>
              </a:rPr>
              <a:t>EDF MAAP5</a:t>
            </a:r>
          </a:p>
        </p:txBody>
      </p:sp>
      <p:sp>
        <p:nvSpPr>
          <p:cNvPr id="13" name="ZoneTexte 12">
            <a:extLst>
              <a:ext uri="{FF2B5EF4-FFF2-40B4-BE49-F238E27FC236}">
                <a16:creationId xmlns:a16="http://schemas.microsoft.com/office/drawing/2014/main" id="{DA2C3A95-41DF-02AD-6DD9-515A27AE3CB7}"/>
              </a:ext>
            </a:extLst>
          </p:cNvPr>
          <p:cNvSpPr txBox="1"/>
          <p:nvPr/>
        </p:nvSpPr>
        <p:spPr>
          <a:xfrm>
            <a:off x="6727825" y="2048135"/>
            <a:ext cx="1346518" cy="380873"/>
          </a:xfrm>
          <a:prstGeom prst="rect">
            <a:avLst/>
          </a:prstGeom>
          <a:noFill/>
        </p:spPr>
        <p:txBody>
          <a:bodyPr wrap="square">
            <a:spAutoFit/>
          </a:bodyPr>
          <a:lstStyle/>
          <a:p>
            <a:r>
              <a:rPr lang="en-US" sz="1875" dirty="0">
                <a:solidFill>
                  <a:schemeClr val="tx1">
                    <a:lumMod val="50000"/>
                  </a:schemeClr>
                </a:solidFill>
                <a:sym typeface="Wingdings" panose="05000000000000000000" pitchFamily="2" charset="2"/>
              </a:rPr>
              <a:t>ASTECV3</a:t>
            </a:r>
          </a:p>
        </p:txBody>
      </p:sp>
      <p:pic>
        <p:nvPicPr>
          <p:cNvPr id="4" name="Image 3">
            <a:extLst>
              <a:ext uri="{FF2B5EF4-FFF2-40B4-BE49-F238E27FC236}">
                <a16:creationId xmlns:a16="http://schemas.microsoft.com/office/drawing/2014/main" id="{2CB0F19C-9931-87FF-1AC8-98A7A6AD8B4C}"/>
              </a:ext>
            </a:extLst>
          </p:cNvPr>
          <p:cNvPicPr>
            <a:picLocks noChangeAspect="1"/>
          </p:cNvPicPr>
          <p:nvPr/>
        </p:nvPicPr>
        <p:blipFill>
          <a:blip r:embed="rId2"/>
          <a:stretch>
            <a:fillRect/>
          </a:stretch>
        </p:blipFill>
        <p:spPr>
          <a:xfrm>
            <a:off x="185882" y="2523604"/>
            <a:ext cx="5414802" cy="2442095"/>
          </a:xfrm>
          <a:prstGeom prst="rect">
            <a:avLst/>
          </a:prstGeom>
        </p:spPr>
      </p:pic>
      <p:pic>
        <p:nvPicPr>
          <p:cNvPr id="10" name="Image 9">
            <a:extLst>
              <a:ext uri="{FF2B5EF4-FFF2-40B4-BE49-F238E27FC236}">
                <a16:creationId xmlns:a16="http://schemas.microsoft.com/office/drawing/2014/main" id="{C7F5C90E-787C-3F1F-7F48-8DE13910F692}"/>
              </a:ext>
            </a:extLst>
          </p:cNvPr>
          <p:cNvPicPr>
            <a:picLocks noChangeAspect="1"/>
          </p:cNvPicPr>
          <p:nvPr/>
        </p:nvPicPr>
        <p:blipFill>
          <a:blip r:embed="rId3"/>
          <a:stretch>
            <a:fillRect/>
          </a:stretch>
        </p:blipFill>
        <p:spPr>
          <a:xfrm>
            <a:off x="6350000" y="2429008"/>
            <a:ext cx="1955800" cy="3911600"/>
          </a:xfrm>
          <a:prstGeom prst="rect">
            <a:avLst/>
          </a:prstGeom>
        </p:spPr>
      </p:pic>
    </p:spTree>
    <p:extLst>
      <p:ext uri="{BB962C8B-B14F-4D97-AF65-F5344CB8AC3E}">
        <p14:creationId xmlns:p14="http://schemas.microsoft.com/office/powerpoint/2010/main" val="97353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300B91-336E-A507-2CD6-5A888C5217B1}"/>
              </a:ext>
            </a:extLst>
          </p:cNvPr>
          <p:cNvPicPr>
            <a:picLocks noChangeAspect="1"/>
          </p:cNvPicPr>
          <p:nvPr/>
        </p:nvPicPr>
        <p:blipFill>
          <a:blip r:embed="rId2"/>
          <a:stretch>
            <a:fillRect/>
          </a:stretch>
        </p:blipFill>
        <p:spPr>
          <a:xfrm>
            <a:off x="43527" y="2255097"/>
            <a:ext cx="9056946" cy="2687486"/>
          </a:xfrm>
          <a:prstGeom prst="rect">
            <a:avLst/>
          </a:prstGeom>
        </p:spPr>
      </p:pic>
      <p:sp>
        <p:nvSpPr>
          <p:cNvPr id="10" name="Titre 1">
            <a:extLst>
              <a:ext uri="{FF2B5EF4-FFF2-40B4-BE49-F238E27FC236}">
                <a16:creationId xmlns:a16="http://schemas.microsoft.com/office/drawing/2014/main" id="{2EEA05A6-2B5D-9FC5-1D51-5A1ACD519A0A}"/>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16" name="ZoneTexte 15">
            <a:extLst>
              <a:ext uri="{FF2B5EF4-FFF2-40B4-BE49-F238E27FC236}">
                <a16:creationId xmlns:a16="http://schemas.microsoft.com/office/drawing/2014/main" id="{150FFAD4-D088-F167-CFFB-7866D168623C}"/>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Steady-state</a:t>
            </a:r>
          </a:p>
        </p:txBody>
      </p:sp>
    </p:spTree>
    <p:extLst>
      <p:ext uri="{BB962C8B-B14F-4D97-AF65-F5344CB8AC3E}">
        <p14:creationId xmlns:p14="http://schemas.microsoft.com/office/powerpoint/2010/main" val="4124394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EEA05A6-2B5D-9FC5-1D51-5A1ACD519A0A}"/>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16" name="ZoneTexte 15">
            <a:extLst>
              <a:ext uri="{FF2B5EF4-FFF2-40B4-BE49-F238E27FC236}">
                <a16:creationId xmlns:a16="http://schemas.microsoft.com/office/drawing/2014/main" id="{150FFAD4-D088-F167-CFFB-7866D168623C}"/>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Transient simulated</a:t>
            </a:r>
          </a:p>
        </p:txBody>
      </p:sp>
      <p:sp>
        <p:nvSpPr>
          <p:cNvPr id="18" name="ZoneTexte 17">
            <a:extLst>
              <a:ext uri="{FF2B5EF4-FFF2-40B4-BE49-F238E27FC236}">
                <a16:creationId xmlns:a16="http://schemas.microsoft.com/office/drawing/2014/main" id="{6759CD88-B035-B38E-9776-9DDCE626C220}"/>
              </a:ext>
            </a:extLst>
          </p:cNvPr>
          <p:cNvSpPr txBox="1"/>
          <p:nvPr/>
        </p:nvSpPr>
        <p:spPr>
          <a:xfrm>
            <a:off x="336550" y="1551713"/>
            <a:ext cx="8331200" cy="4447371"/>
          </a:xfrm>
          <a:prstGeom prst="rect">
            <a:avLst/>
          </a:prstGeom>
          <a:noFill/>
        </p:spPr>
        <p:txBody>
          <a:bodyPr wrap="square">
            <a:spAutoFit/>
          </a:bodyPr>
          <a:lstStyle/>
          <a:p>
            <a:pPr algn="just"/>
            <a:r>
              <a:rPr lang="en-US" sz="1500" dirty="0">
                <a:solidFill>
                  <a:schemeClr val="tx1">
                    <a:lumMod val="50000"/>
                  </a:schemeClr>
                </a:solidFill>
                <a:latin typeface="+mn-lt"/>
                <a:cs typeface="Courier New" panose="02070309020205020404" pitchFamily="49" charset="0"/>
              </a:rPr>
              <a:t>The SBO transient is initiated at full power. This leads instantly to: </a:t>
            </a:r>
          </a:p>
          <a:p>
            <a:pPr marL="171450" indent="-171450" algn="just">
              <a:buFontTx/>
              <a:buChar char="-"/>
            </a:pPr>
            <a:r>
              <a:rPr lang="en-US" sz="1500" dirty="0">
                <a:solidFill>
                  <a:schemeClr val="tx1">
                    <a:lumMod val="50000"/>
                  </a:schemeClr>
                </a:solidFill>
                <a:latin typeface="+mn-lt"/>
                <a:cs typeface="Courier New" panose="02070309020205020404" pitchFamily="49" charset="0"/>
              </a:rPr>
              <a:t>a </a:t>
            </a:r>
            <a:r>
              <a:rPr lang="en-US" sz="1500" b="1" dirty="0">
                <a:solidFill>
                  <a:schemeClr val="tx1">
                    <a:lumMod val="50000"/>
                  </a:schemeClr>
                </a:solidFill>
                <a:latin typeface="+mn-lt"/>
                <a:cs typeface="Courier New" panose="02070309020205020404" pitchFamily="49" charset="0"/>
              </a:rPr>
              <a:t>reactor scram</a:t>
            </a:r>
            <a:r>
              <a:rPr lang="en-US" sz="1500" dirty="0">
                <a:solidFill>
                  <a:schemeClr val="tx1">
                    <a:lumMod val="50000"/>
                  </a:schemeClr>
                </a:solidFill>
                <a:latin typeface="+mn-lt"/>
                <a:cs typeface="Courier New" panose="02070309020205020404" pitchFamily="49" charset="0"/>
              </a:rPr>
              <a:t>, </a:t>
            </a:r>
          </a:p>
          <a:p>
            <a:pPr marL="171450" indent="-171450" algn="just">
              <a:buFontTx/>
              <a:buChar char="-"/>
            </a:pPr>
            <a:r>
              <a:rPr lang="en-US" sz="1500" dirty="0">
                <a:solidFill>
                  <a:schemeClr val="tx1">
                    <a:lumMod val="50000"/>
                  </a:schemeClr>
                </a:solidFill>
                <a:latin typeface="+mn-lt"/>
                <a:cs typeface="Courier New" panose="02070309020205020404" pitchFamily="49" charset="0"/>
              </a:rPr>
              <a:t>the </a:t>
            </a:r>
            <a:r>
              <a:rPr lang="en-US" sz="1500" b="1" dirty="0">
                <a:solidFill>
                  <a:schemeClr val="tx1">
                    <a:lumMod val="50000"/>
                  </a:schemeClr>
                </a:solidFill>
                <a:latin typeface="+mn-lt"/>
                <a:cs typeface="Courier New" panose="02070309020205020404" pitchFamily="49" charset="0"/>
              </a:rPr>
              <a:t>loss of the Reactor Coolant Pumps </a:t>
            </a:r>
            <a:r>
              <a:rPr lang="en-US" sz="1500" dirty="0">
                <a:solidFill>
                  <a:schemeClr val="tx1">
                    <a:lumMod val="50000"/>
                  </a:schemeClr>
                </a:solidFill>
                <a:latin typeface="+mn-lt"/>
                <a:cs typeface="Courier New" panose="02070309020205020404" pitchFamily="49" charset="0"/>
              </a:rPr>
              <a:t>(RCPs), </a:t>
            </a:r>
          </a:p>
          <a:p>
            <a:pPr marL="171450" indent="-171450" algn="just">
              <a:buFontTx/>
              <a:buChar char="-"/>
            </a:pPr>
            <a:r>
              <a:rPr lang="en-US" sz="1500" dirty="0">
                <a:solidFill>
                  <a:schemeClr val="tx1">
                    <a:lumMod val="50000"/>
                  </a:schemeClr>
                </a:solidFill>
                <a:latin typeface="+mn-lt"/>
                <a:cs typeface="Courier New" panose="02070309020205020404" pitchFamily="49" charset="0"/>
              </a:rPr>
              <a:t>the </a:t>
            </a:r>
            <a:r>
              <a:rPr lang="en-US" sz="1500" b="1" dirty="0">
                <a:solidFill>
                  <a:schemeClr val="tx1">
                    <a:lumMod val="50000"/>
                  </a:schemeClr>
                </a:solidFill>
                <a:latin typeface="+mn-lt"/>
                <a:cs typeface="Courier New" panose="02070309020205020404" pitchFamily="49" charset="0"/>
              </a:rPr>
              <a:t>loss of the Main Feed Water </a:t>
            </a:r>
            <a:r>
              <a:rPr lang="en-US" sz="1500" dirty="0">
                <a:solidFill>
                  <a:schemeClr val="tx1">
                    <a:lumMod val="50000"/>
                  </a:schemeClr>
                </a:solidFill>
                <a:latin typeface="+mn-lt"/>
                <a:cs typeface="Courier New" panose="02070309020205020404" pitchFamily="49" charset="0"/>
              </a:rPr>
              <a:t>(MFW) to all the CSGs (5s after the scram), </a:t>
            </a:r>
          </a:p>
          <a:p>
            <a:pPr marL="171450" indent="-171450" algn="just">
              <a:buFontTx/>
              <a:buChar char="-"/>
            </a:pPr>
            <a:r>
              <a:rPr lang="en-US" sz="1500" dirty="0">
                <a:solidFill>
                  <a:schemeClr val="tx1">
                    <a:lumMod val="50000"/>
                  </a:schemeClr>
                </a:solidFill>
                <a:latin typeface="+mn-lt"/>
                <a:cs typeface="Courier New" panose="02070309020205020404" pitchFamily="49" charset="0"/>
              </a:rPr>
              <a:t>The </a:t>
            </a:r>
            <a:r>
              <a:rPr lang="en-US" sz="1500" b="1" dirty="0">
                <a:solidFill>
                  <a:schemeClr val="tx1">
                    <a:lumMod val="50000"/>
                  </a:schemeClr>
                </a:solidFill>
                <a:latin typeface="+mn-lt"/>
                <a:cs typeface="Courier New" panose="02070309020205020404" pitchFamily="49" charset="0"/>
              </a:rPr>
              <a:t>closing of the Main Steam Isolation Lines </a:t>
            </a:r>
            <a:r>
              <a:rPr lang="en-US" sz="1500" dirty="0">
                <a:solidFill>
                  <a:schemeClr val="tx1">
                    <a:lumMod val="50000"/>
                  </a:schemeClr>
                </a:solidFill>
                <a:latin typeface="+mn-lt"/>
                <a:cs typeface="Courier New" panose="02070309020205020404" pitchFamily="49" charset="0"/>
              </a:rPr>
              <a:t>(MSIVs) concomitantly to the loss of MFW. </a:t>
            </a:r>
          </a:p>
          <a:p>
            <a:pPr marL="171450" indent="-171450" algn="just">
              <a:buFontTx/>
              <a:buChar char="-"/>
            </a:pPr>
            <a:endParaRPr lang="en-US" sz="1500" dirty="0">
              <a:solidFill>
                <a:schemeClr val="tx1">
                  <a:lumMod val="50000"/>
                </a:schemeClr>
              </a:solidFill>
              <a:latin typeface="+mn-lt"/>
              <a:cs typeface="Courier New" panose="02070309020205020404" pitchFamily="49" charset="0"/>
            </a:endParaRPr>
          </a:p>
          <a:p>
            <a:pPr algn="just"/>
            <a:r>
              <a:rPr lang="en-US" sz="1500" dirty="0">
                <a:solidFill>
                  <a:schemeClr val="tx1">
                    <a:lumMod val="50000"/>
                  </a:schemeClr>
                </a:solidFill>
                <a:latin typeface="+mn-lt"/>
                <a:cs typeface="Courier New" panose="02070309020205020404" pitchFamily="49" charset="0"/>
              </a:rPr>
              <a:t>It is considered that the passive S-CSGs fail to start, which is a highly conservative assumption. The </a:t>
            </a:r>
            <a:r>
              <a:rPr lang="en-US" sz="1500" b="1" dirty="0">
                <a:solidFill>
                  <a:schemeClr val="tx1">
                    <a:lumMod val="50000"/>
                  </a:schemeClr>
                </a:solidFill>
                <a:latin typeface="+mn-lt"/>
                <a:cs typeface="Courier New" panose="02070309020205020404" pitchFamily="49" charset="0"/>
              </a:rPr>
              <a:t>operator</a:t>
            </a:r>
            <a:r>
              <a:rPr lang="en-US" sz="1500" dirty="0">
                <a:solidFill>
                  <a:schemeClr val="tx1">
                    <a:lumMod val="50000"/>
                  </a:schemeClr>
                </a:solidFill>
                <a:latin typeface="+mn-lt"/>
                <a:cs typeface="Courier New" panose="02070309020205020404" pitchFamily="49" charset="0"/>
              </a:rPr>
              <a:t> initiates </a:t>
            </a:r>
            <a:r>
              <a:rPr lang="en-US" sz="1500" b="1" dirty="0">
                <a:solidFill>
                  <a:schemeClr val="tx1">
                    <a:lumMod val="50000"/>
                  </a:schemeClr>
                </a:solidFill>
                <a:latin typeface="+mn-lt"/>
                <a:cs typeface="Courier New" panose="02070309020205020404" pitchFamily="49" charset="0"/>
              </a:rPr>
              <a:t>a primary circuit depressurization through the Pressurizer Relief Valves (RVs), one hour after noticing that the S-CSGs fail to remove any decay heat from the RCS</a:t>
            </a:r>
            <a:r>
              <a:rPr lang="en-US" sz="1500" dirty="0">
                <a:solidFill>
                  <a:schemeClr val="tx1">
                    <a:lumMod val="50000"/>
                  </a:schemeClr>
                </a:solidFill>
                <a:latin typeface="+mn-lt"/>
                <a:cs typeface="Courier New" panose="02070309020205020404" pitchFamily="49" charset="0"/>
              </a:rPr>
              <a:t>.</a:t>
            </a:r>
          </a:p>
          <a:p>
            <a:pPr algn="just"/>
            <a:endParaRPr lang="en-US" sz="1500" dirty="0">
              <a:solidFill>
                <a:schemeClr val="tx1">
                  <a:lumMod val="50000"/>
                </a:schemeClr>
              </a:solidFill>
              <a:latin typeface="+mn-lt"/>
              <a:cs typeface="Courier New" panose="02070309020205020404" pitchFamily="49" charset="0"/>
            </a:endParaRPr>
          </a:p>
          <a:p>
            <a:pPr marL="177800" indent="-177800" algn="just">
              <a:buFontTx/>
              <a:buChar char="-"/>
            </a:pPr>
            <a:r>
              <a:rPr lang="en-US" sz="1500" b="1" dirty="0">
                <a:solidFill>
                  <a:schemeClr val="tx1">
                    <a:lumMod val="50000"/>
                  </a:schemeClr>
                </a:solidFill>
                <a:latin typeface="+mn-lt"/>
                <a:cs typeface="Courier New" panose="02070309020205020404" pitchFamily="49" charset="0"/>
              </a:rPr>
              <a:t>Two accumulators </a:t>
            </a:r>
            <a:r>
              <a:rPr lang="en-US" sz="1500" dirty="0">
                <a:solidFill>
                  <a:schemeClr val="tx1">
                    <a:lumMod val="50000"/>
                  </a:schemeClr>
                </a:solidFill>
                <a:latin typeface="+mn-lt"/>
                <a:cs typeface="Courier New" panose="02070309020205020404" pitchFamily="49" charset="0"/>
              </a:rPr>
              <a:t>ensure core reflooding before being emptied.</a:t>
            </a:r>
          </a:p>
          <a:p>
            <a:pPr marL="171450" indent="-171450" algn="just">
              <a:buFontTx/>
              <a:buChar char="-"/>
            </a:pPr>
            <a:r>
              <a:rPr lang="en-US" sz="1500" dirty="0">
                <a:solidFill>
                  <a:schemeClr val="tx1">
                    <a:lumMod val="50000"/>
                  </a:schemeClr>
                </a:solidFill>
                <a:latin typeface="+mn-lt"/>
                <a:cs typeface="Courier New" panose="02070309020205020404" pitchFamily="49" charset="0"/>
              </a:rPr>
              <a:t>A DC battery enables </a:t>
            </a:r>
            <a:r>
              <a:rPr lang="en-US" sz="1500" b="1" dirty="0">
                <a:solidFill>
                  <a:schemeClr val="tx1">
                    <a:lumMod val="50000"/>
                  </a:schemeClr>
                </a:solidFill>
                <a:latin typeface="+mn-lt"/>
                <a:cs typeface="Courier New" panose="02070309020205020404" pitchFamily="49" charset="0"/>
              </a:rPr>
              <a:t>reflooding of the reactor vessel </a:t>
            </a:r>
            <a:r>
              <a:rPr lang="en-US" sz="1500" dirty="0">
                <a:solidFill>
                  <a:schemeClr val="tx1">
                    <a:lumMod val="50000"/>
                  </a:schemeClr>
                </a:solidFill>
                <a:latin typeface="+mn-lt"/>
                <a:cs typeface="Courier New" panose="02070309020205020404" pitchFamily="49" charset="0"/>
              </a:rPr>
              <a:t>through the water from the water wall with a constant flow of 5 kg/s. This system, called RNU, is activated on a pressure threshold in the RCS (80 bar). </a:t>
            </a:r>
          </a:p>
          <a:p>
            <a:pPr algn="just"/>
            <a:endParaRPr lang="en-US" sz="1450" dirty="0">
              <a:solidFill>
                <a:schemeClr val="tx1">
                  <a:lumMod val="50000"/>
                </a:schemeClr>
              </a:solidFill>
              <a:latin typeface="+mn-lt"/>
              <a:cs typeface="Courier New" panose="02070309020205020404" pitchFamily="49" charset="0"/>
            </a:endParaRPr>
          </a:p>
          <a:p>
            <a:pPr algn="just"/>
            <a:r>
              <a:rPr lang="en-US" sz="1500" dirty="0">
                <a:solidFill>
                  <a:schemeClr val="tx1">
                    <a:lumMod val="50000"/>
                  </a:schemeClr>
                </a:solidFill>
                <a:latin typeface="+mn-lt"/>
                <a:cs typeface="Courier New" panose="02070309020205020404" pitchFamily="49" charset="0"/>
              </a:rPr>
              <a:t>The large amount of water in the water wall allows delaying </a:t>
            </a:r>
            <a:r>
              <a:rPr lang="en-US" sz="1500" b="0" i="0" u="none" strike="noStrike" baseline="0" dirty="0">
                <a:solidFill>
                  <a:schemeClr val="tx1">
                    <a:lumMod val="50000"/>
                  </a:schemeClr>
                </a:solidFill>
                <a:latin typeface="+mn-lt"/>
              </a:rPr>
              <a:t>the core uncovery and ultimate core degradation. This happens when the battery is fully discharged, 12 hours after the battery first solicitation, and the RCS is progressively emptied by evaporation (core decay heat removal).</a:t>
            </a:r>
            <a:endParaRPr lang="en-US" sz="1500" dirty="0">
              <a:solidFill>
                <a:schemeClr val="tx1">
                  <a:lumMod val="50000"/>
                </a:schemeClr>
              </a:solidFill>
              <a:latin typeface="+mn-lt"/>
            </a:endParaRPr>
          </a:p>
        </p:txBody>
      </p:sp>
    </p:spTree>
    <p:extLst>
      <p:ext uri="{BB962C8B-B14F-4D97-AF65-F5344CB8AC3E}">
        <p14:creationId xmlns:p14="http://schemas.microsoft.com/office/powerpoint/2010/main" val="94914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26A116D-E512-4F85-9189-E17B9B283144}"/>
              </a:ext>
            </a:extLst>
          </p:cNvPr>
          <p:cNvSpPr>
            <a:spLocks noGrp="1"/>
          </p:cNvSpPr>
          <p:nvPr>
            <p:ph type="title"/>
          </p:nvPr>
        </p:nvSpPr>
        <p:spPr>
          <a:xfrm>
            <a:off x="395287" y="786883"/>
            <a:ext cx="8353425" cy="651392"/>
          </a:xfrm>
        </p:spPr>
        <p:txBody>
          <a:bodyPr vert="horz" wrap="square" lIns="36000" tIns="0" rIns="36000" bIns="0" numCol="1" anchor="t" anchorCtr="0" compatLnSpc="1">
            <a:prstTxWarp prst="textNoShape">
              <a:avLst/>
            </a:prstTxWarp>
            <a:noAutofit/>
          </a:bodyPr>
          <a:lstStyle/>
          <a:p>
            <a:r>
              <a:rPr lang="en-US" b="1" cap="none" dirty="0">
                <a:solidFill>
                  <a:srgbClr val="001A70"/>
                </a:solidFill>
                <a:latin typeface="Calibri" pitchFamily="34" charset="0"/>
                <a:cs typeface="Calibri" pitchFamily="34" charset="0"/>
              </a:rPr>
              <a:t>Outline</a:t>
            </a:r>
          </a:p>
        </p:txBody>
      </p:sp>
      <p:sp>
        <p:nvSpPr>
          <p:cNvPr id="5" name="Rectangle 4">
            <a:extLst>
              <a:ext uri="{FF2B5EF4-FFF2-40B4-BE49-F238E27FC236}">
                <a16:creationId xmlns:a16="http://schemas.microsoft.com/office/drawing/2014/main" id="{444D78CD-3937-4BC3-B3C9-914058165860}"/>
              </a:ext>
            </a:extLst>
          </p:cNvPr>
          <p:cNvSpPr/>
          <p:nvPr/>
        </p:nvSpPr>
        <p:spPr>
          <a:xfrm>
            <a:off x="478914" y="2120949"/>
            <a:ext cx="8186170" cy="2616101"/>
          </a:xfrm>
          <a:prstGeom prst="rect">
            <a:avLst/>
          </a:prstGeom>
        </p:spPr>
        <p:txBody>
          <a:bodyPr wrap="square">
            <a:spAutoFit/>
          </a:bodyPr>
          <a:lstStyle/>
          <a:p>
            <a:pPr marL="342900" indent="-342900" algn="just">
              <a:buAutoNum type="arabicPeriod"/>
            </a:pPr>
            <a:r>
              <a:rPr lang="en-US" altLang="fr-FR" sz="2400" dirty="0">
                <a:solidFill>
                  <a:schemeClr val="tx2"/>
                </a:solidFill>
                <a:sym typeface="Wingdings" panose="05000000000000000000" pitchFamily="2" charset="2"/>
              </a:rPr>
              <a:t>MAAP5/MAAP6 Numerical stability studies</a:t>
            </a:r>
          </a:p>
          <a:p>
            <a:pPr marL="342900" indent="-342900" algn="just">
              <a:buAutoNum type="arabicPeriod"/>
            </a:pPr>
            <a:endParaRPr lang="en-US" altLang="fr-FR" sz="2400" dirty="0">
              <a:solidFill>
                <a:schemeClr val="tx2"/>
              </a:solidFill>
              <a:sym typeface="Wingdings" panose="05000000000000000000" pitchFamily="2" charset="2"/>
            </a:endParaRPr>
          </a:p>
          <a:p>
            <a:pPr marL="342900" indent="-342900" algn="just">
              <a:buAutoNum type="arabicPeriod"/>
            </a:pPr>
            <a:endParaRPr lang="en-US" altLang="fr-FR" sz="2400" dirty="0">
              <a:solidFill>
                <a:schemeClr val="tx2"/>
              </a:solidFill>
              <a:sym typeface="Wingdings" panose="05000000000000000000" pitchFamily="2" charset="2"/>
            </a:endParaRPr>
          </a:p>
          <a:p>
            <a:pPr marL="342900" indent="-342900" algn="just">
              <a:buAutoNum type="arabicPeriod"/>
            </a:pPr>
            <a:endParaRPr lang="en-US" altLang="fr-FR" sz="2400" dirty="0">
              <a:solidFill>
                <a:schemeClr val="tx2"/>
              </a:solidFill>
              <a:sym typeface="Wingdings" panose="05000000000000000000" pitchFamily="2" charset="2"/>
            </a:endParaRPr>
          </a:p>
          <a:p>
            <a:pPr marL="342900" indent="-342900" algn="just">
              <a:buAutoNum type="arabicPeriod"/>
            </a:pPr>
            <a:r>
              <a:rPr lang="en-US" altLang="fr-FR" sz="2400" dirty="0">
                <a:solidFill>
                  <a:schemeClr val="tx2"/>
                </a:solidFill>
                <a:sym typeface="Wingdings" panose="05000000000000000000" pitchFamily="2" charset="2"/>
              </a:rPr>
              <a:t>MAAP5 comparison to ASTECv3 for the e-SMR (ELSMOR project)</a:t>
            </a:r>
          </a:p>
          <a:p>
            <a:pPr algn="just"/>
            <a:endParaRPr lang="en-US" altLang="fr-FR" sz="2000" dirty="0">
              <a:solidFill>
                <a:schemeClr val="tx2"/>
              </a:solidFill>
              <a:sym typeface="Wingdings" panose="05000000000000000000" pitchFamily="2" charset="2"/>
            </a:endParaRPr>
          </a:p>
        </p:txBody>
      </p:sp>
    </p:spTree>
    <p:extLst>
      <p:ext uri="{BB962C8B-B14F-4D97-AF65-F5344CB8AC3E}">
        <p14:creationId xmlns:p14="http://schemas.microsoft.com/office/powerpoint/2010/main" val="3995149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EEA05A6-2B5D-9FC5-1D51-5A1ACD519A0A}"/>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16" name="ZoneTexte 15">
            <a:extLst>
              <a:ext uri="{FF2B5EF4-FFF2-40B4-BE49-F238E27FC236}">
                <a16:creationId xmlns:a16="http://schemas.microsoft.com/office/drawing/2014/main" id="{150FFAD4-D088-F167-CFFB-7866D168623C}"/>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Main results</a:t>
            </a:r>
          </a:p>
        </p:txBody>
      </p:sp>
      <p:pic>
        <p:nvPicPr>
          <p:cNvPr id="2" name="Image 1">
            <a:extLst>
              <a:ext uri="{FF2B5EF4-FFF2-40B4-BE49-F238E27FC236}">
                <a16:creationId xmlns:a16="http://schemas.microsoft.com/office/drawing/2014/main" id="{960994BF-BA61-8BAC-9F07-7E5590B96ABC}"/>
              </a:ext>
            </a:extLst>
          </p:cNvPr>
          <p:cNvPicPr>
            <a:picLocks noChangeAspect="1"/>
          </p:cNvPicPr>
          <p:nvPr/>
        </p:nvPicPr>
        <p:blipFill>
          <a:blip r:embed="rId2"/>
          <a:stretch>
            <a:fillRect/>
          </a:stretch>
        </p:blipFill>
        <p:spPr>
          <a:xfrm>
            <a:off x="722169" y="1935956"/>
            <a:ext cx="7964631" cy="3204250"/>
          </a:xfrm>
          <a:prstGeom prst="rect">
            <a:avLst/>
          </a:prstGeom>
        </p:spPr>
      </p:pic>
    </p:spTree>
    <p:extLst>
      <p:ext uri="{BB962C8B-B14F-4D97-AF65-F5344CB8AC3E}">
        <p14:creationId xmlns:p14="http://schemas.microsoft.com/office/powerpoint/2010/main" val="4215389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EEA05A6-2B5D-9FC5-1D51-5A1ACD519A0A}"/>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16" name="ZoneTexte 15">
            <a:extLst>
              <a:ext uri="{FF2B5EF4-FFF2-40B4-BE49-F238E27FC236}">
                <a16:creationId xmlns:a16="http://schemas.microsoft.com/office/drawing/2014/main" id="{150FFAD4-D088-F167-CFFB-7866D168623C}"/>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Results</a:t>
            </a:r>
          </a:p>
        </p:txBody>
      </p:sp>
      <p:pic>
        <p:nvPicPr>
          <p:cNvPr id="3" name="Image 2">
            <a:extLst>
              <a:ext uri="{FF2B5EF4-FFF2-40B4-BE49-F238E27FC236}">
                <a16:creationId xmlns:a16="http://schemas.microsoft.com/office/drawing/2014/main" id="{D03EC128-4DDF-42F1-0521-A275792ACE4E}"/>
              </a:ext>
            </a:extLst>
          </p:cNvPr>
          <p:cNvPicPr>
            <a:picLocks noChangeAspect="1"/>
          </p:cNvPicPr>
          <p:nvPr/>
        </p:nvPicPr>
        <p:blipFill>
          <a:blip r:embed="rId2"/>
          <a:stretch>
            <a:fillRect/>
          </a:stretch>
        </p:blipFill>
        <p:spPr>
          <a:xfrm>
            <a:off x="239599" y="2370873"/>
            <a:ext cx="8664803" cy="2882355"/>
          </a:xfrm>
          <a:prstGeom prst="rect">
            <a:avLst/>
          </a:prstGeom>
        </p:spPr>
      </p:pic>
      <p:sp>
        <p:nvSpPr>
          <p:cNvPr id="4" name="ZoneTexte 3">
            <a:extLst>
              <a:ext uri="{FF2B5EF4-FFF2-40B4-BE49-F238E27FC236}">
                <a16:creationId xmlns:a16="http://schemas.microsoft.com/office/drawing/2014/main" id="{8DD17748-6C05-EA41-70C6-E408321F67A7}"/>
              </a:ext>
            </a:extLst>
          </p:cNvPr>
          <p:cNvSpPr txBox="1"/>
          <p:nvPr/>
        </p:nvSpPr>
        <p:spPr>
          <a:xfrm>
            <a:off x="3438525" y="1869650"/>
            <a:ext cx="2800350" cy="323165"/>
          </a:xfrm>
          <a:prstGeom prst="rect">
            <a:avLst/>
          </a:prstGeom>
          <a:noFill/>
        </p:spPr>
        <p:txBody>
          <a:bodyPr wrap="square">
            <a:spAutoFit/>
          </a:bodyPr>
          <a:lstStyle/>
          <a:p>
            <a:r>
              <a:rPr lang="fr-FR" sz="1500" b="1" dirty="0">
                <a:solidFill>
                  <a:schemeClr val="tx1">
                    <a:lumMod val="50000"/>
                  </a:schemeClr>
                </a:solidFill>
                <a:latin typeface="CIDFont+F1"/>
              </a:rPr>
              <a:t>Thermal-</a:t>
            </a:r>
            <a:r>
              <a:rPr lang="fr-FR" sz="1500" b="1" dirty="0" err="1">
                <a:solidFill>
                  <a:schemeClr val="tx1">
                    <a:lumMod val="50000"/>
                  </a:schemeClr>
                </a:solidFill>
                <a:latin typeface="CIDFont+F1"/>
              </a:rPr>
              <a:t>hydraulics</a:t>
            </a:r>
            <a:r>
              <a:rPr lang="fr-FR" sz="1500" b="1" dirty="0">
                <a:solidFill>
                  <a:schemeClr val="tx1">
                    <a:lumMod val="50000"/>
                  </a:schemeClr>
                </a:solidFill>
                <a:latin typeface="CIDFont+F1"/>
              </a:rPr>
              <a:t> in the RCS</a:t>
            </a:r>
            <a:endParaRPr lang="fr-FR" sz="1500" b="1" dirty="0">
              <a:solidFill>
                <a:schemeClr val="tx1">
                  <a:lumMod val="50000"/>
                </a:schemeClr>
              </a:solidFill>
            </a:endParaRPr>
          </a:p>
        </p:txBody>
      </p:sp>
    </p:spTree>
    <p:extLst>
      <p:ext uri="{BB962C8B-B14F-4D97-AF65-F5344CB8AC3E}">
        <p14:creationId xmlns:p14="http://schemas.microsoft.com/office/powerpoint/2010/main" val="3030506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EEA05A6-2B5D-9FC5-1D51-5A1ACD519A0A}"/>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16" name="ZoneTexte 15">
            <a:extLst>
              <a:ext uri="{FF2B5EF4-FFF2-40B4-BE49-F238E27FC236}">
                <a16:creationId xmlns:a16="http://schemas.microsoft.com/office/drawing/2014/main" id="{150FFAD4-D088-F167-CFFB-7866D168623C}"/>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Results</a:t>
            </a:r>
          </a:p>
        </p:txBody>
      </p:sp>
      <p:pic>
        <p:nvPicPr>
          <p:cNvPr id="2" name="Image 1">
            <a:extLst>
              <a:ext uri="{FF2B5EF4-FFF2-40B4-BE49-F238E27FC236}">
                <a16:creationId xmlns:a16="http://schemas.microsoft.com/office/drawing/2014/main" id="{BF2A4C86-4697-5DE8-B870-7B842BF04602}"/>
              </a:ext>
            </a:extLst>
          </p:cNvPr>
          <p:cNvPicPr>
            <a:picLocks noChangeAspect="1"/>
          </p:cNvPicPr>
          <p:nvPr/>
        </p:nvPicPr>
        <p:blipFill>
          <a:blip r:embed="rId2"/>
          <a:stretch>
            <a:fillRect/>
          </a:stretch>
        </p:blipFill>
        <p:spPr>
          <a:xfrm>
            <a:off x="345736" y="2199909"/>
            <a:ext cx="8452528" cy="3032522"/>
          </a:xfrm>
          <a:prstGeom prst="rect">
            <a:avLst/>
          </a:prstGeom>
        </p:spPr>
      </p:pic>
      <p:sp>
        <p:nvSpPr>
          <p:cNvPr id="5" name="ZoneTexte 4">
            <a:extLst>
              <a:ext uri="{FF2B5EF4-FFF2-40B4-BE49-F238E27FC236}">
                <a16:creationId xmlns:a16="http://schemas.microsoft.com/office/drawing/2014/main" id="{8EB6B8D3-FCB2-632C-763E-92FD46798FC1}"/>
              </a:ext>
            </a:extLst>
          </p:cNvPr>
          <p:cNvSpPr txBox="1"/>
          <p:nvPr/>
        </p:nvSpPr>
        <p:spPr>
          <a:xfrm>
            <a:off x="3629025" y="1876744"/>
            <a:ext cx="1885950" cy="323165"/>
          </a:xfrm>
          <a:prstGeom prst="rect">
            <a:avLst/>
          </a:prstGeom>
          <a:noFill/>
        </p:spPr>
        <p:txBody>
          <a:bodyPr wrap="square">
            <a:spAutoFit/>
          </a:bodyPr>
          <a:lstStyle/>
          <a:p>
            <a:r>
              <a:rPr lang="fr-FR" sz="1500" b="1" dirty="0" err="1">
                <a:solidFill>
                  <a:schemeClr val="tx1">
                    <a:lumMod val="50000"/>
                  </a:schemeClr>
                </a:solidFill>
                <a:latin typeface="CIDFont+F1"/>
              </a:rPr>
              <a:t>Degradation</a:t>
            </a:r>
            <a:r>
              <a:rPr lang="fr-FR" sz="1500" b="1" dirty="0">
                <a:solidFill>
                  <a:schemeClr val="tx1">
                    <a:lumMod val="50000"/>
                  </a:schemeClr>
                </a:solidFill>
                <a:latin typeface="CIDFont+F1"/>
              </a:rPr>
              <a:t> Phase</a:t>
            </a:r>
          </a:p>
        </p:txBody>
      </p:sp>
    </p:spTree>
    <p:extLst>
      <p:ext uri="{BB962C8B-B14F-4D97-AF65-F5344CB8AC3E}">
        <p14:creationId xmlns:p14="http://schemas.microsoft.com/office/powerpoint/2010/main" val="2305176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EEA05A6-2B5D-9FC5-1D51-5A1ACD519A0A}"/>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16" name="ZoneTexte 15">
            <a:extLst>
              <a:ext uri="{FF2B5EF4-FFF2-40B4-BE49-F238E27FC236}">
                <a16:creationId xmlns:a16="http://schemas.microsoft.com/office/drawing/2014/main" id="{150FFAD4-D088-F167-CFFB-7866D168623C}"/>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Results</a:t>
            </a:r>
          </a:p>
        </p:txBody>
      </p:sp>
      <p:sp>
        <p:nvSpPr>
          <p:cNvPr id="5" name="ZoneTexte 4">
            <a:extLst>
              <a:ext uri="{FF2B5EF4-FFF2-40B4-BE49-F238E27FC236}">
                <a16:creationId xmlns:a16="http://schemas.microsoft.com/office/drawing/2014/main" id="{8EB6B8D3-FCB2-632C-763E-92FD46798FC1}"/>
              </a:ext>
            </a:extLst>
          </p:cNvPr>
          <p:cNvSpPr txBox="1"/>
          <p:nvPr/>
        </p:nvSpPr>
        <p:spPr>
          <a:xfrm>
            <a:off x="3667125" y="2002560"/>
            <a:ext cx="2162175" cy="323165"/>
          </a:xfrm>
          <a:prstGeom prst="rect">
            <a:avLst/>
          </a:prstGeom>
          <a:noFill/>
        </p:spPr>
        <p:txBody>
          <a:bodyPr wrap="square">
            <a:spAutoFit/>
          </a:bodyPr>
          <a:lstStyle/>
          <a:p>
            <a:r>
              <a:rPr lang="en-US" sz="1500" b="1" dirty="0">
                <a:solidFill>
                  <a:schemeClr val="tx1">
                    <a:lumMod val="50000"/>
                  </a:schemeClr>
                </a:solidFill>
                <a:latin typeface="CIDFont+F1"/>
              </a:rPr>
              <a:t>Containment behavior</a:t>
            </a:r>
            <a:endParaRPr lang="fr-FR" sz="1500" b="1" dirty="0">
              <a:solidFill>
                <a:schemeClr val="tx1">
                  <a:lumMod val="50000"/>
                </a:schemeClr>
              </a:solidFill>
              <a:latin typeface="CIDFont+F1"/>
            </a:endParaRPr>
          </a:p>
        </p:txBody>
      </p:sp>
      <p:pic>
        <p:nvPicPr>
          <p:cNvPr id="3" name="Image 2">
            <a:extLst>
              <a:ext uri="{FF2B5EF4-FFF2-40B4-BE49-F238E27FC236}">
                <a16:creationId xmlns:a16="http://schemas.microsoft.com/office/drawing/2014/main" id="{BAB2CDB8-3133-0603-0FBE-653491831029}"/>
              </a:ext>
            </a:extLst>
          </p:cNvPr>
          <p:cNvPicPr>
            <a:picLocks noChangeAspect="1"/>
          </p:cNvPicPr>
          <p:nvPr/>
        </p:nvPicPr>
        <p:blipFill>
          <a:blip r:embed="rId2"/>
          <a:stretch>
            <a:fillRect/>
          </a:stretch>
        </p:blipFill>
        <p:spPr>
          <a:xfrm>
            <a:off x="467467" y="2370873"/>
            <a:ext cx="8209066" cy="2939991"/>
          </a:xfrm>
          <a:prstGeom prst="rect">
            <a:avLst/>
          </a:prstGeom>
        </p:spPr>
      </p:pic>
    </p:spTree>
    <p:extLst>
      <p:ext uri="{BB962C8B-B14F-4D97-AF65-F5344CB8AC3E}">
        <p14:creationId xmlns:p14="http://schemas.microsoft.com/office/powerpoint/2010/main" val="409969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EEA05A6-2B5D-9FC5-1D51-5A1ACD519A0A}"/>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16" name="ZoneTexte 15">
            <a:extLst>
              <a:ext uri="{FF2B5EF4-FFF2-40B4-BE49-F238E27FC236}">
                <a16:creationId xmlns:a16="http://schemas.microsoft.com/office/drawing/2014/main" id="{150FFAD4-D088-F167-CFFB-7866D168623C}"/>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Results</a:t>
            </a:r>
          </a:p>
        </p:txBody>
      </p:sp>
      <p:sp>
        <p:nvSpPr>
          <p:cNvPr id="5" name="ZoneTexte 4">
            <a:extLst>
              <a:ext uri="{FF2B5EF4-FFF2-40B4-BE49-F238E27FC236}">
                <a16:creationId xmlns:a16="http://schemas.microsoft.com/office/drawing/2014/main" id="{8EB6B8D3-FCB2-632C-763E-92FD46798FC1}"/>
              </a:ext>
            </a:extLst>
          </p:cNvPr>
          <p:cNvSpPr txBox="1"/>
          <p:nvPr/>
        </p:nvSpPr>
        <p:spPr>
          <a:xfrm>
            <a:off x="2334287" y="1922910"/>
            <a:ext cx="4662463" cy="323165"/>
          </a:xfrm>
          <a:prstGeom prst="rect">
            <a:avLst/>
          </a:prstGeom>
          <a:noFill/>
        </p:spPr>
        <p:txBody>
          <a:bodyPr wrap="square">
            <a:spAutoFit/>
          </a:bodyPr>
          <a:lstStyle/>
          <a:p>
            <a:r>
              <a:rPr lang="en-US" sz="1500" b="1" dirty="0">
                <a:solidFill>
                  <a:schemeClr val="tx1">
                    <a:lumMod val="50000"/>
                  </a:schemeClr>
                </a:solidFill>
                <a:latin typeface="CIDFont+F1"/>
              </a:rPr>
              <a:t>Containment behavior</a:t>
            </a:r>
            <a:r>
              <a:rPr lang="fr-FR" sz="1500" b="1" dirty="0">
                <a:solidFill>
                  <a:schemeClr val="tx1">
                    <a:lumMod val="50000"/>
                  </a:schemeClr>
                </a:solidFill>
                <a:latin typeface="CIDFont+F1"/>
              </a:rPr>
              <a:t> and </a:t>
            </a:r>
            <a:r>
              <a:rPr lang="en-US" sz="1500" b="1" dirty="0">
                <a:solidFill>
                  <a:schemeClr val="tx1">
                    <a:lumMod val="50000"/>
                  </a:schemeClr>
                </a:solidFill>
                <a:latin typeface="CIDFont+F1"/>
              </a:rPr>
              <a:t>External water wall behavior</a:t>
            </a:r>
            <a:endParaRPr lang="fr-FR" sz="1500" b="1" dirty="0">
              <a:solidFill>
                <a:schemeClr val="tx1">
                  <a:lumMod val="50000"/>
                </a:schemeClr>
              </a:solidFill>
              <a:latin typeface="CIDFont+F1"/>
            </a:endParaRPr>
          </a:p>
        </p:txBody>
      </p:sp>
      <p:pic>
        <p:nvPicPr>
          <p:cNvPr id="2" name="Image 1">
            <a:extLst>
              <a:ext uri="{FF2B5EF4-FFF2-40B4-BE49-F238E27FC236}">
                <a16:creationId xmlns:a16="http://schemas.microsoft.com/office/drawing/2014/main" id="{D06D58BD-6663-CE2B-83DA-D9B9E7219DD0}"/>
              </a:ext>
            </a:extLst>
          </p:cNvPr>
          <p:cNvPicPr>
            <a:picLocks noChangeAspect="1"/>
          </p:cNvPicPr>
          <p:nvPr/>
        </p:nvPicPr>
        <p:blipFill>
          <a:blip r:embed="rId2"/>
          <a:stretch>
            <a:fillRect/>
          </a:stretch>
        </p:blipFill>
        <p:spPr>
          <a:xfrm>
            <a:off x="365267" y="2320189"/>
            <a:ext cx="8413466" cy="2823311"/>
          </a:xfrm>
          <a:prstGeom prst="rect">
            <a:avLst/>
          </a:prstGeom>
        </p:spPr>
      </p:pic>
    </p:spTree>
    <p:extLst>
      <p:ext uri="{BB962C8B-B14F-4D97-AF65-F5344CB8AC3E}">
        <p14:creationId xmlns:p14="http://schemas.microsoft.com/office/powerpoint/2010/main" val="3854237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EEA05A6-2B5D-9FC5-1D51-5A1ACD519A0A}"/>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16" name="ZoneTexte 15">
            <a:extLst>
              <a:ext uri="{FF2B5EF4-FFF2-40B4-BE49-F238E27FC236}">
                <a16:creationId xmlns:a16="http://schemas.microsoft.com/office/drawing/2014/main" id="{150FFAD4-D088-F167-CFFB-7866D168623C}"/>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Results</a:t>
            </a:r>
          </a:p>
        </p:txBody>
      </p:sp>
      <p:sp>
        <p:nvSpPr>
          <p:cNvPr id="5" name="ZoneTexte 4">
            <a:extLst>
              <a:ext uri="{FF2B5EF4-FFF2-40B4-BE49-F238E27FC236}">
                <a16:creationId xmlns:a16="http://schemas.microsoft.com/office/drawing/2014/main" id="{8EB6B8D3-FCB2-632C-763E-92FD46798FC1}"/>
              </a:ext>
            </a:extLst>
          </p:cNvPr>
          <p:cNvSpPr txBox="1"/>
          <p:nvPr/>
        </p:nvSpPr>
        <p:spPr>
          <a:xfrm>
            <a:off x="3398694" y="2002560"/>
            <a:ext cx="2533650" cy="323165"/>
          </a:xfrm>
          <a:prstGeom prst="rect">
            <a:avLst/>
          </a:prstGeom>
          <a:noFill/>
        </p:spPr>
        <p:txBody>
          <a:bodyPr wrap="square">
            <a:spAutoFit/>
          </a:bodyPr>
          <a:lstStyle/>
          <a:p>
            <a:pPr algn="ctr"/>
            <a:r>
              <a:rPr lang="fr-FR" sz="1500" b="1" dirty="0" err="1">
                <a:solidFill>
                  <a:schemeClr val="tx1">
                    <a:lumMod val="50000"/>
                  </a:schemeClr>
                </a:solidFill>
                <a:latin typeface="CIDFont+F1"/>
              </a:rPr>
              <a:t>Hydrogen</a:t>
            </a:r>
            <a:r>
              <a:rPr lang="fr-FR" sz="1500" b="1" dirty="0">
                <a:solidFill>
                  <a:schemeClr val="tx1">
                    <a:lumMod val="50000"/>
                  </a:schemeClr>
                </a:solidFill>
                <a:latin typeface="CIDFont+F1"/>
              </a:rPr>
              <a:t> production</a:t>
            </a:r>
          </a:p>
        </p:txBody>
      </p:sp>
      <p:pic>
        <p:nvPicPr>
          <p:cNvPr id="3" name="Image 2">
            <a:extLst>
              <a:ext uri="{FF2B5EF4-FFF2-40B4-BE49-F238E27FC236}">
                <a16:creationId xmlns:a16="http://schemas.microsoft.com/office/drawing/2014/main" id="{742278F4-F461-B78D-66DB-15F1797B4383}"/>
              </a:ext>
            </a:extLst>
          </p:cNvPr>
          <p:cNvPicPr>
            <a:picLocks noChangeAspect="1"/>
          </p:cNvPicPr>
          <p:nvPr/>
        </p:nvPicPr>
        <p:blipFill>
          <a:blip r:embed="rId2"/>
          <a:stretch>
            <a:fillRect/>
          </a:stretch>
        </p:blipFill>
        <p:spPr>
          <a:xfrm>
            <a:off x="2281058" y="2275537"/>
            <a:ext cx="4995981" cy="3463526"/>
          </a:xfrm>
          <a:prstGeom prst="rect">
            <a:avLst/>
          </a:prstGeom>
        </p:spPr>
      </p:pic>
    </p:spTree>
    <p:extLst>
      <p:ext uri="{BB962C8B-B14F-4D97-AF65-F5344CB8AC3E}">
        <p14:creationId xmlns:p14="http://schemas.microsoft.com/office/powerpoint/2010/main" val="821707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EEA05A6-2B5D-9FC5-1D51-5A1ACD519A0A}"/>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16" name="ZoneTexte 15">
            <a:extLst>
              <a:ext uri="{FF2B5EF4-FFF2-40B4-BE49-F238E27FC236}">
                <a16:creationId xmlns:a16="http://schemas.microsoft.com/office/drawing/2014/main" id="{150FFAD4-D088-F167-CFFB-7866D168623C}"/>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Results</a:t>
            </a:r>
          </a:p>
        </p:txBody>
      </p:sp>
      <p:sp>
        <p:nvSpPr>
          <p:cNvPr id="5" name="ZoneTexte 4">
            <a:extLst>
              <a:ext uri="{FF2B5EF4-FFF2-40B4-BE49-F238E27FC236}">
                <a16:creationId xmlns:a16="http://schemas.microsoft.com/office/drawing/2014/main" id="{8EB6B8D3-FCB2-632C-763E-92FD46798FC1}"/>
              </a:ext>
            </a:extLst>
          </p:cNvPr>
          <p:cNvSpPr txBox="1"/>
          <p:nvPr/>
        </p:nvSpPr>
        <p:spPr>
          <a:xfrm>
            <a:off x="912668" y="1985820"/>
            <a:ext cx="7831282" cy="338554"/>
          </a:xfrm>
          <a:prstGeom prst="rect">
            <a:avLst/>
          </a:prstGeom>
          <a:noFill/>
        </p:spPr>
        <p:txBody>
          <a:bodyPr wrap="square">
            <a:spAutoFit/>
          </a:bodyPr>
          <a:lstStyle/>
          <a:p>
            <a:r>
              <a:rPr lang="en-US" sz="1600" b="1" dirty="0">
                <a:solidFill>
                  <a:schemeClr val="tx1">
                    <a:lumMod val="50000"/>
                  </a:schemeClr>
                </a:solidFill>
                <a:latin typeface="CIDFont+F1"/>
              </a:rPr>
              <a:t>(left) Shapiro diagram without N</a:t>
            </a:r>
            <a:r>
              <a:rPr lang="en-US" sz="700" b="1" dirty="0">
                <a:solidFill>
                  <a:schemeClr val="tx1">
                    <a:lumMod val="50000"/>
                  </a:schemeClr>
                </a:solidFill>
                <a:latin typeface="CIDFont+F1"/>
              </a:rPr>
              <a:t>2 </a:t>
            </a:r>
            <a:r>
              <a:rPr lang="en-US" sz="1600" b="1" dirty="0">
                <a:solidFill>
                  <a:schemeClr val="tx1">
                    <a:lumMod val="50000"/>
                  </a:schemeClr>
                </a:solidFill>
                <a:latin typeface="CIDFont+F1"/>
              </a:rPr>
              <a:t>injection			(right) with N</a:t>
            </a:r>
            <a:r>
              <a:rPr lang="en-US" sz="700" b="1" dirty="0">
                <a:solidFill>
                  <a:schemeClr val="tx1">
                    <a:lumMod val="50000"/>
                  </a:schemeClr>
                </a:solidFill>
                <a:latin typeface="CIDFont+F1"/>
              </a:rPr>
              <a:t>2 </a:t>
            </a:r>
            <a:r>
              <a:rPr lang="en-US" sz="1600" b="1" dirty="0">
                <a:solidFill>
                  <a:schemeClr val="tx1">
                    <a:lumMod val="50000"/>
                  </a:schemeClr>
                </a:solidFill>
                <a:latin typeface="CIDFont+F1"/>
              </a:rPr>
              <a:t>injection</a:t>
            </a:r>
            <a:endParaRPr lang="fr-FR" sz="800" b="1" dirty="0">
              <a:solidFill>
                <a:schemeClr val="tx1">
                  <a:lumMod val="50000"/>
                </a:schemeClr>
              </a:solidFill>
            </a:endParaRPr>
          </a:p>
        </p:txBody>
      </p:sp>
      <p:pic>
        <p:nvPicPr>
          <p:cNvPr id="2" name="Image 1">
            <a:extLst>
              <a:ext uri="{FF2B5EF4-FFF2-40B4-BE49-F238E27FC236}">
                <a16:creationId xmlns:a16="http://schemas.microsoft.com/office/drawing/2014/main" id="{CC2A70DA-9626-7ADF-B397-550D950073E4}"/>
              </a:ext>
            </a:extLst>
          </p:cNvPr>
          <p:cNvPicPr>
            <a:picLocks noChangeAspect="1"/>
          </p:cNvPicPr>
          <p:nvPr/>
        </p:nvPicPr>
        <p:blipFill>
          <a:blip r:embed="rId2"/>
          <a:stretch>
            <a:fillRect/>
          </a:stretch>
        </p:blipFill>
        <p:spPr>
          <a:xfrm>
            <a:off x="132304" y="2362121"/>
            <a:ext cx="8725716" cy="2800647"/>
          </a:xfrm>
          <a:prstGeom prst="rect">
            <a:avLst/>
          </a:prstGeom>
        </p:spPr>
      </p:pic>
    </p:spTree>
    <p:extLst>
      <p:ext uri="{BB962C8B-B14F-4D97-AF65-F5344CB8AC3E}">
        <p14:creationId xmlns:p14="http://schemas.microsoft.com/office/powerpoint/2010/main" val="3079746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EEA05A6-2B5D-9FC5-1D51-5A1ACD519A0A}"/>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16" name="ZoneTexte 15">
            <a:extLst>
              <a:ext uri="{FF2B5EF4-FFF2-40B4-BE49-F238E27FC236}">
                <a16:creationId xmlns:a16="http://schemas.microsoft.com/office/drawing/2014/main" id="{150FFAD4-D088-F167-CFFB-7866D168623C}"/>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Results</a:t>
            </a:r>
          </a:p>
        </p:txBody>
      </p:sp>
      <p:sp>
        <p:nvSpPr>
          <p:cNvPr id="5" name="ZoneTexte 4">
            <a:extLst>
              <a:ext uri="{FF2B5EF4-FFF2-40B4-BE49-F238E27FC236}">
                <a16:creationId xmlns:a16="http://schemas.microsoft.com/office/drawing/2014/main" id="{8EB6B8D3-FCB2-632C-763E-92FD46798FC1}"/>
              </a:ext>
            </a:extLst>
          </p:cNvPr>
          <p:cNvSpPr txBox="1"/>
          <p:nvPr/>
        </p:nvSpPr>
        <p:spPr>
          <a:xfrm>
            <a:off x="3074843" y="1999965"/>
            <a:ext cx="3325957" cy="338554"/>
          </a:xfrm>
          <a:prstGeom prst="rect">
            <a:avLst/>
          </a:prstGeom>
          <a:noFill/>
        </p:spPr>
        <p:txBody>
          <a:bodyPr wrap="square">
            <a:spAutoFit/>
          </a:bodyPr>
          <a:lstStyle/>
          <a:p>
            <a:r>
              <a:rPr lang="fr-FR" sz="1600" b="1" dirty="0">
                <a:solidFill>
                  <a:schemeClr val="tx1">
                    <a:lumMod val="50000"/>
                  </a:schemeClr>
                </a:solidFill>
                <a:latin typeface="CIDFont+F1"/>
              </a:rPr>
              <a:t>In-</a:t>
            </a:r>
            <a:r>
              <a:rPr lang="fr-FR" sz="1600" b="1" dirty="0" err="1">
                <a:solidFill>
                  <a:schemeClr val="tx1">
                    <a:lumMod val="50000"/>
                  </a:schemeClr>
                </a:solidFill>
                <a:latin typeface="CIDFont+F1"/>
              </a:rPr>
              <a:t>vessel</a:t>
            </a:r>
            <a:r>
              <a:rPr lang="fr-FR" sz="1600" b="1" dirty="0">
                <a:solidFill>
                  <a:schemeClr val="tx1">
                    <a:lumMod val="50000"/>
                  </a:schemeClr>
                </a:solidFill>
                <a:latin typeface="CIDFont+F1"/>
              </a:rPr>
              <a:t> </a:t>
            </a:r>
            <a:r>
              <a:rPr lang="fr-FR" sz="1600" b="1" dirty="0" err="1">
                <a:solidFill>
                  <a:schemeClr val="tx1">
                    <a:lumMod val="50000"/>
                  </a:schemeClr>
                </a:solidFill>
                <a:latin typeface="CIDFont+F1"/>
              </a:rPr>
              <a:t>melt</a:t>
            </a:r>
            <a:r>
              <a:rPr lang="fr-FR" sz="1600" b="1" dirty="0">
                <a:solidFill>
                  <a:schemeClr val="tx1">
                    <a:lumMod val="50000"/>
                  </a:schemeClr>
                </a:solidFill>
                <a:latin typeface="CIDFont+F1"/>
              </a:rPr>
              <a:t> </a:t>
            </a:r>
            <a:r>
              <a:rPr lang="fr-FR" sz="1600" b="1" dirty="0" err="1">
                <a:solidFill>
                  <a:schemeClr val="tx1">
                    <a:lumMod val="50000"/>
                  </a:schemeClr>
                </a:solidFill>
                <a:latin typeface="CIDFont+F1"/>
              </a:rPr>
              <a:t>retention</a:t>
            </a:r>
            <a:r>
              <a:rPr lang="fr-FR" sz="1600" b="1" dirty="0">
                <a:solidFill>
                  <a:schemeClr val="tx1">
                    <a:lumMod val="50000"/>
                  </a:schemeClr>
                </a:solidFill>
                <a:latin typeface="CIDFont+F1"/>
              </a:rPr>
              <a:t> (IVMR)</a:t>
            </a:r>
            <a:endParaRPr lang="fr-FR" sz="800" b="1" dirty="0">
              <a:solidFill>
                <a:schemeClr val="tx1">
                  <a:lumMod val="50000"/>
                </a:schemeClr>
              </a:solidFill>
            </a:endParaRPr>
          </a:p>
        </p:txBody>
      </p:sp>
      <p:pic>
        <p:nvPicPr>
          <p:cNvPr id="3" name="Image 2">
            <a:extLst>
              <a:ext uri="{FF2B5EF4-FFF2-40B4-BE49-F238E27FC236}">
                <a16:creationId xmlns:a16="http://schemas.microsoft.com/office/drawing/2014/main" id="{18EC1E82-0FF1-ABF6-33A6-1993D8D140F0}"/>
              </a:ext>
            </a:extLst>
          </p:cNvPr>
          <p:cNvPicPr>
            <a:picLocks noChangeAspect="1"/>
          </p:cNvPicPr>
          <p:nvPr/>
        </p:nvPicPr>
        <p:blipFill>
          <a:blip r:embed="rId2"/>
          <a:stretch>
            <a:fillRect/>
          </a:stretch>
        </p:blipFill>
        <p:spPr>
          <a:xfrm>
            <a:off x="1241952" y="2324373"/>
            <a:ext cx="7228280" cy="3965735"/>
          </a:xfrm>
          <a:prstGeom prst="rect">
            <a:avLst/>
          </a:prstGeom>
        </p:spPr>
      </p:pic>
    </p:spTree>
    <p:extLst>
      <p:ext uri="{BB962C8B-B14F-4D97-AF65-F5344CB8AC3E}">
        <p14:creationId xmlns:p14="http://schemas.microsoft.com/office/powerpoint/2010/main" val="269073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EEA05A6-2B5D-9FC5-1D51-5A1ACD519A0A}"/>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16" name="ZoneTexte 15">
            <a:extLst>
              <a:ext uri="{FF2B5EF4-FFF2-40B4-BE49-F238E27FC236}">
                <a16:creationId xmlns:a16="http://schemas.microsoft.com/office/drawing/2014/main" id="{150FFAD4-D088-F167-CFFB-7866D168623C}"/>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Results</a:t>
            </a:r>
          </a:p>
        </p:txBody>
      </p:sp>
      <p:sp>
        <p:nvSpPr>
          <p:cNvPr id="5" name="ZoneTexte 4">
            <a:extLst>
              <a:ext uri="{FF2B5EF4-FFF2-40B4-BE49-F238E27FC236}">
                <a16:creationId xmlns:a16="http://schemas.microsoft.com/office/drawing/2014/main" id="{8EB6B8D3-FCB2-632C-763E-92FD46798FC1}"/>
              </a:ext>
            </a:extLst>
          </p:cNvPr>
          <p:cNvSpPr txBox="1"/>
          <p:nvPr/>
        </p:nvSpPr>
        <p:spPr>
          <a:xfrm>
            <a:off x="3074843" y="1999965"/>
            <a:ext cx="3325957" cy="338554"/>
          </a:xfrm>
          <a:prstGeom prst="rect">
            <a:avLst/>
          </a:prstGeom>
          <a:noFill/>
        </p:spPr>
        <p:txBody>
          <a:bodyPr wrap="square">
            <a:spAutoFit/>
          </a:bodyPr>
          <a:lstStyle/>
          <a:p>
            <a:r>
              <a:rPr lang="fr-FR" sz="1600" b="1" dirty="0">
                <a:solidFill>
                  <a:schemeClr val="tx1">
                    <a:lumMod val="50000"/>
                  </a:schemeClr>
                </a:solidFill>
                <a:latin typeface="CIDFont+F1"/>
              </a:rPr>
              <a:t>In-</a:t>
            </a:r>
            <a:r>
              <a:rPr lang="fr-FR" sz="1600" b="1" dirty="0" err="1">
                <a:solidFill>
                  <a:schemeClr val="tx1">
                    <a:lumMod val="50000"/>
                  </a:schemeClr>
                </a:solidFill>
                <a:latin typeface="CIDFont+F1"/>
              </a:rPr>
              <a:t>vessel</a:t>
            </a:r>
            <a:r>
              <a:rPr lang="fr-FR" sz="1600" b="1" dirty="0">
                <a:solidFill>
                  <a:schemeClr val="tx1">
                    <a:lumMod val="50000"/>
                  </a:schemeClr>
                </a:solidFill>
                <a:latin typeface="CIDFont+F1"/>
              </a:rPr>
              <a:t> </a:t>
            </a:r>
            <a:r>
              <a:rPr lang="fr-FR" sz="1600" b="1" dirty="0" err="1">
                <a:solidFill>
                  <a:schemeClr val="tx1">
                    <a:lumMod val="50000"/>
                  </a:schemeClr>
                </a:solidFill>
                <a:latin typeface="CIDFont+F1"/>
              </a:rPr>
              <a:t>melt</a:t>
            </a:r>
            <a:r>
              <a:rPr lang="fr-FR" sz="1600" b="1" dirty="0">
                <a:solidFill>
                  <a:schemeClr val="tx1">
                    <a:lumMod val="50000"/>
                  </a:schemeClr>
                </a:solidFill>
                <a:latin typeface="CIDFont+F1"/>
              </a:rPr>
              <a:t> </a:t>
            </a:r>
            <a:r>
              <a:rPr lang="fr-FR" sz="1600" b="1" dirty="0" err="1">
                <a:solidFill>
                  <a:schemeClr val="tx1">
                    <a:lumMod val="50000"/>
                  </a:schemeClr>
                </a:solidFill>
                <a:latin typeface="CIDFont+F1"/>
              </a:rPr>
              <a:t>retention</a:t>
            </a:r>
            <a:r>
              <a:rPr lang="fr-FR" sz="1600" b="1" dirty="0">
                <a:solidFill>
                  <a:schemeClr val="tx1">
                    <a:lumMod val="50000"/>
                  </a:schemeClr>
                </a:solidFill>
                <a:latin typeface="CIDFont+F1"/>
              </a:rPr>
              <a:t> (IVMR)</a:t>
            </a:r>
            <a:endParaRPr lang="fr-FR" sz="800" b="1" dirty="0">
              <a:solidFill>
                <a:schemeClr val="tx1">
                  <a:lumMod val="50000"/>
                </a:schemeClr>
              </a:solidFill>
            </a:endParaRPr>
          </a:p>
        </p:txBody>
      </p:sp>
      <p:pic>
        <p:nvPicPr>
          <p:cNvPr id="2" name="Image 1">
            <a:extLst>
              <a:ext uri="{FF2B5EF4-FFF2-40B4-BE49-F238E27FC236}">
                <a16:creationId xmlns:a16="http://schemas.microsoft.com/office/drawing/2014/main" id="{89A2DFFA-3B03-468D-DDE5-F340041D380F}"/>
              </a:ext>
            </a:extLst>
          </p:cNvPr>
          <p:cNvPicPr>
            <a:picLocks noChangeAspect="1"/>
          </p:cNvPicPr>
          <p:nvPr/>
        </p:nvPicPr>
        <p:blipFill>
          <a:blip r:embed="rId2"/>
          <a:stretch>
            <a:fillRect/>
          </a:stretch>
        </p:blipFill>
        <p:spPr>
          <a:xfrm>
            <a:off x="285751" y="2406639"/>
            <a:ext cx="8420985" cy="3149955"/>
          </a:xfrm>
          <a:prstGeom prst="rect">
            <a:avLst/>
          </a:prstGeom>
        </p:spPr>
      </p:pic>
    </p:spTree>
    <p:extLst>
      <p:ext uri="{BB962C8B-B14F-4D97-AF65-F5344CB8AC3E}">
        <p14:creationId xmlns:p14="http://schemas.microsoft.com/office/powerpoint/2010/main" val="4188501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EEA05A6-2B5D-9FC5-1D51-5A1ACD519A0A}"/>
              </a:ext>
            </a:extLst>
          </p:cNvPr>
          <p:cNvSpPr>
            <a:spLocks noGrp="1"/>
          </p:cNvSpPr>
          <p:nvPr>
            <p:ph type="title"/>
          </p:nvPr>
        </p:nvSpPr>
        <p:spPr>
          <a:xfrm>
            <a:off x="722169" y="404945"/>
            <a:ext cx="7886700" cy="994172"/>
          </a:xfrm>
        </p:spPr>
        <p:txBody>
          <a:bodyPr>
            <a:normAutofit fontScale="90000"/>
          </a:bodyPr>
          <a:lstStyle/>
          <a:p>
            <a:pPr algn="ctr"/>
            <a:r>
              <a:rPr lang="en-US" altLang="fr-FR" sz="3200" b="1" cap="none" dirty="0">
                <a:solidFill>
                  <a:srgbClr val="001A70"/>
                </a:solidFill>
                <a:latin typeface="Calibri" pitchFamily="34" charset="0"/>
                <a:cs typeface="Calibri" pitchFamily="34" charset="0"/>
                <a:sym typeface="Wingdings" panose="05000000000000000000" pitchFamily="2" charset="2"/>
              </a:rPr>
              <a:t>2. MAAP5 comparison to ASTECv3 for the e-SMR</a:t>
            </a:r>
            <a:endParaRPr lang="en-US" sz="3200" b="1" cap="none" dirty="0">
              <a:solidFill>
                <a:srgbClr val="001A70"/>
              </a:solidFill>
              <a:latin typeface="Calibri" pitchFamily="34" charset="0"/>
              <a:cs typeface="Calibri" pitchFamily="34" charset="0"/>
            </a:endParaRPr>
          </a:p>
        </p:txBody>
      </p:sp>
      <p:sp>
        <p:nvSpPr>
          <p:cNvPr id="16" name="ZoneTexte 15">
            <a:extLst>
              <a:ext uri="{FF2B5EF4-FFF2-40B4-BE49-F238E27FC236}">
                <a16:creationId xmlns:a16="http://schemas.microsoft.com/office/drawing/2014/main" id="{150FFAD4-D088-F167-CFFB-7866D168623C}"/>
              </a:ext>
            </a:extLst>
          </p:cNvPr>
          <p:cNvSpPr txBox="1"/>
          <p:nvPr/>
        </p:nvSpPr>
        <p:spPr>
          <a:xfrm>
            <a:off x="476250" y="1205737"/>
            <a:ext cx="8191500" cy="400110"/>
          </a:xfrm>
          <a:prstGeom prst="rect">
            <a:avLst/>
          </a:prstGeom>
          <a:noFill/>
        </p:spPr>
        <p:txBody>
          <a:bodyPr wrap="square">
            <a:spAutoFit/>
          </a:bodyPr>
          <a:lstStyle/>
          <a:p>
            <a:pPr algn="ctr"/>
            <a:r>
              <a:rPr lang="en-US" sz="2000" b="1" kern="0" dirty="0">
                <a:solidFill>
                  <a:srgbClr val="001A70"/>
                </a:solidFill>
                <a:latin typeface="Calibri" pitchFamily="34" charset="0"/>
                <a:ea typeface="+mj-ea"/>
                <a:cs typeface="Calibri" pitchFamily="34" charset="0"/>
                <a:sym typeface="Wingdings" panose="05000000000000000000" pitchFamily="2" charset="2"/>
              </a:rPr>
              <a:t>Conclusion</a:t>
            </a:r>
          </a:p>
        </p:txBody>
      </p:sp>
      <p:sp>
        <p:nvSpPr>
          <p:cNvPr id="5" name="ZoneTexte 4">
            <a:extLst>
              <a:ext uri="{FF2B5EF4-FFF2-40B4-BE49-F238E27FC236}">
                <a16:creationId xmlns:a16="http://schemas.microsoft.com/office/drawing/2014/main" id="{8EB6B8D3-FCB2-632C-763E-92FD46798FC1}"/>
              </a:ext>
            </a:extLst>
          </p:cNvPr>
          <p:cNvSpPr txBox="1"/>
          <p:nvPr/>
        </p:nvSpPr>
        <p:spPr>
          <a:xfrm>
            <a:off x="476250" y="1797784"/>
            <a:ext cx="8191500" cy="4524315"/>
          </a:xfrm>
          <a:prstGeom prst="rect">
            <a:avLst/>
          </a:prstGeom>
          <a:noFill/>
        </p:spPr>
        <p:txBody>
          <a:bodyPr wrap="square">
            <a:spAutoFit/>
          </a:bodyPr>
          <a:lstStyle/>
          <a:p>
            <a:pPr algn="just"/>
            <a:r>
              <a:rPr lang="en-US" sz="1800" dirty="0">
                <a:solidFill>
                  <a:schemeClr val="tx1">
                    <a:lumMod val="50000"/>
                  </a:schemeClr>
                </a:solidFill>
              </a:rPr>
              <a:t>Both EDF MAAP5.04 and ASTECv3 enable to fully model the SBO transient as well as sensitivity analyses</a:t>
            </a:r>
          </a:p>
          <a:p>
            <a:pPr algn="just"/>
            <a:endParaRPr lang="en-US" sz="1800" dirty="0">
              <a:solidFill>
                <a:schemeClr val="tx1">
                  <a:lumMod val="50000"/>
                </a:schemeClr>
              </a:solidFill>
            </a:endParaRPr>
          </a:p>
          <a:p>
            <a:pPr algn="just"/>
            <a:r>
              <a:rPr lang="en-US" sz="1800" dirty="0">
                <a:solidFill>
                  <a:schemeClr val="tx1">
                    <a:lumMod val="50000"/>
                  </a:schemeClr>
                </a:solidFill>
              </a:rPr>
              <a:t>No vessel failure is evaluated for all the transients except the extremely conservative scenario with no safety systems – for both codes</a:t>
            </a:r>
          </a:p>
          <a:p>
            <a:pPr algn="just"/>
            <a:endParaRPr lang="en-US" sz="1800" dirty="0">
              <a:solidFill>
                <a:schemeClr val="tx1">
                  <a:lumMod val="50000"/>
                </a:schemeClr>
              </a:solidFill>
            </a:endParaRPr>
          </a:p>
          <a:p>
            <a:pPr algn="just"/>
            <a:r>
              <a:rPr lang="en-US" sz="1800" dirty="0">
                <a:solidFill>
                  <a:schemeClr val="tx1">
                    <a:lumMod val="50000"/>
                  </a:schemeClr>
                </a:solidFill>
              </a:rPr>
              <a:t>Results are very similar between the codes for TH, H</a:t>
            </a:r>
            <a:r>
              <a:rPr lang="en-US" sz="1800" baseline="-25000" dirty="0">
                <a:solidFill>
                  <a:schemeClr val="tx1">
                    <a:lumMod val="50000"/>
                  </a:schemeClr>
                </a:solidFill>
              </a:rPr>
              <a:t>2</a:t>
            </a:r>
            <a:r>
              <a:rPr lang="en-US" sz="1800" dirty="0">
                <a:solidFill>
                  <a:schemeClr val="tx1">
                    <a:lumMod val="50000"/>
                  </a:schemeClr>
                </a:solidFill>
              </a:rPr>
              <a:t> production, and IVR especially when the same assumptions are considered (decay heat in FP for ASTEC, realistic conductivity for the liner for MAAP…)</a:t>
            </a:r>
          </a:p>
          <a:p>
            <a:pPr algn="just"/>
            <a:endParaRPr lang="en-US" sz="1800" dirty="0">
              <a:solidFill>
                <a:schemeClr val="tx1">
                  <a:lumMod val="50000"/>
                </a:schemeClr>
              </a:solidFill>
            </a:endParaRPr>
          </a:p>
          <a:p>
            <a:pPr algn="just"/>
            <a:r>
              <a:rPr lang="en-US" sz="1800" dirty="0">
                <a:solidFill>
                  <a:schemeClr val="tx1">
                    <a:lumMod val="50000"/>
                  </a:schemeClr>
                </a:solidFill>
              </a:rPr>
              <a:t>No source term evaluation (release and sedimentation) has been considered in this analysis and should be performed in the future.</a:t>
            </a:r>
          </a:p>
          <a:p>
            <a:pPr algn="just"/>
            <a:endParaRPr lang="en-US" sz="1800" dirty="0">
              <a:solidFill>
                <a:schemeClr val="tx1">
                  <a:lumMod val="50000"/>
                </a:schemeClr>
              </a:solidFill>
            </a:endParaRPr>
          </a:p>
          <a:p>
            <a:pPr algn="just"/>
            <a:r>
              <a:rPr lang="en-US" sz="1800" dirty="0">
                <a:solidFill>
                  <a:schemeClr val="tx1">
                    <a:lumMod val="50000"/>
                  </a:schemeClr>
                </a:solidFill>
              </a:rPr>
              <a:t>Condensation models on the walls would also need some deeper validations especially for scenarios with a high fraction of non condensable gases (with N</a:t>
            </a:r>
            <a:r>
              <a:rPr lang="en-US" sz="1800" baseline="-25000" dirty="0">
                <a:solidFill>
                  <a:schemeClr val="tx1">
                    <a:lumMod val="50000"/>
                  </a:schemeClr>
                </a:solidFill>
              </a:rPr>
              <a:t>2</a:t>
            </a:r>
            <a:r>
              <a:rPr lang="en-US" sz="1800" dirty="0">
                <a:solidFill>
                  <a:schemeClr val="tx1">
                    <a:lumMod val="50000"/>
                  </a:schemeClr>
                </a:solidFill>
              </a:rPr>
              <a:t> injection)</a:t>
            </a:r>
          </a:p>
        </p:txBody>
      </p:sp>
    </p:spTree>
    <p:extLst>
      <p:ext uri="{BB962C8B-B14F-4D97-AF65-F5344CB8AC3E}">
        <p14:creationId xmlns:p14="http://schemas.microsoft.com/office/powerpoint/2010/main" val="238311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26A116D-E512-4F85-9189-E17B9B283144}"/>
              </a:ext>
            </a:extLst>
          </p:cNvPr>
          <p:cNvSpPr>
            <a:spLocks noGrp="1"/>
          </p:cNvSpPr>
          <p:nvPr>
            <p:ph type="title"/>
          </p:nvPr>
        </p:nvSpPr>
        <p:spPr>
          <a:xfrm>
            <a:off x="395286" y="192641"/>
            <a:ext cx="8615363" cy="594242"/>
          </a:xfrm>
        </p:spPr>
        <p:txBody>
          <a:bodyPr vert="horz" wrap="square" lIns="36000" tIns="0" rIns="36000" bIns="0" numCol="1" anchor="t" anchorCtr="0" compatLnSpc="1">
            <a:prstTxWarp prst="textNoShape">
              <a:avLst/>
            </a:prstTxWarp>
            <a:noAutofit/>
          </a:bodyPr>
          <a:lstStyle/>
          <a:p>
            <a:pPr algn="ctr"/>
            <a:r>
              <a:rPr lang="fr-FR" sz="3200" b="1" cap="none" dirty="0">
                <a:solidFill>
                  <a:srgbClr val="001A70"/>
                </a:solidFill>
                <a:latin typeface="Calibri" pitchFamily="34" charset="0"/>
                <a:cs typeface="Calibri" pitchFamily="34" charset="0"/>
              </a:rPr>
              <a:t>1- MAAP5/MAAP6 </a:t>
            </a:r>
            <a:r>
              <a:rPr lang="fr-FR" sz="3200" b="1" cap="none" dirty="0" err="1">
                <a:solidFill>
                  <a:srgbClr val="001A70"/>
                </a:solidFill>
                <a:latin typeface="Calibri" pitchFamily="34" charset="0"/>
                <a:cs typeface="Calibri" pitchFamily="34" charset="0"/>
              </a:rPr>
              <a:t>Numerical</a:t>
            </a:r>
            <a:r>
              <a:rPr lang="fr-FR" sz="3200" b="1" cap="none" dirty="0">
                <a:solidFill>
                  <a:srgbClr val="001A70"/>
                </a:solidFill>
                <a:latin typeface="Calibri" pitchFamily="34" charset="0"/>
                <a:cs typeface="Calibri" pitchFamily="34" charset="0"/>
              </a:rPr>
              <a:t> </a:t>
            </a:r>
            <a:r>
              <a:rPr lang="fr-FR" sz="3200" b="1" cap="none" dirty="0" err="1">
                <a:solidFill>
                  <a:srgbClr val="001A70"/>
                </a:solidFill>
                <a:latin typeface="Calibri" pitchFamily="34" charset="0"/>
                <a:cs typeface="Calibri" pitchFamily="34" charset="0"/>
              </a:rPr>
              <a:t>stability</a:t>
            </a:r>
            <a:r>
              <a:rPr lang="fr-FR" sz="3200" b="1" cap="none" dirty="0">
                <a:solidFill>
                  <a:srgbClr val="001A70"/>
                </a:solidFill>
                <a:latin typeface="Calibri" pitchFamily="34" charset="0"/>
                <a:cs typeface="Calibri" pitchFamily="34" charset="0"/>
              </a:rPr>
              <a:t> </a:t>
            </a:r>
            <a:r>
              <a:rPr lang="fr-FR" sz="3200" b="1" cap="none" dirty="0" err="1">
                <a:solidFill>
                  <a:srgbClr val="001A70"/>
                </a:solidFill>
                <a:latin typeface="Calibri" pitchFamily="34" charset="0"/>
                <a:cs typeface="Calibri" pitchFamily="34" charset="0"/>
              </a:rPr>
              <a:t>studies</a:t>
            </a:r>
            <a:r>
              <a:rPr lang="fr-FR" sz="3200" b="1" cap="none" dirty="0">
                <a:solidFill>
                  <a:srgbClr val="001A70"/>
                </a:solidFill>
                <a:latin typeface="Calibri" pitchFamily="34" charset="0"/>
                <a:cs typeface="Calibri" pitchFamily="34" charset="0"/>
              </a:rPr>
              <a:t> </a:t>
            </a:r>
          </a:p>
        </p:txBody>
      </p:sp>
      <p:sp>
        <p:nvSpPr>
          <p:cNvPr id="5" name="Rectangle 4">
            <a:extLst>
              <a:ext uri="{FF2B5EF4-FFF2-40B4-BE49-F238E27FC236}">
                <a16:creationId xmlns:a16="http://schemas.microsoft.com/office/drawing/2014/main" id="{444D78CD-3937-4BC3-B3C9-914058165860}"/>
              </a:ext>
            </a:extLst>
          </p:cNvPr>
          <p:cNvSpPr/>
          <p:nvPr/>
        </p:nvSpPr>
        <p:spPr>
          <a:xfrm>
            <a:off x="395286" y="1551696"/>
            <a:ext cx="8485675" cy="1323439"/>
          </a:xfrm>
          <a:prstGeom prst="rect">
            <a:avLst/>
          </a:prstGeom>
        </p:spPr>
        <p:txBody>
          <a:bodyPr wrap="square">
            <a:spAutoFit/>
          </a:bodyPr>
          <a:lstStyle/>
          <a:p>
            <a:pPr algn="just"/>
            <a:r>
              <a:rPr lang="en-US" altLang="fr-FR" sz="2000" dirty="0">
                <a:solidFill>
                  <a:schemeClr val="tx2"/>
                </a:solidFill>
                <a:sym typeface="Wingdings" panose="05000000000000000000" pitchFamily="2" charset="2"/>
              </a:rPr>
              <a:t>Feedbacks from using SA codes show that when uncertainties are propagated in a transient it is sometimes difficult to explain physically the discrepancies between the runs: small input discrepancies can lead to large discrepancies in the </a:t>
            </a:r>
            <a:r>
              <a:rPr lang="en-US" altLang="fr-FR" sz="2000" dirty="0" err="1">
                <a:solidFill>
                  <a:schemeClr val="tx2"/>
                </a:solidFill>
                <a:sym typeface="Wingdings" panose="05000000000000000000" pitchFamily="2" charset="2"/>
              </a:rPr>
              <a:t>FoM</a:t>
            </a:r>
            <a:r>
              <a:rPr lang="en-US" altLang="fr-FR" sz="2000" dirty="0">
                <a:solidFill>
                  <a:schemeClr val="tx2"/>
                </a:solidFill>
                <a:sym typeface="Wingdings" panose="05000000000000000000" pitchFamily="2" charset="2"/>
              </a:rPr>
              <a:t>:</a:t>
            </a:r>
          </a:p>
        </p:txBody>
      </p:sp>
      <p:sp>
        <p:nvSpPr>
          <p:cNvPr id="2" name="Titre 1">
            <a:extLst>
              <a:ext uri="{FF2B5EF4-FFF2-40B4-BE49-F238E27FC236}">
                <a16:creationId xmlns:a16="http://schemas.microsoft.com/office/drawing/2014/main" id="{FCAEAE9C-D9E5-5B22-C96F-6EA2BA250F3D}"/>
              </a:ext>
            </a:extLst>
          </p:cNvPr>
          <p:cNvSpPr txBox="1">
            <a:spLocks/>
          </p:cNvSpPr>
          <p:nvPr/>
        </p:nvSpPr>
        <p:spPr>
          <a:xfrm>
            <a:off x="547688" y="939283"/>
            <a:ext cx="7032208"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r>
              <a:rPr lang="en-US" sz="3200" b="1" kern="0" cap="none" dirty="0">
                <a:solidFill>
                  <a:srgbClr val="001A70"/>
                </a:solidFill>
                <a:latin typeface="Calibri" pitchFamily="34" charset="0"/>
                <a:cs typeface="Calibri" pitchFamily="34" charset="0"/>
              </a:rPr>
              <a:t>Motivation for the studies</a:t>
            </a:r>
            <a:endParaRPr lang="fr-FR" sz="3200" b="1" kern="0" cap="none" dirty="0">
              <a:solidFill>
                <a:srgbClr val="001A70"/>
              </a:solidFill>
              <a:latin typeface="Calibri" pitchFamily="34" charset="0"/>
              <a:cs typeface="Calibri" pitchFamily="34" charset="0"/>
            </a:endParaRPr>
          </a:p>
        </p:txBody>
      </p:sp>
      <p:pic>
        <p:nvPicPr>
          <p:cNvPr id="7" name="Image 6">
            <a:extLst>
              <a:ext uri="{FF2B5EF4-FFF2-40B4-BE49-F238E27FC236}">
                <a16:creationId xmlns:a16="http://schemas.microsoft.com/office/drawing/2014/main" id="{3F3BFC57-DC99-B335-E957-17F602A0AF1F}"/>
              </a:ext>
            </a:extLst>
          </p:cNvPr>
          <p:cNvPicPr>
            <a:picLocks noChangeAspect="1"/>
          </p:cNvPicPr>
          <p:nvPr/>
        </p:nvPicPr>
        <p:blipFill>
          <a:blip r:embed="rId2"/>
          <a:stretch>
            <a:fillRect/>
          </a:stretch>
        </p:blipFill>
        <p:spPr>
          <a:xfrm>
            <a:off x="1359568" y="3198100"/>
            <a:ext cx="6843112" cy="3262857"/>
          </a:xfrm>
          <a:prstGeom prst="rect">
            <a:avLst/>
          </a:prstGeom>
        </p:spPr>
      </p:pic>
    </p:spTree>
    <p:extLst>
      <p:ext uri="{BB962C8B-B14F-4D97-AF65-F5344CB8AC3E}">
        <p14:creationId xmlns:p14="http://schemas.microsoft.com/office/powerpoint/2010/main" val="389043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26A116D-E512-4F85-9189-E17B9B283144}"/>
              </a:ext>
            </a:extLst>
          </p:cNvPr>
          <p:cNvSpPr>
            <a:spLocks noGrp="1"/>
          </p:cNvSpPr>
          <p:nvPr>
            <p:ph type="title"/>
          </p:nvPr>
        </p:nvSpPr>
        <p:spPr>
          <a:xfrm>
            <a:off x="395286" y="192641"/>
            <a:ext cx="8615363" cy="594242"/>
          </a:xfrm>
        </p:spPr>
        <p:txBody>
          <a:bodyPr vert="horz" wrap="square" lIns="36000" tIns="0" rIns="36000" bIns="0" numCol="1" anchor="t" anchorCtr="0" compatLnSpc="1">
            <a:prstTxWarp prst="textNoShape">
              <a:avLst/>
            </a:prstTxWarp>
            <a:noAutofit/>
          </a:bodyPr>
          <a:lstStyle/>
          <a:p>
            <a:pPr algn="ctr"/>
            <a:r>
              <a:rPr lang="fr-FR" sz="3200" b="1" cap="none" dirty="0">
                <a:solidFill>
                  <a:srgbClr val="001A70"/>
                </a:solidFill>
                <a:latin typeface="Calibri" pitchFamily="34" charset="0"/>
                <a:cs typeface="Calibri" pitchFamily="34" charset="0"/>
              </a:rPr>
              <a:t>1- MAAP5/MAAP6 </a:t>
            </a:r>
            <a:r>
              <a:rPr lang="fr-FR" sz="3200" b="1" cap="none" dirty="0" err="1">
                <a:solidFill>
                  <a:srgbClr val="001A70"/>
                </a:solidFill>
                <a:latin typeface="Calibri" pitchFamily="34" charset="0"/>
                <a:cs typeface="Calibri" pitchFamily="34" charset="0"/>
              </a:rPr>
              <a:t>Numerical</a:t>
            </a:r>
            <a:r>
              <a:rPr lang="fr-FR" sz="3200" b="1" cap="none" dirty="0">
                <a:solidFill>
                  <a:srgbClr val="001A70"/>
                </a:solidFill>
                <a:latin typeface="Calibri" pitchFamily="34" charset="0"/>
                <a:cs typeface="Calibri" pitchFamily="34" charset="0"/>
              </a:rPr>
              <a:t> </a:t>
            </a:r>
            <a:r>
              <a:rPr lang="fr-FR" sz="3200" b="1" cap="none" dirty="0" err="1">
                <a:solidFill>
                  <a:srgbClr val="001A70"/>
                </a:solidFill>
                <a:latin typeface="Calibri" pitchFamily="34" charset="0"/>
                <a:cs typeface="Calibri" pitchFamily="34" charset="0"/>
              </a:rPr>
              <a:t>stability</a:t>
            </a:r>
            <a:r>
              <a:rPr lang="fr-FR" sz="3200" b="1" cap="none" dirty="0">
                <a:solidFill>
                  <a:srgbClr val="001A70"/>
                </a:solidFill>
                <a:latin typeface="Calibri" pitchFamily="34" charset="0"/>
                <a:cs typeface="Calibri" pitchFamily="34" charset="0"/>
              </a:rPr>
              <a:t> </a:t>
            </a:r>
            <a:r>
              <a:rPr lang="fr-FR" sz="3200" b="1" cap="none" dirty="0" err="1">
                <a:solidFill>
                  <a:srgbClr val="001A70"/>
                </a:solidFill>
                <a:latin typeface="Calibri" pitchFamily="34" charset="0"/>
                <a:cs typeface="Calibri" pitchFamily="34" charset="0"/>
              </a:rPr>
              <a:t>studies</a:t>
            </a:r>
            <a:r>
              <a:rPr lang="fr-FR" sz="3200" b="1" cap="none" dirty="0">
                <a:solidFill>
                  <a:srgbClr val="001A70"/>
                </a:solidFill>
                <a:latin typeface="Calibri" pitchFamily="34" charset="0"/>
                <a:cs typeface="Calibri" pitchFamily="34" charset="0"/>
              </a:rPr>
              <a:t> </a:t>
            </a:r>
          </a:p>
        </p:txBody>
      </p:sp>
      <p:sp>
        <p:nvSpPr>
          <p:cNvPr id="2" name="Titre 1">
            <a:extLst>
              <a:ext uri="{FF2B5EF4-FFF2-40B4-BE49-F238E27FC236}">
                <a16:creationId xmlns:a16="http://schemas.microsoft.com/office/drawing/2014/main" id="{FCAEAE9C-D9E5-5B22-C96F-6EA2BA250F3D}"/>
              </a:ext>
            </a:extLst>
          </p:cNvPr>
          <p:cNvSpPr txBox="1">
            <a:spLocks/>
          </p:cNvSpPr>
          <p:nvPr/>
        </p:nvSpPr>
        <p:spPr>
          <a:xfrm>
            <a:off x="547688" y="939283"/>
            <a:ext cx="7032208"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r>
              <a:rPr lang="en-US" sz="3200" b="1" kern="0" cap="none" dirty="0">
                <a:solidFill>
                  <a:srgbClr val="001A70"/>
                </a:solidFill>
                <a:latin typeface="Calibri" pitchFamily="34" charset="0"/>
                <a:cs typeface="Calibri" pitchFamily="34" charset="0"/>
              </a:rPr>
              <a:t>Motivation for the studies</a:t>
            </a:r>
            <a:endParaRPr lang="fr-FR" sz="3200" b="1" kern="0" cap="none" dirty="0">
              <a:solidFill>
                <a:srgbClr val="001A70"/>
              </a:solidFill>
              <a:latin typeface="Calibri" pitchFamily="34" charset="0"/>
              <a:cs typeface="Calibri" pitchFamily="34" charset="0"/>
            </a:endParaRPr>
          </a:p>
        </p:txBody>
      </p:sp>
      <p:pic>
        <p:nvPicPr>
          <p:cNvPr id="14" name="Image 13">
            <a:extLst>
              <a:ext uri="{FF2B5EF4-FFF2-40B4-BE49-F238E27FC236}">
                <a16:creationId xmlns:a16="http://schemas.microsoft.com/office/drawing/2014/main" id="{C7598F07-A22D-7B90-02A0-9AB112B9F297}"/>
              </a:ext>
            </a:extLst>
          </p:cNvPr>
          <p:cNvPicPr>
            <a:picLocks noChangeAspect="1"/>
          </p:cNvPicPr>
          <p:nvPr/>
        </p:nvPicPr>
        <p:blipFill>
          <a:blip r:embed="rId2"/>
          <a:stretch>
            <a:fillRect/>
          </a:stretch>
        </p:blipFill>
        <p:spPr>
          <a:xfrm>
            <a:off x="1564104" y="1551600"/>
            <a:ext cx="5290156" cy="4214359"/>
          </a:xfrm>
          <a:prstGeom prst="rect">
            <a:avLst/>
          </a:prstGeom>
        </p:spPr>
      </p:pic>
      <p:sp>
        <p:nvSpPr>
          <p:cNvPr id="16" name="ZoneTexte 15">
            <a:extLst>
              <a:ext uri="{FF2B5EF4-FFF2-40B4-BE49-F238E27FC236}">
                <a16:creationId xmlns:a16="http://schemas.microsoft.com/office/drawing/2014/main" id="{DF5CCB26-0465-6300-556F-C90522A87059}"/>
              </a:ext>
            </a:extLst>
          </p:cNvPr>
          <p:cNvSpPr txBox="1"/>
          <p:nvPr/>
        </p:nvSpPr>
        <p:spPr>
          <a:xfrm>
            <a:off x="1373422" y="6073170"/>
            <a:ext cx="6659090" cy="784830"/>
          </a:xfrm>
          <a:prstGeom prst="rect">
            <a:avLst/>
          </a:prstGeom>
          <a:noFill/>
        </p:spPr>
        <p:txBody>
          <a:bodyPr wrap="square">
            <a:spAutoFit/>
          </a:bodyPr>
          <a:lstStyle/>
          <a:p>
            <a:pPr algn="just"/>
            <a:r>
              <a:rPr lang="fr-FR" sz="1500" u="sng" dirty="0">
                <a:solidFill>
                  <a:srgbClr val="0563C1"/>
                </a:solidFill>
                <a:effectLst/>
                <a:latin typeface="Calibri" panose="020F0502020204030204" pitchFamily="34" charset="0"/>
                <a:ea typeface="Calibri" panose="020F0502020204030204" pitchFamily="34" charset="0"/>
                <a:hlinkClick r:id="rId3"/>
              </a:rPr>
              <a:t>https://musa-h2020.eu/wp-content/uploads/2023/05/D3_1_review_of_uncertainty_methodologies_and_tools_applicable_to_SA_codes_for_the_prediction_of_ST_V1.pdf</a:t>
            </a:r>
            <a:r>
              <a:rPr lang="fr-FR" sz="1500" dirty="0">
                <a:effectLst/>
                <a:latin typeface="Calibri" panose="020F0502020204030204" pitchFamily="34" charset="0"/>
                <a:ea typeface="Calibri" panose="020F0502020204030204" pitchFamily="34" charset="0"/>
              </a:rPr>
              <a:t>).</a:t>
            </a:r>
            <a:endParaRPr lang="fr-FR" sz="1500" dirty="0"/>
          </a:p>
        </p:txBody>
      </p:sp>
    </p:spTree>
    <p:extLst>
      <p:ext uri="{BB962C8B-B14F-4D97-AF65-F5344CB8AC3E}">
        <p14:creationId xmlns:p14="http://schemas.microsoft.com/office/powerpoint/2010/main" val="241837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26A116D-E512-4F85-9189-E17B9B283144}"/>
              </a:ext>
            </a:extLst>
          </p:cNvPr>
          <p:cNvSpPr>
            <a:spLocks noGrp="1"/>
          </p:cNvSpPr>
          <p:nvPr>
            <p:ph type="title"/>
          </p:nvPr>
        </p:nvSpPr>
        <p:spPr>
          <a:xfrm>
            <a:off x="395286" y="192641"/>
            <a:ext cx="8615363" cy="594242"/>
          </a:xfrm>
        </p:spPr>
        <p:txBody>
          <a:bodyPr vert="horz" wrap="square" lIns="36000" tIns="0" rIns="36000" bIns="0" numCol="1" anchor="t" anchorCtr="0" compatLnSpc="1">
            <a:prstTxWarp prst="textNoShape">
              <a:avLst/>
            </a:prstTxWarp>
            <a:noAutofit/>
          </a:bodyPr>
          <a:lstStyle/>
          <a:p>
            <a:pPr algn="ctr"/>
            <a:r>
              <a:rPr lang="fr-FR" sz="3200" b="1" cap="none" dirty="0">
                <a:solidFill>
                  <a:srgbClr val="001A70"/>
                </a:solidFill>
                <a:latin typeface="Calibri" pitchFamily="34" charset="0"/>
                <a:cs typeface="Calibri" pitchFamily="34" charset="0"/>
              </a:rPr>
              <a:t>1- MAAP5/MAAP6 </a:t>
            </a:r>
            <a:r>
              <a:rPr lang="fr-FR" sz="3200" b="1" cap="none" dirty="0" err="1">
                <a:solidFill>
                  <a:srgbClr val="001A70"/>
                </a:solidFill>
                <a:latin typeface="Calibri" pitchFamily="34" charset="0"/>
                <a:cs typeface="Calibri" pitchFamily="34" charset="0"/>
              </a:rPr>
              <a:t>Numerical</a:t>
            </a:r>
            <a:r>
              <a:rPr lang="fr-FR" sz="3200" b="1" cap="none" dirty="0">
                <a:solidFill>
                  <a:srgbClr val="001A70"/>
                </a:solidFill>
                <a:latin typeface="Calibri" pitchFamily="34" charset="0"/>
                <a:cs typeface="Calibri" pitchFamily="34" charset="0"/>
              </a:rPr>
              <a:t> </a:t>
            </a:r>
            <a:r>
              <a:rPr lang="fr-FR" sz="3200" b="1" cap="none" dirty="0" err="1">
                <a:solidFill>
                  <a:srgbClr val="001A70"/>
                </a:solidFill>
                <a:latin typeface="Calibri" pitchFamily="34" charset="0"/>
                <a:cs typeface="Calibri" pitchFamily="34" charset="0"/>
              </a:rPr>
              <a:t>stability</a:t>
            </a:r>
            <a:r>
              <a:rPr lang="fr-FR" sz="3200" b="1" cap="none" dirty="0">
                <a:solidFill>
                  <a:srgbClr val="001A70"/>
                </a:solidFill>
                <a:latin typeface="Calibri" pitchFamily="34" charset="0"/>
                <a:cs typeface="Calibri" pitchFamily="34" charset="0"/>
              </a:rPr>
              <a:t> </a:t>
            </a:r>
            <a:r>
              <a:rPr lang="fr-FR" sz="3200" b="1" cap="none" dirty="0" err="1">
                <a:solidFill>
                  <a:srgbClr val="001A70"/>
                </a:solidFill>
                <a:latin typeface="Calibri" pitchFamily="34" charset="0"/>
                <a:cs typeface="Calibri" pitchFamily="34" charset="0"/>
              </a:rPr>
              <a:t>studies</a:t>
            </a:r>
            <a:r>
              <a:rPr lang="fr-FR" sz="3200" b="1" cap="none" dirty="0">
                <a:solidFill>
                  <a:srgbClr val="001A70"/>
                </a:solidFill>
                <a:latin typeface="Calibri" pitchFamily="34" charset="0"/>
                <a:cs typeface="Calibri" pitchFamily="34" charset="0"/>
              </a:rPr>
              <a:t> </a:t>
            </a:r>
          </a:p>
        </p:txBody>
      </p:sp>
      <p:sp>
        <p:nvSpPr>
          <p:cNvPr id="2" name="Titre 1">
            <a:extLst>
              <a:ext uri="{FF2B5EF4-FFF2-40B4-BE49-F238E27FC236}">
                <a16:creationId xmlns:a16="http://schemas.microsoft.com/office/drawing/2014/main" id="{FCAEAE9C-D9E5-5B22-C96F-6EA2BA250F3D}"/>
              </a:ext>
            </a:extLst>
          </p:cNvPr>
          <p:cNvSpPr txBox="1">
            <a:spLocks/>
          </p:cNvSpPr>
          <p:nvPr/>
        </p:nvSpPr>
        <p:spPr>
          <a:xfrm>
            <a:off x="547688" y="939283"/>
            <a:ext cx="7032208"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r>
              <a:rPr lang="en-US" sz="3200" b="1" kern="0" cap="none" dirty="0">
                <a:solidFill>
                  <a:srgbClr val="001A70"/>
                </a:solidFill>
                <a:latin typeface="Calibri" pitchFamily="34" charset="0"/>
                <a:cs typeface="Calibri" pitchFamily="34" charset="0"/>
              </a:rPr>
              <a:t>Motivation for the studies</a:t>
            </a:r>
            <a:endParaRPr lang="fr-FR" sz="3200" b="1" kern="0" cap="none" dirty="0">
              <a:solidFill>
                <a:srgbClr val="001A70"/>
              </a:solidFill>
              <a:latin typeface="Calibri" pitchFamily="34" charset="0"/>
              <a:cs typeface="Calibri" pitchFamily="34" charset="0"/>
            </a:endParaRPr>
          </a:p>
        </p:txBody>
      </p:sp>
      <p:pic>
        <p:nvPicPr>
          <p:cNvPr id="8" name="Image 7">
            <a:extLst>
              <a:ext uri="{FF2B5EF4-FFF2-40B4-BE49-F238E27FC236}">
                <a16:creationId xmlns:a16="http://schemas.microsoft.com/office/drawing/2014/main" id="{AB6F45B3-6907-A83B-EAF5-B6A527E3F38E}"/>
              </a:ext>
            </a:extLst>
          </p:cNvPr>
          <p:cNvPicPr>
            <a:picLocks noChangeAspect="1"/>
          </p:cNvPicPr>
          <p:nvPr/>
        </p:nvPicPr>
        <p:blipFill>
          <a:blip r:embed="rId2"/>
          <a:stretch>
            <a:fillRect/>
          </a:stretch>
        </p:blipFill>
        <p:spPr>
          <a:xfrm>
            <a:off x="326575" y="1606297"/>
            <a:ext cx="8490850" cy="3645405"/>
          </a:xfrm>
          <a:prstGeom prst="rect">
            <a:avLst/>
          </a:prstGeom>
        </p:spPr>
      </p:pic>
      <p:sp>
        <p:nvSpPr>
          <p:cNvPr id="9" name="ZoneTexte 8">
            <a:extLst>
              <a:ext uri="{FF2B5EF4-FFF2-40B4-BE49-F238E27FC236}">
                <a16:creationId xmlns:a16="http://schemas.microsoft.com/office/drawing/2014/main" id="{FC249337-EE26-121C-A197-67164389880B}"/>
              </a:ext>
            </a:extLst>
          </p:cNvPr>
          <p:cNvSpPr txBox="1"/>
          <p:nvPr/>
        </p:nvSpPr>
        <p:spPr>
          <a:xfrm>
            <a:off x="162816" y="5352199"/>
            <a:ext cx="8847833" cy="784830"/>
          </a:xfrm>
          <a:prstGeom prst="rect">
            <a:avLst/>
          </a:prstGeom>
          <a:noFill/>
        </p:spPr>
        <p:txBody>
          <a:bodyPr wrap="square">
            <a:spAutoFit/>
          </a:bodyPr>
          <a:lstStyle/>
          <a:p>
            <a:pPr algn="just"/>
            <a:r>
              <a:rPr lang="fr-FR" sz="1500" u="sng" dirty="0">
                <a:solidFill>
                  <a:srgbClr val="0563C1"/>
                </a:solidFill>
                <a:effectLst/>
                <a:latin typeface="Calibri" panose="020F0502020204030204" pitchFamily="34" charset="0"/>
                <a:ea typeface="Calibri" panose="020F0502020204030204" pitchFamily="34" charset="0"/>
                <a:hlinkClick r:id="rId3"/>
              </a:rPr>
              <a:t>https://musa-h2020.eu/wp-content/uploads/2023/05/D3_1_review_of_uncertainty_methodologies_and_tools_applicable_to_SA_codes_for_the_prediction_of_ST_V1.pdf</a:t>
            </a:r>
            <a:r>
              <a:rPr lang="fr-FR" sz="1500" dirty="0">
                <a:effectLst/>
                <a:latin typeface="Calibri" panose="020F0502020204030204" pitchFamily="34" charset="0"/>
                <a:ea typeface="Calibri" panose="020F0502020204030204" pitchFamily="34" charset="0"/>
              </a:rPr>
              <a:t>).</a:t>
            </a:r>
            <a:endParaRPr lang="fr-FR" sz="1500" dirty="0"/>
          </a:p>
        </p:txBody>
      </p:sp>
    </p:spTree>
    <p:extLst>
      <p:ext uri="{BB962C8B-B14F-4D97-AF65-F5344CB8AC3E}">
        <p14:creationId xmlns:p14="http://schemas.microsoft.com/office/powerpoint/2010/main" val="32091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26A116D-E512-4F85-9189-E17B9B283144}"/>
              </a:ext>
            </a:extLst>
          </p:cNvPr>
          <p:cNvSpPr>
            <a:spLocks noGrp="1"/>
          </p:cNvSpPr>
          <p:nvPr>
            <p:ph type="title"/>
          </p:nvPr>
        </p:nvSpPr>
        <p:spPr>
          <a:xfrm>
            <a:off x="395286" y="192641"/>
            <a:ext cx="8615363" cy="594242"/>
          </a:xfrm>
        </p:spPr>
        <p:txBody>
          <a:bodyPr vert="horz" wrap="square" lIns="36000" tIns="0" rIns="36000" bIns="0" numCol="1" anchor="t" anchorCtr="0" compatLnSpc="1">
            <a:prstTxWarp prst="textNoShape">
              <a:avLst/>
            </a:prstTxWarp>
            <a:noAutofit/>
          </a:bodyPr>
          <a:lstStyle/>
          <a:p>
            <a:pPr algn="ctr"/>
            <a:r>
              <a:rPr lang="fr-FR" sz="3200" b="1" cap="none" dirty="0">
                <a:solidFill>
                  <a:srgbClr val="001A70"/>
                </a:solidFill>
                <a:latin typeface="Calibri" pitchFamily="34" charset="0"/>
                <a:cs typeface="Calibri" pitchFamily="34" charset="0"/>
              </a:rPr>
              <a:t>1- MAAP5/MAAP6 </a:t>
            </a:r>
            <a:r>
              <a:rPr lang="fr-FR" sz="3200" b="1" cap="none" dirty="0" err="1">
                <a:solidFill>
                  <a:srgbClr val="001A70"/>
                </a:solidFill>
                <a:latin typeface="Calibri" pitchFamily="34" charset="0"/>
                <a:cs typeface="Calibri" pitchFamily="34" charset="0"/>
              </a:rPr>
              <a:t>Numerical</a:t>
            </a:r>
            <a:r>
              <a:rPr lang="fr-FR" sz="3200" b="1" cap="none" dirty="0">
                <a:solidFill>
                  <a:srgbClr val="001A70"/>
                </a:solidFill>
                <a:latin typeface="Calibri" pitchFamily="34" charset="0"/>
                <a:cs typeface="Calibri" pitchFamily="34" charset="0"/>
              </a:rPr>
              <a:t> </a:t>
            </a:r>
            <a:r>
              <a:rPr lang="fr-FR" sz="3200" b="1" cap="none" dirty="0" err="1">
                <a:solidFill>
                  <a:srgbClr val="001A70"/>
                </a:solidFill>
                <a:latin typeface="Calibri" pitchFamily="34" charset="0"/>
                <a:cs typeface="Calibri" pitchFamily="34" charset="0"/>
              </a:rPr>
              <a:t>stability</a:t>
            </a:r>
            <a:r>
              <a:rPr lang="fr-FR" sz="3200" b="1" cap="none" dirty="0">
                <a:solidFill>
                  <a:srgbClr val="001A70"/>
                </a:solidFill>
                <a:latin typeface="Calibri" pitchFamily="34" charset="0"/>
                <a:cs typeface="Calibri" pitchFamily="34" charset="0"/>
              </a:rPr>
              <a:t> </a:t>
            </a:r>
            <a:r>
              <a:rPr lang="fr-FR" sz="3200" b="1" cap="none" dirty="0" err="1">
                <a:solidFill>
                  <a:srgbClr val="001A70"/>
                </a:solidFill>
                <a:latin typeface="Calibri" pitchFamily="34" charset="0"/>
                <a:cs typeface="Calibri" pitchFamily="34" charset="0"/>
              </a:rPr>
              <a:t>studies</a:t>
            </a:r>
            <a:r>
              <a:rPr lang="fr-FR" sz="3200" b="1" cap="none" dirty="0">
                <a:solidFill>
                  <a:srgbClr val="001A70"/>
                </a:solidFill>
                <a:latin typeface="Calibri" pitchFamily="34" charset="0"/>
                <a:cs typeface="Calibri" pitchFamily="34" charset="0"/>
              </a:rPr>
              <a:t> </a:t>
            </a:r>
          </a:p>
        </p:txBody>
      </p:sp>
      <p:pic>
        <p:nvPicPr>
          <p:cNvPr id="3" name="Image 2">
            <a:extLst>
              <a:ext uri="{FF2B5EF4-FFF2-40B4-BE49-F238E27FC236}">
                <a16:creationId xmlns:a16="http://schemas.microsoft.com/office/drawing/2014/main" id="{B769794C-55E5-18B9-3C6B-10223B4F75E7}"/>
              </a:ext>
            </a:extLst>
          </p:cNvPr>
          <p:cNvPicPr>
            <a:picLocks noChangeAspect="1"/>
          </p:cNvPicPr>
          <p:nvPr/>
        </p:nvPicPr>
        <p:blipFill>
          <a:blip r:embed="rId2"/>
          <a:stretch>
            <a:fillRect/>
          </a:stretch>
        </p:blipFill>
        <p:spPr>
          <a:xfrm>
            <a:off x="1541404" y="4096653"/>
            <a:ext cx="5922948" cy="2568706"/>
          </a:xfrm>
          <a:prstGeom prst="rect">
            <a:avLst/>
          </a:prstGeom>
        </p:spPr>
      </p:pic>
      <p:pic>
        <p:nvPicPr>
          <p:cNvPr id="6" name="Image 5">
            <a:extLst>
              <a:ext uri="{FF2B5EF4-FFF2-40B4-BE49-F238E27FC236}">
                <a16:creationId xmlns:a16="http://schemas.microsoft.com/office/drawing/2014/main" id="{1889848E-1C12-5E09-D9A1-FC442ADD438D}"/>
              </a:ext>
            </a:extLst>
          </p:cNvPr>
          <p:cNvPicPr>
            <a:picLocks noChangeAspect="1"/>
          </p:cNvPicPr>
          <p:nvPr/>
        </p:nvPicPr>
        <p:blipFill>
          <a:blip r:embed="rId3"/>
          <a:stretch>
            <a:fillRect/>
          </a:stretch>
        </p:blipFill>
        <p:spPr>
          <a:xfrm>
            <a:off x="1660892" y="1429334"/>
            <a:ext cx="5630245" cy="2568706"/>
          </a:xfrm>
          <a:prstGeom prst="rect">
            <a:avLst/>
          </a:prstGeom>
        </p:spPr>
      </p:pic>
      <p:sp>
        <p:nvSpPr>
          <p:cNvPr id="5" name="Titre 1">
            <a:extLst>
              <a:ext uri="{FF2B5EF4-FFF2-40B4-BE49-F238E27FC236}">
                <a16:creationId xmlns:a16="http://schemas.microsoft.com/office/drawing/2014/main" id="{CD6692DE-14BD-725F-7E87-B590A77AD593}"/>
              </a:ext>
            </a:extLst>
          </p:cNvPr>
          <p:cNvSpPr txBox="1">
            <a:spLocks/>
          </p:cNvSpPr>
          <p:nvPr/>
        </p:nvSpPr>
        <p:spPr>
          <a:xfrm>
            <a:off x="547688" y="939283"/>
            <a:ext cx="7032208"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r>
              <a:rPr lang="en-US" sz="3200" b="1" kern="0" cap="none" dirty="0">
                <a:solidFill>
                  <a:srgbClr val="001A70"/>
                </a:solidFill>
                <a:latin typeface="Calibri" pitchFamily="34" charset="0"/>
                <a:cs typeface="Calibri" pitchFamily="34" charset="0"/>
              </a:rPr>
              <a:t>Motivation for the studies</a:t>
            </a:r>
            <a:endParaRPr lang="fr-FR" sz="3200" b="1" kern="0" cap="none" dirty="0">
              <a:solidFill>
                <a:srgbClr val="001A70"/>
              </a:solidFill>
              <a:latin typeface="Calibri" pitchFamily="34" charset="0"/>
              <a:cs typeface="Calibri" pitchFamily="34" charset="0"/>
            </a:endParaRPr>
          </a:p>
        </p:txBody>
      </p:sp>
    </p:spTree>
    <p:extLst>
      <p:ext uri="{BB962C8B-B14F-4D97-AF65-F5344CB8AC3E}">
        <p14:creationId xmlns:p14="http://schemas.microsoft.com/office/powerpoint/2010/main" val="4109149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26A116D-E512-4F85-9189-E17B9B283144}"/>
              </a:ext>
            </a:extLst>
          </p:cNvPr>
          <p:cNvSpPr>
            <a:spLocks noGrp="1"/>
          </p:cNvSpPr>
          <p:nvPr>
            <p:ph type="title"/>
          </p:nvPr>
        </p:nvSpPr>
        <p:spPr>
          <a:xfrm>
            <a:off x="395286" y="192641"/>
            <a:ext cx="8615363" cy="594242"/>
          </a:xfrm>
        </p:spPr>
        <p:txBody>
          <a:bodyPr vert="horz" wrap="square" lIns="36000" tIns="0" rIns="36000" bIns="0" numCol="1" anchor="t" anchorCtr="0" compatLnSpc="1">
            <a:prstTxWarp prst="textNoShape">
              <a:avLst/>
            </a:prstTxWarp>
            <a:noAutofit/>
          </a:bodyPr>
          <a:lstStyle/>
          <a:p>
            <a:pPr algn="ctr"/>
            <a:r>
              <a:rPr lang="fr-FR" sz="3200" b="1" cap="none" dirty="0">
                <a:solidFill>
                  <a:srgbClr val="001A70"/>
                </a:solidFill>
                <a:latin typeface="Calibri" pitchFamily="34" charset="0"/>
                <a:cs typeface="Calibri" pitchFamily="34" charset="0"/>
              </a:rPr>
              <a:t>1- MAAP5/MAAP6 </a:t>
            </a:r>
            <a:r>
              <a:rPr lang="fr-FR" sz="3200" b="1" cap="none" dirty="0" err="1">
                <a:solidFill>
                  <a:srgbClr val="001A70"/>
                </a:solidFill>
                <a:latin typeface="Calibri" pitchFamily="34" charset="0"/>
                <a:cs typeface="Calibri" pitchFamily="34" charset="0"/>
              </a:rPr>
              <a:t>Numerical</a:t>
            </a:r>
            <a:r>
              <a:rPr lang="fr-FR" sz="3200" b="1" cap="none" dirty="0">
                <a:solidFill>
                  <a:srgbClr val="001A70"/>
                </a:solidFill>
                <a:latin typeface="Calibri" pitchFamily="34" charset="0"/>
                <a:cs typeface="Calibri" pitchFamily="34" charset="0"/>
              </a:rPr>
              <a:t> </a:t>
            </a:r>
            <a:r>
              <a:rPr lang="fr-FR" sz="3200" b="1" cap="none" dirty="0" err="1">
                <a:solidFill>
                  <a:srgbClr val="001A70"/>
                </a:solidFill>
                <a:latin typeface="Calibri" pitchFamily="34" charset="0"/>
                <a:cs typeface="Calibri" pitchFamily="34" charset="0"/>
              </a:rPr>
              <a:t>stability</a:t>
            </a:r>
            <a:r>
              <a:rPr lang="fr-FR" sz="3200" b="1" cap="none" dirty="0">
                <a:solidFill>
                  <a:srgbClr val="001A70"/>
                </a:solidFill>
                <a:latin typeface="Calibri" pitchFamily="34" charset="0"/>
                <a:cs typeface="Calibri" pitchFamily="34" charset="0"/>
              </a:rPr>
              <a:t> </a:t>
            </a:r>
            <a:r>
              <a:rPr lang="fr-FR" sz="3200" b="1" cap="none" dirty="0" err="1">
                <a:solidFill>
                  <a:srgbClr val="001A70"/>
                </a:solidFill>
                <a:latin typeface="Calibri" pitchFamily="34" charset="0"/>
                <a:cs typeface="Calibri" pitchFamily="34" charset="0"/>
              </a:rPr>
              <a:t>studies</a:t>
            </a:r>
            <a:r>
              <a:rPr lang="fr-FR" sz="3200" b="1" cap="none" dirty="0">
                <a:solidFill>
                  <a:srgbClr val="001A70"/>
                </a:solidFill>
                <a:latin typeface="Calibri" pitchFamily="34" charset="0"/>
                <a:cs typeface="Calibri" pitchFamily="34" charset="0"/>
              </a:rPr>
              <a:t> </a:t>
            </a:r>
          </a:p>
        </p:txBody>
      </p:sp>
      <p:sp>
        <p:nvSpPr>
          <p:cNvPr id="5" name="Rectangle 4">
            <a:extLst>
              <a:ext uri="{FF2B5EF4-FFF2-40B4-BE49-F238E27FC236}">
                <a16:creationId xmlns:a16="http://schemas.microsoft.com/office/drawing/2014/main" id="{444D78CD-3937-4BC3-B3C9-914058165860}"/>
              </a:ext>
            </a:extLst>
          </p:cNvPr>
          <p:cNvSpPr/>
          <p:nvPr/>
        </p:nvSpPr>
        <p:spPr>
          <a:xfrm>
            <a:off x="395286" y="1547108"/>
            <a:ext cx="8485675" cy="2554545"/>
          </a:xfrm>
          <a:prstGeom prst="rect">
            <a:avLst/>
          </a:prstGeom>
        </p:spPr>
        <p:txBody>
          <a:bodyPr wrap="square">
            <a:spAutoFit/>
          </a:bodyPr>
          <a:lstStyle/>
          <a:p>
            <a:pPr algn="just"/>
            <a:r>
              <a:rPr lang="en-US" altLang="fr-FR" sz="2000" dirty="0">
                <a:solidFill>
                  <a:schemeClr val="tx2"/>
                </a:solidFill>
                <a:sym typeface="Wingdings" panose="05000000000000000000" pitchFamily="2" charset="2"/>
              </a:rPr>
              <a:t>The physics of the SA are of course nonlinear and could explain some parts of the discrepancies.</a:t>
            </a:r>
          </a:p>
          <a:p>
            <a:pPr algn="just"/>
            <a:endParaRPr lang="en-US" altLang="fr-FR" sz="2000" dirty="0">
              <a:solidFill>
                <a:schemeClr val="tx1">
                  <a:lumMod val="50000"/>
                </a:schemeClr>
              </a:solidFill>
              <a:sym typeface="Wingdings" panose="05000000000000000000" pitchFamily="2" charset="2"/>
            </a:endParaRPr>
          </a:p>
          <a:p>
            <a:pPr algn="just"/>
            <a:r>
              <a:rPr lang="en-US" altLang="fr-FR" sz="2000" dirty="0">
                <a:solidFill>
                  <a:schemeClr val="tx1">
                    <a:lumMod val="50000"/>
                  </a:schemeClr>
                </a:solidFill>
                <a:sym typeface="Wingdings" panose="05000000000000000000" pitchFamily="2" charset="2"/>
              </a:rPr>
              <a:t>EDF has developed a tool – called VERROU – that evaluates the round-off error of a code (SA code or not).</a:t>
            </a:r>
          </a:p>
          <a:p>
            <a:pPr algn="just"/>
            <a:endParaRPr lang="en-US" altLang="fr-FR" sz="2000" dirty="0">
              <a:solidFill>
                <a:schemeClr val="tx2"/>
              </a:solidFill>
              <a:sym typeface="Wingdings" panose="05000000000000000000" pitchFamily="2" charset="2"/>
            </a:endParaRPr>
          </a:p>
          <a:p>
            <a:pPr algn="just"/>
            <a:r>
              <a:rPr lang="en-US" altLang="fr-FR" sz="2000" dirty="0">
                <a:solidFill>
                  <a:schemeClr val="tx2"/>
                </a:solidFill>
                <a:sym typeface="Wingdings" panose="05000000000000000000" pitchFamily="2" charset="2"/>
              </a:rPr>
              <a:t>No need to have access to the source code, only an executable is necessary</a:t>
            </a:r>
          </a:p>
        </p:txBody>
      </p:sp>
      <p:sp>
        <p:nvSpPr>
          <p:cNvPr id="2" name="Titre 1">
            <a:extLst>
              <a:ext uri="{FF2B5EF4-FFF2-40B4-BE49-F238E27FC236}">
                <a16:creationId xmlns:a16="http://schemas.microsoft.com/office/drawing/2014/main" id="{FCAEAE9C-D9E5-5B22-C96F-6EA2BA250F3D}"/>
              </a:ext>
            </a:extLst>
          </p:cNvPr>
          <p:cNvSpPr txBox="1">
            <a:spLocks/>
          </p:cNvSpPr>
          <p:nvPr/>
        </p:nvSpPr>
        <p:spPr>
          <a:xfrm>
            <a:off x="547688" y="943706"/>
            <a:ext cx="7032208"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r>
              <a:rPr lang="en-US" sz="3200" b="1" kern="0" cap="none" dirty="0">
                <a:solidFill>
                  <a:srgbClr val="001A70"/>
                </a:solidFill>
                <a:latin typeface="Calibri" pitchFamily="34" charset="0"/>
                <a:cs typeface="Calibri" pitchFamily="34" charset="0"/>
              </a:rPr>
              <a:t>Introducing VERROU</a:t>
            </a:r>
            <a:endParaRPr lang="fr-FR" sz="3200" b="1" kern="0" cap="none" dirty="0">
              <a:solidFill>
                <a:srgbClr val="001A70"/>
              </a:solidFill>
              <a:latin typeface="Calibri" pitchFamily="34" charset="0"/>
              <a:cs typeface="Calibri" pitchFamily="34" charset="0"/>
            </a:endParaRPr>
          </a:p>
        </p:txBody>
      </p:sp>
      <p:pic>
        <p:nvPicPr>
          <p:cNvPr id="3" name="Image 2">
            <a:extLst>
              <a:ext uri="{FF2B5EF4-FFF2-40B4-BE49-F238E27FC236}">
                <a16:creationId xmlns:a16="http://schemas.microsoft.com/office/drawing/2014/main" id="{C2287FBF-11BA-4DE4-9D3C-89634B79695C}"/>
              </a:ext>
            </a:extLst>
          </p:cNvPr>
          <p:cNvPicPr>
            <a:picLocks noChangeAspect="1"/>
          </p:cNvPicPr>
          <p:nvPr/>
        </p:nvPicPr>
        <p:blipFill>
          <a:blip r:embed="rId2"/>
          <a:stretch>
            <a:fillRect/>
          </a:stretch>
        </p:blipFill>
        <p:spPr>
          <a:xfrm>
            <a:off x="699904" y="4364609"/>
            <a:ext cx="4279988" cy="1743357"/>
          </a:xfrm>
          <a:prstGeom prst="rect">
            <a:avLst/>
          </a:prstGeom>
        </p:spPr>
      </p:pic>
      <p:pic>
        <p:nvPicPr>
          <p:cNvPr id="7" name="Image 6" descr="Une image contenant texte, capture d’écran, Police, ligne&#10;&#10;Description générée automatiquement">
            <a:extLst>
              <a:ext uri="{FF2B5EF4-FFF2-40B4-BE49-F238E27FC236}">
                <a16:creationId xmlns:a16="http://schemas.microsoft.com/office/drawing/2014/main" id="{EF08BDBA-CDC8-CBDD-9748-DCC15AA76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576" y="4581426"/>
            <a:ext cx="3762385" cy="1670873"/>
          </a:xfrm>
          <a:prstGeom prst="rect">
            <a:avLst/>
          </a:prstGeom>
        </p:spPr>
      </p:pic>
    </p:spTree>
    <p:extLst>
      <p:ext uri="{BB962C8B-B14F-4D97-AF65-F5344CB8AC3E}">
        <p14:creationId xmlns:p14="http://schemas.microsoft.com/office/powerpoint/2010/main" val="1606828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944FE2C-BFAC-465C-AFE6-BED742F36EB3}"/>
              </a:ext>
            </a:extLst>
          </p:cNvPr>
          <p:cNvSpPr txBox="1"/>
          <p:nvPr/>
        </p:nvSpPr>
        <p:spPr>
          <a:xfrm>
            <a:off x="478631" y="1536305"/>
            <a:ext cx="8501063" cy="646331"/>
          </a:xfrm>
          <a:prstGeom prst="rect">
            <a:avLst/>
          </a:prstGeom>
          <a:noFill/>
        </p:spPr>
        <p:txBody>
          <a:bodyPr wrap="square">
            <a:spAutoFit/>
          </a:bodyPr>
          <a:lstStyle/>
          <a:p>
            <a:pPr algn="just"/>
            <a:r>
              <a:rPr lang="en-US" sz="1800" dirty="0">
                <a:solidFill>
                  <a:schemeClr val="tx1">
                    <a:lumMod val="50000"/>
                  </a:schemeClr>
                </a:solidFill>
              </a:rPr>
              <a:t>VERROU modifies each floating-point operation to add a different rounding of the results (random by default).</a:t>
            </a:r>
          </a:p>
        </p:txBody>
      </p:sp>
      <p:graphicFrame>
        <p:nvGraphicFramePr>
          <p:cNvPr id="2" name="Tableau 2">
            <a:extLst>
              <a:ext uri="{FF2B5EF4-FFF2-40B4-BE49-F238E27FC236}">
                <a16:creationId xmlns:a16="http://schemas.microsoft.com/office/drawing/2014/main" id="{3227D2A0-268A-43E2-9C99-4FCCD3C8791C}"/>
              </a:ext>
            </a:extLst>
          </p:cNvPr>
          <p:cNvGraphicFramePr>
            <a:graphicFrameLocks noGrp="1"/>
          </p:cNvGraphicFramePr>
          <p:nvPr>
            <p:extLst>
              <p:ext uri="{D42A27DB-BD31-4B8C-83A1-F6EECF244321}">
                <p14:modId xmlns:p14="http://schemas.microsoft.com/office/powerpoint/2010/main" val="1249080307"/>
              </p:ext>
            </p:extLst>
          </p:nvPr>
        </p:nvGraphicFramePr>
        <p:xfrm>
          <a:off x="478631" y="2484120"/>
          <a:ext cx="8186738" cy="1889760"/>
        </p:xfrm>
        <a:graphic>
          <a:graphicData uri="http://schemas.openxmlformats.org/drawingml/2006/table">
            <a:tbl>
              <a:tblPr firstRow="1" bandRow="1">
                <a:tableStyleId>{5940675A-B579-460E-94D1-54222C63F5DA}</a:tableStyleId>
              </a:tblPr>
              <a:tblGrid>
                <a:gridCol w="4619626">
                  <a:extLst>
                    <a:ext uri="{9D8B030D-6E8A-4147-A177-3AD203B41FA5}">
                      <a16:colId xmlns:a16="http://schemas.microsoft.com/office/drawing/2014/main" val="2078166932"/>
                    </a:ext>
                  </a:extLst>
                </a:gridCol>
                <a:gridCol w="3567112">
                  <a:extLst>
                    <a:ext uri="{9D8B030D-6E8A-4147-A177-3AD203B41FA5}">
                      <a16:colId xmlns:a16="http://schemas.microsoft.com/office/drawing/2014/main" val="733406235"/>
                    </a:ext>
                  </a:extLst>
                </a:gridCol>
              </a:tblGrid>
              <a:tr h="0">
                <a:tc>
                  <a:txBody>
                    <a:bodyPr/>
                    <a:lstStyle/>
                    <a:p>
                      <a:r>
                        <a:rPr lang="en-US" noProof="0" dirty="0">
                          <a:solidFill>
                            <a:schemeClr val="tx2">
                              <a:lumMod val="50000"/>
                            </a:schemeClr>
                          </a:solidFill>
                        </a:rPr>
                        <a:t>Original code with two arithmetic operations</a:t>
                      </a:r>
                    </a:p>
                    <a:p>
                      <a:r>
                        <a:rPr lang="en-US" sz="1800" dirty="0">
                          <a:solidFill>
                            <a:schemeClr val="tx2"/>
                          </a:solidFill>
                          <a:latin typeface="Courier New" panose="02070309020205020404" pitchFamily="49" charset="0"/>
                          <a:cs typeface="Courier New" panose="02070309020205020404" pitchFamily="49" charset="0"/>
                        </a:rPr>
                        <a:t>MWEXP=MWR</a:t>
                      </a:r>
                      <a:r>
                        <a:rPr lang="en-US" sz="1800" b="1" dirty="0">
                          <a:solidFill>
                            <a:srgbClr val="FF0000"/>
                          </a:solidFill>
                          <a:latin typeface="Courier New" panose="02070309020205020404" pitchFamily="49" charset="0"/>
                          <a:cs typeface="Courier New" panose="02070309020205020404" pitchFamily="49" charset="0"/>
                        </a:rPr>
                        <a:t>+</a:t>
                      </a:r>
                      <a:r>
                        <a:rPr lang="en-US" sz="1800" dirty="0">
                          <a:solidFill>
                            <a:schemeClr val="tx2"/>
                          </a:solidFill>
                          <a:latin typeface="Courier New" panose="02070309020205020404" pitchFamily="49" charset="0"/>
                          <a:cs typeface="Courier New" panose="02070309020205020404" pitchFamily="49" charset="0"/>
                        </a:rPr>
                        <a:t>FMWR</a:t>
                      </a:r>
                      <a:r>
                        <a:rPr lang="en-US" sz="1800" b="1" dirty="0">
                          <a:solidFill>
                            <a:srgbClr val="FF0000"/>
                          </a:solidFill>
                          <a:latin typeface="Courier New" panose="02070309020205020404" pitchFamily="49" charset="0"/>
                          <a:cs typeface="Courier New" panose="02070309020205020404" pitchFamily="49" charset="0"/>
                        </a:rPr>
                        <a:t>*</a:t>
                      </a:r>
                      <a:r>
                        <a:rPr lang="en-US" sz="1800" dirty="0">
                          <a:solidFill>
                            <a:schemeClr val="tx2"/>
                          </a:solidFill>
                          <a:latin typeface="Courier New" panose="02070309020205020404" pitchFamily="49" charset="0"/>
                          <a:cs typeface="Courier New" panose="02070309020205020404" pitchFamily="49" charset="0"/>
                        </a:rPr>
                        <a:t>DTR</a:t>
                      </a:r>
                      <a:endParaRPr lang="en-US" dirty="0">
                        <a:solidFill>
                          <a:schemeClr val="tx2">
                            <a:lumMod val="50000"/>
                          </a:schemeClr>
                        </a:solidFill>
                      </a:endParaRPr>
                    </a:p>
                  </a:txBody>
                  <a:tcPr/>
                </a:tc>
                <a:tc>
                  <a:txBody>
                    <a:bodyPr/>
                    <a:lstStyle/>
                    <a:p>
                      <a:r>
                        <a:rPr lang="en-US" dirty="0">
                          <a:solidFill>
                            <a:schemeClr val="tx2">
                              <a:lumMod val="50000"/>
                            </a:schemeClr>
                          </a:solidFill>
                        </a:rPr>
                        <a:t>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2"/>
                          </a:solidFill>
                          <a:latin typeface="Courier New" panose="02070309020205020404" pitchFamily="49" charset="0"/>
                          <a:cs typeface="Courier New" panose="02070309020205020404" pitchFamily="49" charset="0"/>
                        </a:rPr>
                        <a:t>MWEXP=593</a:t>
                      </a:r>
                      <a:r>
                        <a:rPr lang="fr-FR" sz="2000" dirty="0">
                          <a:solidFill>
                            <a:schemeClr val="tx2"/>
                          </a:solidFill>
                          <a:latin typeface="Courier New" panose="02070309020205020404" pitchFamily="49" charset="0"/>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dirty="0">
                        <a:solidFill>
                          <a:schemeClr val="tx2"/>
                        </a:solidFill>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152444322"/>
                  </a:ext>
                </a:extLst>
              </a:tr>
              <a:tr h="465139">
                <a:tc>
                  <a:txBody>
                    <a:bodyPr/>
                    <a:lstStyle/>
                    <a:p>
                      <a:r>
                        <a:rPr lang="en-US" dirty="0">
                          <a:solidFill>
                            <a:schemeClr val="tx2">
                              <a:lumMod val="50000"/>
                            </a:schemeClr>
                          </a:solidFill>
                        </a:rPr>
                        <a:t>Modified code (rounded upward) by </a:t>
                      </a:r>
                      <a:r>
                        <a:rPr lang="en-US" dirty="0" err="1">
                          <a:solidFill>
                            <a:schemeClr val="tx2">
                              <a:lumMod val="50000"/>
                            </a:schemeClr>
                          </a:solidFill>
                        </a:rPr>
                        <a:t>Verrou</a:t>
                      </a:r>
                      <a:endParaRPr lang="en-US" dirty="0">
                        <a:solidFill>
                          <a:schemeClr val="tx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2"/>
                          </a:solidFill>
                          <a:latin typeface="Courier New" panose="02070309020205020404" pitchFamily="49" charset="0"/>
                          <a:cs typeface="Courier New" panose="02070309020205020404" pitchFamily="49" charset="0"/>
                        </a:rPr>
                        <a:t>MWEXP=(MWR</a:t>
                      </a:r>
                      <a:r>
                        <a:rPr lang="fr-FR" sz="1800" b="1" dirty="0">
                          <a:solidFill>
                            <a:schemeClr val="tx2"/>
                          </a:solidFill>
                          <a:latin typeface="Courier New" panose="02070309020205020404" pitchFamily="49" charset="0"/>
                          <a:cs typeface="Courier New" panose="02070309020205020404" pitchFamily="49" charset="0"/>
                        </a:rPr>
                        <a:t>+</a:t>
                      </a:r>
                      <a:r>
                        <a:rPr lang="fr-FR" sz="1800" dirty="0">
                          <a:solidFill>
                            <a:schemeClr val="tx2"/>
                          </a:solidFill>
                          <a:latin typeface="Courier New" panose="02070309020205020404" pitchFamily="49" charset="0"/>
                          <a:cs typeface="Courier New" panose="02070309020205020404" pitchFamily="49" charset="0"/>
                        </a:rPr>
                        <a:t>(FMWR*DTR)</a:t>
                      </a:r>
                      <a:r>
                        <a:rPr lang="fr-FR" sz="1800" b="1" dirty="0">
                          <a:solidFill>
                            <a:srgbClr val="FF0000"/>
                          </a:solidFill>
                          <a:latin typeface="Courier New" panose="02070309020205020404" pitchFamily="49" charset="0"/>
                          <a:cs typeface="Courier New" panose="02070309020205020404" pitchFamily="49" charset="0"/>
                        </a:rPr>
                        <a:t>+</a:t>
                      </a:r>
                      <a:r>
                        <a:rPr lang="el-GR" sz="1800" b="1" dirty="0">
                          <a:solidFill>
                            <a:srgbClr val="FF0000"/>
                          </a:solidFill>
                          <a:latin typeface="Courier New" panose="02070309020205020404" pitchFamily="49" charset="0"/>
                          <a:cs typeface="Courier New" panose="02070309020205020404" pitchFamily="49" charset="0"/>
                        </a:rPr>
                        <a:t>Δ</a:t>
                      </a:r>
                      <a:r>
                        <a:rPr lang="fr-FR" sz="1800" dirty="0">
                          <a:solidFill>
                            <a:schemeClr val="tx2"/>
                          </a:solidFill>
                          <a:latin typeface="Courier New" panose="02070309020205020404" pitchFamily="49" charset="0"/>
                          <a:cs typeface="Courier New" panose="02070309020205020404" pitchFamily="49" charset="0"/>
                        </a:rPr>
                        <a:t>)</a:t>
                      </a:r>
                      <a:r>
                        <a:rPr lang="fr-FR" sz="1800" b="1" dirty="0">
                          <a:solidFill>
                            <a:srgbClr val="FF0000"/>
                          </a:solidFill>
                          <a:latin typeface="Courier New" panose="02070309020205020404" pitchFamily="49" charset="0"/>
                          <a:cs typeface="Courier New" panose="02070309020205020404" pitchFamily="49" charset="0"/>
                        </a:rPr>
                        <a:t>+</a:t>
                      </a:r>
                      <a:r>
                        <a:rPr lang="el-GR" sz="1800" b="1" dirty="0">
                          <a:solidFill>
                            <a:srgbClr val="FF0000"/>
                          </a:solidFill>
                          <a:latin typeface="Courier New" panose="02070309020205020404" pitchFamily="49" charset="0"/>
                          <a:cs typeface="Courier New" panose="02070309020205020404" pitchFamily="49" charset="0"/>
                        </a:rPr>
                        <a:t>Δ</a:t>
                      </a:r>
                      <a:endParaRPr lang="fr-FR" sz="1800" b="1" dirty="0">
                        <a:solidFill>
                          <a:srgbClr val="FF0000"/>
                        </a:solidFill>
                        <a:latin typeface="Courier New" panose="02070309020205020404" pitchFamily="49" charset="0"/>
                        <a:cs typeface="Courier New" panose="02070309020205020404" pitchFamily="49" charset="0"/>
                      </a:endParaRPr>
                    </a:p>
                  </a:txBody>
                  <a:tcPr/>
                </a:tc>
                <a:tc>
                  <a:txBody>
                    <a:bodyPr/>
                    <a:lstStyle/>
                    <a:p>
                      <a:r>
                        <a:rPr lang="en-US" dirty="0">
                          <a:solidFill>
                            <a:schemeClr val="tx2">
                              <a:lumMod val="50000"/>
                            </a:schemeClr>
                          </a:solidFill>
                        </a:rPr>
                        <a:t>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2"/>
                          </a:solidFill>
                          <a:latin typeface="Courier New" panose="02070309020205020404" pitchFamily="49" charset="0"/>
                          <a:cs typeface="Courier New" panose="02070309020205020404" pitchFamily="49" charset="0"/>
                        </a:rPr>
                        <a:t>MWEXP=593.00000000000006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chemeClr val="tx2"/>
                        </a:solidFill>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842262890"/>
                  </a:ext>
                </a:extLst>
              </a:tr>
            </a:tbl>
          </a:graphicData>
        </a:graphic>
      </p:graphicFrame>
      <p:sp>
        <p:nvSpPr>
          <p:cNvPr id="10" name="ZoneTexte 9">
            <a:extLst>
              <a:ext uri="{FF2B5EF4-FFF2-40B4-BE49-F238E27FC236}">
                <a16:creationId xmlns:a16="http://schemas.microsoft.com/office/drawing/2014/main" id="{D14D2398-E826-4367-9DAE-B7077CA682C6}"/>
              </a:ext>
            </a:extLst>
          </p:cNvPr>
          <p:cNvSpPr txBox="1"/>
          <p:nvPr/>
        </p:nvSpPr>
        <p:spPr>
          <a:xfrm>
            <a:off x="478628" y="4570948"/>
            <a:ext cx="8501063" cy="1477328"/>
          </a:xfrm>
          <a:prstGeom prst="rect">
            <a:avLst/>
          </a:prstGeom>
          <a:noFill/>
        </p:spPr>
        <p:txBody>
          <a:bodyPr wrap="square">
            <a:spAutoFit/>
          </a:bodyPr>
          <a:lstStyle/>
          <a:p>
            <a:pPr algn="just"/>
            <a:r>
              <a:rPr lang="fr-FR" sz="1800" dirty="0">
                <a:solidFill>
                  <a:schemeClr val="tx1">
                    <a:lumMod val="50000"/>
                  </a:schemeClr>
                </a:solidFill>
                <a:latin typeface="+mj-lt"/>
                <a:cs typeface="Courier New" panose="02070309020205020404" pitchFamily="49" charset="0"/>
              </a:rPr>
              <a:t>For types Float64, </a:t>
            </a:r>
            <a:r>
              <a:rPr lang="el-GR" sz="1800" b="1" dirty="0">
                <a:solidFill>
                  <a:schemeClr val="tx1">
                    <a:lumMod val="50000"/>
                  </a:schemeClr>
                </a:solidFill>
                <a:latin typeface="+mj-lt"/>
                <a:cs typeface="Courier New" panose="02070309020205020404" pitchFamily="49" charset="0"/>
              </a:rPr>
              <a:t>Δ</a:t>
            </a:r>
            <a:r>
              <a:rPr lang="fr-FR" sz="1800" b="1" dirty="0">
                <a:solidFill>
                  <a:schemeClr val="tx1">
                    <a:lumMod val="50000"/>
                  </a:schemeClr>
                </a:solidFill>
                <a:latin typeface="+mj-lt"/>
                <a:cs typeface="Courier New" panose="02070309020205020404" pitchFamily="49" charset="0"/>
              </a:rPr>
              <a:t> </a:t>
            </a:r>
            <a:r>
              <a:rPr lang="fr-FR" sz="1800" dirty="0">
                <a:solidFill>
                  <a:schemeClr val="tx1">
                    <a:lumMod val="50000"/>
                  </a:schemeClr>
                </a:solidFill>
                <a:latin typeface="+mj-lt"/>
              </a:rPr>
              <a:t>perturbation </a:t>
            </a:r>
            <a:r>
              <a:rPr lang="fr-FR" sz="1800" dirty="0" err="1">
                <a:solidFill>
                  <a:schemeClr val="tx1">
                    <a:lumMod val="50000"/>
                  </a:schemeClr>
                </a:solidFill>
                <a:latin typeface="+mj-lt"/>
              </a:rPr>
              <a:t>is</a:t>
            </a:r>
            <a:r>
              <a:rPr lang="fr-FR" sz="1800" dirty="0">
                <a:solidFill>
                  <a:schemeClr val="tx1">
                    <a:lumMod val="50000"/>
                  </a:schemeClr>
                </a:solidFill>
                <a:latin typeface="+mj-lt"/>
              </a:rPr>
              <a:t> 10</a:t>
            </a:r>
            <a:r>
              <a:rPr lang="fr-FR" sz="1800" baseline="30000" dirty="0">
                <a:solidFill>
                  <a:schemeClr val="tx1">
                    <a:lumMod val="50000"/>
                  </a:schemeClr>
                </a:solidFill>
                <a:latin typeface="+mj-lt"/>
              </a:rPr>
              <a:t>-16</a:t>
            </a:r>
            <a:r>
              <a:rPr lang="fr-FR" sz="1800" dirty="0">
                <a:solidFill>
                  <a:schemeClr val="tx1">
                    <a:lumMod val="50000"/>
                  </a:schemeClr>
                </a:solidFill>
                <a:latin typeface="+mj-lt"/>
              </a:rPr>
              <a:t> = ± 0.0000000000000001</a:t>
            </a:r>
          </a:p>
          <a:p>
            <a:pPr algn="just"/>
            <a:endParaRPr lang="en-US" sz="1800" dirty="0">
              <a:solidFill>
                <a:schemeClr val="tx1">
                  <a:lumMod val="50000"/>
                </a:schemeClr>
              </a:solidFill>
              <a:latin typeface="+mj-lt"/>
            </a:endParaRPr>
          </a:p>
          <a:p>
            <a:pPr algn="just"/>
            <a:r>
              <a:rPr lang="en-US" sz="1800" dirty="0">
                <a:solidFill>
                  <a:schemeClr val="tx1">
                    <a:lumMod val="50000"/>
                  </a:schemeClr>
                </a:solidFill>
                <a:latin typeface="+mj-lt"/>
              </a:rPr>
              <a:t>If the code has low floating-point errors, the significant digits of the results should be robust to a random rounding. </a:t>
            </a:r>
            <a:r>
              <a:rPr lang="en-US" sz="1800" dirty="0">
                <a:solidFill>
                  <a:schemeClr val="tx2">
                    <a:lumMod val="50000"/>
                  </a:schemeClr>
                </a:solidFill>
                <a:latin typeface="+mj-lt"/>
              </a:rPr>
              <a:t>If not, the numerical noise increases over time, the code is then unstable which may have impacts on the global results </a:t>
            </a:r>
          </a:p>
        </p:txBody>
      </p:sp>
      <p:sp>
        <p:nvSpPr>
          <p:cNvPr id="6" name="Titre 1">
            <a:extLst>
              <a:ext uri="{FF2B5EF4-FFF2-40B4-BE49-F238E27FC236}">
                <a16:creationId xmlns:a16="http://schemas.microsoft.com/office/drawing/2014/main" id="{7851FB54-F9F8-8494-A31E-1D7416C28A5D}"/>
              </a:ext>
            </a:extLst>
          </p:cNvPr>
          <p:cNvSpPr>
            <a:spLocks noGrp="1"/>
          </p:cNvSpPr>
          <p:nvPr>
            <p:ph type="title"/>
          </p:nvPr>
        </p:nvSpPr>
        <p:spPr>
          <a:xfrm>
            <a:off x="395286" y="192641"/>
            <a:ext cx="8615363" cy="594242"/>
          </a:xfrm>
        </p:spPr>
        <p:txBody>
          <a:bodyPr vert="horz" wrap="square" lIns="36000" tIns="0" rIns="36000" bIns="0" numCol="1" anchor="t" anchorCtr="0" compatLnSpc="1">
            <a:prstTxWarp prst="textNoShape">
              <a:avLst/>
            </a:prstTxWarp>
            <a:noAutofit/>
          </a:bodyPr>
          <a:lstStyle/>
          <a:p>
            <a:pPr algn="ctr"/>
            <a:r>
              <a:rPr lang="fr-FR" sz="3200" b="1" cap="none" dirty="0">
                <a:solidFill>
                  <a:srgbClr val="001A70"/>
                </a:solidFill>
                <a:latin typeface="Calibri" pitchFamily="34" charset="0"/>
                <a:cs typeface="Calibri" pitchFamily="34" charset="0"/>
              </a:rPr>
              <a:t>1- MAAP5/MAAP6 </a:t>
            </a:r>
            <a:r>
              <a:rPr lang="fr-FR" sz="3200" b="1" cap="none" dirty="0" err="1">
                <a:solidFill>
                  <a:srgbClr val="001A70"/>
                </a:solidFill>
                <a:latin typeface="Calibri" pitchFamily="34" charset="0"/>
                <a:cs typeface="Calibri" pitchFamily="34" charset="0"/>
              </a:rPr>
              <a:t>Numerical</a:t>
            </a:r>
            <a:r>
              <a:rPr lang="fr-FR" sz="3200" b="1" cap="none" dirty="0">
                <a:solidFill>
                  <a:srgbClr val="001A70"/>
                </a:solidFill>
                <a:latin typeface="Calibri" pitchFamily="34" charset="0"/>
                <a:cs typeface="Calibri" pitchFamily="34" charset="0"/>
              </a:rPr>
              <a:t> </a:t>
            </a:r>
            <a:r>
              <a:rPr lang="fr-FR" sz="3200" b="1" cap="none" dirty="0" err="1">
                <a:solidFill>
                  <a:srgbClr val="001A70"/>
                </a:solidFill>
                <a:latin typeface="Calibri" pitchFamily="34" charset="0"/>
                <a:cs typeface="Calibri" pitchFamily="34" charset="0"/>
              </a:rPr>
              <a:t>stability</a:t>
            </a:r>
            <a:r>
              <a:rPr lang="fr-FR" sz="3200" b="1" cap="none" dirty="0">
                <a:solidFill>
                  <a:srgbClr val="001A70"/>
                </a:solidFill>
                <a:latin typeface="Calibri" pitchFamily="34" charset="0"/>
                <a:cs typeface="Calibri" pitchFamily="34" charset="0"/>
              </a:rPr>
              <a:t> </a:t>
            </a:r>
            <a:r>
              <a:rPr lang="fr-FR" sz="3200" b="1" cap="none" dirty="0" err="1">
                <a:solidFill>
                  <a:srgbClr val="001A70"/>
                </a:solidFill>
                <a:latin typeface="Calibri" pitchFamily="34" charset="0"/>
                <a:cs typeface="Calibri" pitchFamily="34" charset="0"/>
              </a:rPr>
              <a:t>studies</a:t>
            </a:r>
            <a:r>
              <a:rPr lang="fr-FR" sz="3200" b="1" cap="none" dirty="0">
                <a:solidFill>
                  <a:srgbClr val="001A70"/>
                </a:solidFill>
                <a:latin typeface="Calibri" pitchFamily="34" charset="0"/>
                <a:cs typeface="Calibri" pitchFamily="34" charset="0"/>
              </a:rPr>
              <a:t> </a:t>
            </a:r>
          </a:p>
        </p:txBody>
      </p:sp>
      <p:sp>
        <p:nvSpPr>
          <p:cNvPr id="7" name="Titre 1">
            <a:extLst>
              <a:ext uri="{FF2B5EF4-FFF2-40B4-BE49-F238E27FC236}">
                <a16:creationId xmlns:a16="http://schemas.microsoft.com/office/drawing/2014/main" id="{F64B2C9B-528A-7521-50BA-E3106FF654A0}"/>
              </a:ext>
            </a:extLst>
          </p:cNvPr>
          <p:cNvSpPr txBox="1">
            <a:spLocks/>
          </p:cNvSpPr>
          <p:nvPr/>
        </p:nvSpPr>
        <p:spPr>
          <a:xfrm>
            <a:off x="547688" y="855477"/>
            <a:ext cx="7032208"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r>
              <a:rPr lang="en-US" sz="3200" b="1" kern="0" cap="none" dirty="0">
                <a:solidFill>
                  <a:srgbClr val="001A70"/>
                </a:solidFill>
                <a:latin typeface="Calibri" pitchFamily="34" charset="0"/>
                <a:cs typeface="Calibri" pitchFamily="34" charset="0"/>
              </a:rPr>
              <a:t>Introducing VERROU</a:t>
            </a:r>
            <a:endParaRPr lang="fr-FR" sz="3200" b="1" kern="0" cap="none" dirty="0">
              <a:solidFill>
                <a:srgbClr val="001A70"/>
              </a:solidFill>
              <a:latin typeface="Calibri" pitchFamily="34" charset="0"/>
              <a:cs typeface="Calibri" pitchFamily="34" charset="0"/>
            </a:endParaRPr>
          </a:p>
        </p:txBody>
      </p:sp>
    </p:spTree>
    <p:extLst>
      <p:ext uri="{BB962C8B-B14F-4D97-AF65-F5344CB8AC3E}">
        <p14:creationId xmlns:p14="http://schemas.microsoft.com/office/powerpoint/2010/main" val="2625376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26A116D-E512-4F85-9189-E17B9B283144}"/>
              </a:ext>
            </a:extLst>
          </p:cNvPr>
          <p:cNvSpPr>
            <a:spLocks noGrp="1"/>
          </p:cNvSpPr>
          <p:nvPr>
            <p:ph type="title"/>
          </p:nvPr>
        </p:nvSpPr>
        <p:spPr>
          <a:xfrm>
            <a:off x="395287" y="786883"/>
            <a:ext cx="8353425" cy="594242"/>
          </a:xfrm>
        </p:spPr>
        <p:txBody>
          <a:bodyPr vert="horz" wrap="square" lIns="36000" tIns="0" rIns="36000" bIns="0" numCol="1" anchor="t" anchorCtr="0" compatLnSpc="1">
            <a:prstTxWarp prst="textNoShape">
              <a:avLst/>
            </a:prstTxWarp>
            <a:noAutofit/>
          </a:bodyPr>
          <a:lstStyle/>
          <a:p>
            <a:r>
              <a:rPr lang="en-US" b="1" cap="none" dirty="0">
                <a:solidFill>
                  <a:srgbClr val="001A70"/>
                </a:solidFill>
                <a:latin typeface="Calibri" pitchFamily="34" charset="0"/>
                <a:cs typeface="Calibri" pitchFamily="34" charset="0"/>
              </a:rPr>
              <a:t>Introducing VERROU</a:t>
            </a:r>
            <a:br>
              <a:rPr lang="en-US" b="1" cap="none" dirty="0">
                <a:solidFill>
                  <a:srgbClr val="001A70"/>
                </a:solidFill>
                <a:latin typeface="Calibri" pitchFamily="34" charset="0"/>
                <a:cs typeface="Calibri" pitchFamily="34" charset="0"/>
              </a:rPr>
            </a:br>
            <a:br>
              <a:rPr lang="fr-FR" b="1" cap="none" dirty="0">
                <a:solidFill>
                  <a:srgbClr val="001A70"/>
                </a:solidFill>
                <a:latin typeface="Calibri" pitchFamily="34" charset="0"/>
                <a:cs typeface="Calibri" pitchFamily="34" charset="0"/>
              </a:rPr>
            </a:br>
            <a:endParaRPr lang="fr-FR" b="1" cap="none" dirty="0">
              <a:solidFill>
                <a:srgbClr val="001A70"/>
              </a:solidFill>
              <a:latin typeface="Calibri" pitchFamily="34" charset="0"/>
              <a:cs typeface="Calibri" pitchFamily="34" charset="0"/>
            </a:endParaRPr>
          </a:p>
        </p:txBody>
      </p:sp>
      <p:pic>
        <p:nvPicPr>
          <p:cNvPr id="5" name="Image 4">
            <a:extLst>
              <a:ext uri="{FF2B5EF4-FFF2-40B4-BE49-F238E27FC236}">
                <a16:creationId xmlns:a16="http://schemas.microsoft.com/office/drawing/2014/main" id="{E610DEF0-6303-45A9-8B52-B7ED1CCA925E}"/>
              </a:ext>
            </a:extLst>
          </p:cNvPr>
          <p:cNvPicPr>
            <a:picLocks noChangeAspect="1"/>
          </p:cNvPicPr>
          <p:nvPr/>
        </p:nvPicPr>
        <p:blipFill>
          <a:blip r:embed="rId2"/>
          <a:stretch>
            <a:fillRect/>
          </a:stretch>
        </p:blipFill>
        <p:spPr>
          <a:xfrm>
            <a:off x="5372100" y="3429000"/>
            <a:ext cx="3629025" cy="2513345"/>
          </a:xfrm>
          <a:prstGeom prst="rect">
            <a:avLst/>
          </a:prstGeom>
        </p:spPr>
      </p:pic>
      <p:sp>
        <p:nvSpPr>
          <p:cNvPr id="11" name="ZoneTexte 10">
            <a:extLst>
              <a:ext uri="{FF2B5EF4-FFF2-40B4-BE49-F238E27FC236}">
                <a16:creationId xmlns:a16="http://schemas.microsoft.com/office/drawing/2014/main" id="{94BECBC5-E028-4EF7-A8E5-F71C6BB5509E}"/>
              </a:ext>
            </a:extLst>
          </p:cNvPr>
          <p:cNvSpPr txBox="1"/>
          <p:nvPr/>
        </p:nvSpPr>
        <p:spPr>
          <a:xfrm>
            <a:off x="490536" y="1754971"/>
            <a:ext cx="8258176" cy="707886"/>
          </a:xfrm>
          <a:prstGeom prst="rect">
            <a:avLst/>
          </a:prstGeom>
          <a:noFill/>
        </p:spPr>
        <p:txBody>
          <a:bodyPr wrap="square">
            <a:spAutoFit/>
          </a:bodyPr>
          <a:lstStyle/>
          <a:p>
            <a:pPr algn="just"/>
            <a:r>
              <a:rPr lang="en-US" sz="2000" dirty="0">
                <a:solidFill>
                  <a:schemeClr val="tx2">
                    <a:lumMod val="50000"/>
                  </a:schemeClr>
                </a:solidFill>
              </a:rPr>
              <a:t>VERROU can be used as a </a:t>
            </a:r>
            <a:r>
              <a:rPr lang="en-US" sz="2000" u="sng" dirty="0">
                <a:solidFill>
                  <a:schemeClr val="tx2">
                    <a:lumMod val="50000"/>
                  </a:schemeClr>
                </a:solidFill>
              </a:rPr>
              <a:t>diagnostic tool</a:t>
            </a:r>
            <a:r>
              <a:rPr lang="en-US" sz="2000" dirty="0">
                <a:solidFill>
                  <a:schemeClr val="tx2">
                    <a:lumMod val="50000"/>
                  </a:schemeClr>
                </a:solidFill>
              </a:rPr>
              <a:t> to know whether a code is stable or not.</a:t>
            </a:r>
          </a:p>
        </p:txBody>
      </p:sp>
      <p:sp>
        <p:nvSpPr>
          <p:cNvPr id="14" name="ZoneTexte 13">
            <a:extLst>
              <a:ext uri="{FF2B5EF4-FFF2-40B4-BE49-F238E27FC236}">
                <a16:creationId xmlns:a16="http://schemas.microsoft.com/office/drawing/2014/main" id="{16401548-1534-4F5F-A4A0-17222B8300A8}"/>
              </a:ext>
            </a:extLst>
          </p:cNvPr>
          <p:cNvSpPr txBox="1"/>
          <p:nvPr/>
        </p:nvSpPr>
        <p:spPr>
          <a:xfrm>
            <a:off x="280986" y="2871748"/>
            <a:ext cx="5010152" cy="3293209"/>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tx2">
                    <a:lumMod val="50000"/>
                  </a:schemeClr>
                </a:solidFill>
              </a:rPr>
              <a:t>Running the same calculation of MAAP several times with VERROU (random rounding):</a:t>
            </a:r>
          </a:p>
          <a:p>
            <a:endParaRPr lang="fr-FR" sz="900" dirty="0">
              <a:solidFill>
                <a:schemeClr val="tx2">
                  <a:lumMod val="50000"/>
                </a:schemeClr>
              </a:solidFill>
              <a:latin typeface="Courier New" panose="02070309020205020404" pitchFamily="49" charset="0"/>
              <a:cs typeface="Courier New" panose="02070309020205020404" pitchFamily="49" charset="0"/>
            </a:endParaRPr>
          </a:p>
          <a:p>
            <a:pPr lvl="1"/>
            <a:r>
              <a:rPr lang="fr-FR" sz="900" dirty="0" err="1">
                <a:solidFill>
                  <a:schemeClr val="tx2">
                    <a:lumMod val="50000"/>
                  </a:schemeClr>
                </a:solidFill>
                <a:latin typeface="Courier New" panose="02070309020205020404" pitchFamily="49" charset="0"/>
                <a:cs typeface="Courier New" panose="02070309020205020404" pitchFamily="49" charset="0"/>
              </a:rPr>
              <a:t>valgrind</a:t>
            </a:r>
            <a:r>
              <a:rPr lang="fr-FR" sz="900" dirty="0">
                <a:solidFill>
                  <a:schemeClr val="tx2">
                    <a:lumMod val="50000"/>
                  </a:schemeClr>
                </a:solidFill>
                <a:latin typeface="Courier New" panose="02070309020205020404" pitchFamily="49" charset="0"/>
                <a:cs typeface="Courier New" panose="02070309020205020404" pitchFamily="49" charset="0"/>
              </a:rPr>
              <a:t> --</a:t>
            </a:r>
            <a:r>
              <a:rPr lang="fr-FR" sz="900" dirty="0" err="1">
                <a:solidFill>
                  <a:schemeClr val="tx2">
                    <a:lumMod val="50000"/>
                  </a:schemeClr>
                </a:solidFill>
                <a:latin typeface="Courier New" panose="02070309020205020404" pitchFamily="49" charset="0"/>
                <a:cs typeface="Courier New" panose="02070309020205020404" pitchFamily="49" charset="0"/>
              </a:rPr>
              <a:t>tool</a:t>
            </a:r>
            <a:r>
              <a:rPr lang="fr-FR" sz="900" dirty="0">
                <a:solidFill>
                  <a:schemeClr val="tx2">
                    <a:lumMod val="50000"/>
                  </a:schemeClr>
                </a:solidFill>
                <a:latin typeface="Courier New" panose="02070309020205020404" pitchFamily="49" charset="0"/>
                <a:cs typeface="Courier New" panose="02070309020205020404" pitchFamily="49" charset="0"/>
              </a:rPr>
              <a:t>=verrou --</a:t>
            </a:r>
            <a:r>
              <a:rPr lang="fr-FR" sz="900" dirty="0" err="1">
                <a:solidFill>
                  <a:schemeClr val="tx2">
                    <a:lumMod val="50000"/>
                  </a:schemeClr>
                </a:solidFill>
                <a:latin typeface="Courier New" panose="02070309020205020404" pitchFamily="49" charset="0"/>
                <a:cs typeface="Courier New" panose="02070309020205020404" pitchFamily="49" charset="0"/>
              </a:rPr>
              <a:t>rounding</a:t>
            </a:r>
            <a:r>
              <a:rPr lang="fr-FR" sz="900" dirty="0">
                <a:solidFill>
                  <a:schemeClr val="tx2">
                    <a:lumMod val="50000"/>
                  </a:schemeClr>
                </a:solidFill>
                <a:latin typeface="Courier New" panose="02070309020205020404" pitchFamily="49" charset="0"/>
                <a:cs typeface="Courier New" panose="02070309020205020404" pitchFamily="49" charset="0"/>
              </a:rPr>
              <a:t>-mode=</a:t>
            </a:r>
            <a:r>
              <a:rPr lang="fr-FR" sz="900" dirty="0" err="1">
                <a:solidFill>
                  <a:schemeClr val="tx2">
                    <a:lumMod val="50000"/>
                  </a:schemeClr>
                </a:solidFill>
                <a:latin typeface="Courier New" panose="02070309020205020404" pitchFamily="49" charset="0"/>
                <a:cs typeface="Courier New" panose="02070309020205020404" pitchFamily="49" charset="0"/>
              </a:rPr>
              <a:t>random</a:t>
            </a:r>
            <a:r>
              <a:rPr lang="fr-FR" sz="900" dirty="0">
                <a:solidFill>
                  <a:schemeClr val="tx2">
                    <a:lumMod val="50000"/>
                  </a:schemeClr>
                </a:solidFill>
                <a:latin typeface="Courier New" panose="02070309020205020404" pitchFamily="49" charset="0"/>
                <a:cs typeface="Courier New" panose="02070309020205020404" pitchFamily="49" charset="0"/>
              </a:rPr>
              <a:t> ${MAAP} ${INP}</a:t>
            </a:r>
            <a:endParaRPr lang="en-US" sz="900" dirty="0">
              <a:solidFill>
                <a:schemeClr val="tx2">
                  <a:lumMod val="50000"/>
                </a:schemeClr>
              </a:solidFill>
              <a:latin typeface="Courier New" panose="02070309020205020404" pitchFamily="49" charset="0"/>
              <a:cs typeface="Courier New" panose="02070309020205020404" pitchFamily="49" charset="0"/>
            </a:endParaRPr>
          </a:p>
          <a:p>
            <a:pPr lvl="1"/>
            <a:r>
              <a:rPr lang="fr-FR" sz="900" dirty="0" err="1">
                <a:solidFill>
                  <a:schemeClr val="tx2">
                    <a:lumMod val="50000"/>
                  </a:schemeClr>
                </a:solidFill>
                <a:latin typeface="Courier New" panose="02070309020205020404" pitchFamily="49" charset="0"/>
                <a:cs typeface="Courier New" panose="02070309020205020404" pitchFamily="49" charset="0"/>
              </a:rPr>
              <a:t>valgrind</a:t>
            </a:r>
            <a:r>
              <a:rPr lang="fr-FR" sz="900" dirty="0">
                <a:solidFill>
                  <a:schemeClr val="tx2">
                    <a:lumMod val="50000"/>
                  </a:schemeClr>
                </a:solidFill>
                <a:latin typeface="Courier New" panose="02070309020205020404" pitchFamily="49" charset="0"/>
                <a:cs typeface="Courier New" panose="02070309020205020404" pitchFamily="49" charset="0"/>
              </a:rPr>
              <a:t> --</a:t>
            </a:r>
            <a:r>
              <a:rPr lang="fr-FR" sz="900" dirty="0" err="1">
                <a:solidFill>
                  <a:schemeClr val="tx2">
                    <a:lumMod val="50000"/>
                  </a:schemeClr>
                </a:solidFill>
                <a:latin typeface="Courier New" panose="02070309020205020404" pitchFamily="49" charset="0"/>
                <a:cs typeface="Courier New" panose="02070309020205020404" pitchFamily="49" charset="0"/>
              </a:rPr>
              <a:t>tool</a:t>
            </a:r>
            <a:r>
              <a:rPr lang="fr-FR" sz="900" dirty="0">
                <a:solidFill>
                  <a:schemeClr val="tx2">
                    <a:lumMod val="50000"/>
                  </a:schemeClr>
                </a:solidFill>
                <a:latin typeface="Courier New" panose="02070309020205020404" pitchFamily="49" charset="0"/>
                <a:cs typeface="Courier New" panose="02070309020205020404" pitchFamily="49" charset="0"/>
              </a:rPr>
              <a:t>=verrou --</a:t>
            </a:r>
            <a:r>
              <a:rPr lang="fr-FR" sz="900" dirty="0" err="1">
                <a:solidFill>
                  <a:schemeClr val="tx2">
                    <a:lumMod val="50000"/>
                  </a:schemeClr>
                </a:solidFill>
                <a:latin typeface="Courier New" panose="02070309020205020404" pitchFamily="49" charset="0"/>
                <a:cs typeface="Courier New" panose="02070309020205020404" pitchFamily="49" charset="0"/>
              </a:rPr>
              <a:t>rounding</a:t>
            </a:r>
            <a:r>
              <a:rPr lang="fr-FR" sz="900" dirty="0">
                <a:solidFill>
                  <a:schemeClr val="tx2">
                    <a:lumMod val="50000"/>
                  </a:schemeClr>
                </a:solidFill>
                <a:latin typeface="Courier New" panose="02070309020205020404" pitchFamily="49" charset="0"/>
                <a:cs typeface="Courier New" panose="02070309020205020404" pitchFamily="49" charset="0"/>
              </a:rPr>
              <a:t>-mode=</a:t>
            </a:r>
            <a:r>
              <a:rPr lang="fr-FR" sz="900" dirty="0" err="1">
                <a:solidFill>
                  <a:schemeClr val="tx2">
                    <a:lumMod val="50000"/>
                  </a:schemeClr>
                </a:solidFill>
                <a:latin typeface="Courier New" panose="02070309020205020404" pitchFamily="49" charset="0"/>
                <a:cs typeface="Courier New" panose="02070309020205020404" pitchFamily="49" charset="0"/>
              </a:rPr>
              <a:t>random</a:t>
            </a:r>
            <a:r>
              <a:rPr lang="fr-FR" sz="900" dirty="0">
                <a:solidFill>
                  <a:schemeClr val="tx2">
                    <a:lumMod val="50000"/>
                  </a:schemeClr>
                </a:solidFill>
                <a:latin typeface="Courier New" panose="02070309020205020404" pitchFamily="49" charset="0"/>
                <a:cs typeface="Courier New" panose="02070309020205020404" pitchFamily="49" charset="0"/>
              </a:rPr>
              <a:t> ${MAAP} ${INP}</a:t>
            </a:r>
            <a:endParaRPr lang="en-US" sz="900" dirty="0">
              <a:solidFill>
                <a:schemeClr val="tx2">
                  <a:lumMod val="50000"/>
                </a:schemeClr>
              </a:solidFill>
              <a:latin typeface="Courier New" panose="02070309020205020404" pitchFamily="49" charset="0"/>
              <a:cs typeface="Courier New" panose="02070309020205020404" pitchFamily="49" charset="0"/>
            </a:endParaRPr>
          </a:p>
          <a:p>
            <a:pPr lvl="1"/>
            <a:r>
              <a:rPr lang="fr-FR" sz="900" dirty="0" err="1">
                <a:solidFill>
                  <a:schemeClr val="tx2">
                    <a:lumMod val="50000"/>
                  </a:schemeClr>
                </a:solidFill>
                <a:latin typeface="Courier New" panose="02070309020205020404" pitchFamily="49" charset="0"/>
                <a:cs typeface="Courier New" panose="02070309020205020404" pitchFamily="49" charset="0"/>
              </a:rPr>
              <a:t>valgrind</a:t>
            </a:r>
            <a:r>
              <a:rPr lang="fr-FR" sz="900" dirty="0">
                <a:solidFill>
                  <a:schemeClr val="tx2">
                    <a:lumMod val="50000"/>
                  </a:schemeClr>
                </a:solidFill>
                <a:latin typeface="Courier New" panose="02070309020205020404" pitchFamily="49" charset="0"/>
                <a:cs typeface="Courier New" panose="02070309020205020404" pitchFamily="49" charset="0"/>
              </a:rPr>
              <a:t> --</a:t>
            </a:r>
            <a:r>
              <a:rPr lang="fr-FR" sz="900" dirty="0" err="1">
                <a:solidFill>
                  <a:schemeClr val="tx2">
                    <a:lumMod val="50000"/>
                  </a:schemeClr>
                </a:solidFill>
                <a:latin typeface="Courier New" panose="02070309020205020404" pitchFamily="49" charset="0"/>
                <a:cs typeface="Courier New" panose="02070309020205020404" pitchFamily="49" charset="0"/>
              </a:rPr>
              <a:t>tool</a:t>
            </a:r>
            <a:r>
              <a:rPr lang="fr-FR" sz="900" dirty="0">
                <a:solidFill>
                  <a:schemeClr val="tx2">
                    <a:lumMod val="50000"/>
                  </a:schemeClr>
                </a:solidFill>
                <a:latin typeface="Courier New" panose="02070309020205020404" pitchFamily="49" charset="0"/>
                <a:cs typeface="Courier New" panose="02070309020205020404" pitchFamily="49" charset="0"/>
              </a:rPr>
              <a:t>=verrou --</a:t>
            </a:r>
            <a:r>
              <a:rPr lang="fr-FR" sz="900" dirty="0" err="1">
                <a:solidFill>
                  <a:schemeClr val="tx2">
                    <a:lumMod val="50000"/>
                  </a:schemeClr>
                </a:solidFill>
                <a:latin typeface="Courier New" panose="02070309020205020404" pitchFamily="49" charset="0"/>
                <a:cs typeface="Courier New" panose="02070309020205020404" pitchFamily="49" charset="0"/>
              </a:rPr>
              <a:t>rounding</a:t>
            </a:r>
            <a:r>
              <a:rPr lang="fr-FR" sz="900" dirty="0">
                <a:solidFill>
                  <a:schemeClr val="tx2">
                    <a:lumMod val="50000"/>
                  </a:schemeClr>
                </a:solidFill>
                <a:latin typeface="Courier New" panose="02070309020205020404" pitchFamily="49" charset="0"/>
                <a:cs typeface="Courier New" panose="02070309020205020404" pitchFamily="49" charset="0"/>
              </a:rPr>
              <a:t>-mode=</a:t>
            </a:r>
            <a:r>
              <a:rPr lang="fr-FR" sz="900" dirty="0" err="1">
                <a:solidFill>
                  <a:schemeClr val="tx2">
                    <a:lumMod val="50000"/>
                  </a:schemeClr>
                </a:solidFill>
                <a:latin typeface="Courier New" panose="02070309020205020404" pitchFamily="49" charset="0"/>
                <a:cs typeface="Courier New" panose="02070309020205020404" pitchFamily="49" charset="0"/>
              </a:rPr>
              <a:t>random</a:t>
            </a:r>
            <a:r>
              <a:rPr lang="fr-FR" sz="900" dirty="0">
                <a:solidFill>
                  <a:schemeClr val="tx2">
                    <a:lumMod val="50000"/>
                  </a:schemeClr>
                </a:solidFill>
                <a:latin typeface="Courier New" panose="02070309020205020404" pitchFamily="49" charset="0"/>
                <a:cs typeface="Courier New" panose="02070309020205020404" pitchFamily="49" charset="0"/>
              </a:rPr>
              <a:t> ${MAAP} ${INP}</a:t>
            </a:r>
            <a:endParaRPr lang="en-US" sz="900" dirty="0">
              <a:solidFill>
                <a:schemeClr val="tx2">
                  <a:lumMod val="50000"/>
                </a:schemeClr>
              </a:solidFill>
              <a:latin typeface="Courier New" panose="02070309020205020404" pitchFamily="49" charset="0"/>
              <a:cs typeface="Courier New" panose="02070309020205020404" pitchFamily="49" charset="0"/>
            </a:endParaRPr>
          </a:p>
          <a:p>
            <a:pPr lvl="1"/>
            <a:r>
              <a:rPr lang="fr-FR" sz="900" dirty="0" err="1">
                <a:solidFill>
                  <a:schemeClr val="tx2">
                    <a:lumMod val="50000"/>
                  </a:schemeClr>
                </a:solidFill>
                <a:latin typeface="Courier New" panose="02070309020205020404" pitchFamily="49" charset="0"/>
                <a:cs typeface="Courier New" panose="02070309020205020404" pitchFamily="49" charset="0"/>
              </a:rPr>
              <a:t>valgrind</a:t>
            </a:r>
            <a:r>
              <a:rPr lang="fr-FR" sz="900" dirty="0">
                <a:solidFill>
                  <a:schemeClr val="tx2">
                    <a:lumMod val="50000"/>
                  </a:schemeClr>
                </a:solidFill>
                <a:latin typeface="Courier New" panose="02070309020205020404" pitchFamily="49" charset="0"/>
                <a:cs typeface="Courier New" panose="02070309020205020404" pitchFamily="49" charset="0"/>
              </a:rPr>
              <a:t> --</a:t>
            </a:r>
            <a:r>
              <a:rPr lang="fr-FR" sz="900" dirty="0" err="1">
                <a:solidFill>
                  <a:schemeClr val="tx2">
                    <a:lumMod val="50000"/>
                  </a:schemeClr>
                </a:solidFill>
                <a:latin typeface="Courier New" panose="02070309020205020404" pitchFamily="49" charset="0"/>
                <a:cs typeface="Courier New" panose="02070309020205020404" pitchFamily="49" charset="0"/>
              </a:rPr>
              <a:t>tool</a:t>
            </a:r>
            <a:r>
              <a:rPr lang="fr-FR" sz="900" dirty="0">
                <a:solidFill>
                  <a:schemeClr val="tx2">
                    <a:lumMod val="50000"/>
                  </a:schemeClr>
                </a:solidFill>
                <a:latin typeface="Courier New" panose="02070309020205020404" pitchFamily="49" charset="0"/>
                <a:cs typeface="Courier New" panose="02070309020205020404" pitchFamily="49" charset="0"/>
              </a:rPr>
              <a:t>=verrou --</a:t>
            </a:r>
            <a:r>
              <a:rPr lang="fr-FR" sz="900" dirty="0" err="1">
                <a:solidFill>
                  <a:schemeClr val="tx2">
                    <a:lumMod val="50000"/>
                  </a:schemeClr>
                </a:solidFill>
                <a:latin typeface="Courier New" panose="02070309020205020404" pitchFamily="49" charset="0"/>
                <a:cs typeface="Courier New" panose="02070309020205020404" pitchFamily="49" charset="0"/>
              </a:rPr>
              <a:t>rounding</a:t>
            </a:r>
            <a:r>
              <a:rPr lang="fr-FR" sz="900" dirty="0">
                <a:solidFill>
                  <a:schemeClr val="tx2">
                    <a:lumMod val="50000"/>
                  </a:schemeClr>
                </a:solidFill>
                <a:latin typeface="Courier New" panose="02070309020205020404" pitchFamily="49" charset="0"/>
                <a:cs typeface="Courier New" panose="02070309020205020404" pitchFamily="49" charset="0"/>
              </a:rPr>
              <a:t>-mode=</a:t>
            </a:r>
            <a:r>
              <a:rPr lang="fr-FR" sz="900" dirty="0" err="1">
                <a:solidFill>
                  <a:schemeClr val="tx2">
                    <a:lumMod val="50000"/>
                  </a:schemeClr>
                </a:solidFill>
                <a:latin typeface="Courier New" panose="02070309020205020404" pitchFamily="49" charset="0"/>
                <a:cs typeface="Courier New" panose="02070309020205020404" pitchFamily="49" charset="0"/>
              </a:rPr>
              <a:t>random</a:t>
            </a:r>
            <a:r>
              <a:rPr lang="fr-FR" sz="900" dirty="0">
                <a:solidFill>
                  <a:schemeClr val="tx2">
                    <a:lumMod val="50000"/>
                  </a:schemeClr>
                </a:solidFill>
                <a:latin typeface="Courier New" panose="02070309020205020404" pitchFamily="49" charset="0"/>
                <a:cs typeface="Courier New" panose="02070309020205020404" pitchFamily="49" charset="0"/>
              </a:rPr>
              <a:t> ${MAAP} ${INP}</a:t>
            </a:r>
            <a:endParaRPr lang="en-US" sz="900" dirty="0">
              <a:solidFill>
                <a:schemeClr val="tx2">
                  <a:lumMod val="50000"/>
                </a:schemeClr>
              </a:solidFill>
              <a:latin typeface="Courier New" panose="02070309020205020404" pitchFamily="49" charset="0"/>
              <a:cs typeface="Courier New" panose="02070309020205020404" pitchFamily="49" charset="0"/>
            </a:endParaRPr>
          </a:p>
          <a:p>
            <a:pPr lvl="1"/>
            <a:r>
              <a:rPr lang="fr-FR" sz="900" dirty="0" err="1">
                <a:solidFill>
                  <a:schemeClr val="tx2">
                    <a:lumMod val="50000"/>
                  </a:schemeClr>
                </a:solidFill>
                <a:latin typeface="Courier New" panose="02070309020205020404" pitchFamily="49" charset="0"/>
                <a:cs typeface="Courier New" panose="02070309020205020404" pitchFamily="49" charset="0"/>
              </a:rPr>
              <a:t>valgrind</a:t>
            </a:r>
            <a:r>
              <a:rPr lang="fr-FR" sz="900" dirty="0">
                <a:solidFill>
                  <a:schemeClr val="tx2">
                    <a:lumMod val="50000"/>
                  </a:schemeClr>
                </a:solidFill>
                <a:latin typeface="Courier New" panose="02070309020205020404" pitchFamily="49" charset="0"/>
                <a:cs typeface="Courier New" panose="02070309020205020404" pitchFamily="49" charset="0"/>
              </a:rPr>
              <a:t> --</a:t>
            </a:r>
            <a:r>
              <a:rPr lang="fr-FR" sz="900" dirty="0" err="1">
                <a:solidFill>
                  <a:schemeClr val="tx2">
                    <a:lumMod val="50000"/>
                  </a:schemeClr>
                </a:solidFill>
                <a:latin typeface="Courier New" panose="02070309020205020404" pitchFamily="49" charset="0"/>
                <a:cs typeface="Courier New" panose="02070309020205020404" pitchFamily="49" charset="0"/>
              </a:rPr>
              <a:t>tool</a:t>
            </a:r>
            <a:r>
              <a:rPr lang="fr-FR" sz="900" dirty="0">
                <a:solidFill>
                  <a:schemeClr val="tx2">
                    <a:lumMod val="50000"/>
                  </a:schemeClr>
                </a:solidFill>
                <a:latin typeface="Courier New" panose="02070309020205020404" pitchFamily="49" charset="0"/>
                <a:cs typeface="Courier New" panose="02070309020205020404" pitchFamily="49" charset="0"/>
              </a:rPr>
              <a:t>=verrou --</a:t>
            </a:r>
            <a:r>
              <a:rPr lang="fr-FR" sz="900" dirty="0" err="1">
                <a:solidFill>
                  <a:schemeClr val="tx2">
                    <a:lumMod val="50000"/>
                  </a:schemeClr>
                </a:solidFill>
                <a:latin typeface="Courier New" panose="02070309020205020404" pitchFamily="49" charset="0"/>
                <a:cs typeface="Courier New" panose="02070309020205020404" pitchFamily="49" charset="0"/>
              </a:rPr>
              <a:t>rounding</a:t>
            </a:r>
            <a:r>
              <a:rPr lang="fr-FR" sz="900" dirty="0">
                <a:solidFill>
                  <a:schemeClr val="tx2">
                    <a:lumMod val="50000"/>
                  </a:schemeClr>
                </a:solidFill>
                <a:latin typeface="Courier New" panose="02070309020205020404" pitchFamily="49" charset="0"/>
                <a:cs typeface="Courier New" panose="02070309020205020404" pitchFamily="49" charset="0"/>
              </a:rPr>
              <a:t>-mode=</a:t>
            </a:r>
            <a:r>
              <a:rPr lang="fr-FR" sz="900" dirty="0" err="1">
                <a:solidFill>
                  <a:schemeClr val="tx2">
                    <a:lumMod val="50000"/>
                  </a:schemeClr>
                </a:solidFill>
                <a:latin typeface="Courier New" panose="02070309020205020404" pitchFamily="49" charset="0"/>
                <a:cs typeface="Courier New" panose="02070309020205020404" pitchFamily="49" charset="0"/>
              </a:rPr>
              <a:t>random</a:t>
            </a:r>
            <a:r>
              <a:rPr lang="fr-FR" sz="900" dirty="0">
                <a:solidFill>
                  <a:schemeClr val="tx2">
                    <a:lumMod val="50000"/>
                  </a:schemeClr>
                </a:solidFill>
                <a:latin typeface="Courier New" panose="02070309020205020404" pitchFamily="49" charset="0"/>
                <a:cs typeface="Courier New" panose="02070309020205020404" pitchFamily="49" charset="0"/>
              </a:rPr>
              <a:t> ${MAAP} ${INP}</a:t>
            </a:r>
            <a:endParaRPr lang="en-US" sz="900" dirty="0">
              <a:solidFill>
                <a:schemeClr val="tx2">
                  <a:lumMod val="50000"/>
                </a:schemeClr>
              </a:solidFill>
              <a:latin typeface="Courier New" panose="02070309020205020404" pitchFamily="49" charset="0"/>
              <a:cs typeface="Courier New" panose="02070309020205020404" pitchFamily="49" charset="0"/>
            </a:endParaRPr>
          </a:p>
          <a:p>
            <a:pPr lvl="1"/>
            <a:r>
              <a:rPr lang="fr-FR" sz="900" dirty="0" err="1">
                <a:solidFill>
                  <a:schemeClr val="tx2">
                    <a:lumMod val="50000"/>
                  </a:schemeClr>
                </a:solidFill>
                <a:latin typeface="Courier New" panose="02070309020205020404" pitchFamily="49" charset="0"/>
                <a:cs typeface="Courier New" panose="02070309020205020404" pitchFamily="49" charset="0"/>
              </a:rPr>
              <a:t>valgrind</a:t>
            </a:r>
            <a:r>
              <a:rPr lang="fr-FR" sz="900" dirty="0">
                <a:solidFill>
                  <a:schemeClr val="tx2">
                    <a:lumMod val="50000"/>
                  </a:schemeClr>
                </a:solidFill>
                <a:latin typeface="Courier New" panose="02070309020205020404" pitchFamily="49" charset="0"/>
                <a:cs typeface="Courier New" panose="02070309020205020404" pitchFamily="49" charset="0"/>
              </a:rPr>
              <a:t> --</a:t>
            </a:r>
            <a:r>
              <a:rPr lang="fr-FR" sz="900" dirty="0" err="1">
                <a:solidFill>
                  <a:schemeClr val="tx2">
                    <a:lumMod val="50000"/>
                  </a:schemeClr>
                </a:solidFill>
                <a:latin typeface="Courier New" panose="02070309020205020404" pitchFamily="49" charset="0"/>
                <a:cs typeface="Courier New" panose="02070309020205020404" pitchFamily="49" charset="0"/>
              </a:rPr>
              <a:t>tool</a:t>
            </a:r>
            <a:r>
              <a:rPr lang="fr-FR" sz="900" dirty="0">
                <a:solidFill>
                  <a:schemeClr val="tx2">
                    <a:lumMod val="50000"/>
                  </a:schemeClr>
                </a:solidFill>
                <a:latin typeface="Courier New" panose="02070309020205020404" pitchFamily="49" charset="0"/>
                <a:cs typeface="Courier New" panose="02070309020205020404" pitchFamily="49" charset="0"/>
              </a:rPr>
              <a:t>=verrou --</a:t>
            </a:r>
            <a:r>
              <a:rPr lang="fr-FR" sz="900" dirty="0" err="1">
                <a:solidFill>
                  <a:schemeClr val="tx2">
                    <a:lumMod val="50000"/>
                  </a:schemeClr>
                </a:solidFill>
                <a:latin typeface="Courier New" panose="02070309020205020404" pitchFamily="49" charset="0"/>
                <a:cs typeface="Courier New" panose="02070309020205020404" pitchFamily="49" charset="0"/>
              </a:rPr>
              <a:t>rounding</a:t>
            </a:r>
            <a:r>
              <a:rPr lang="fr-FR" sz="900" dirty="0">
                <a:solidFill>
                  <a:schemeClr val="tx2">
                    <a:lumMod val="50000"/>
                  </a:schemeClr>
                </a:solidFill>
                <a:latin typeface="Courier New" panose="02070309020205020404" pitchFamily="49" charset="0"/>
                <a:cs typeface="Courier New" panose="02070309020205020404" pitchFamily="49" charset="0"/>
              </a:rPr>
              <a:t>-mode=</a:t>
            </a:r>
            <a:r>
              <a:rPr lang="fr-FR" sz="900" dirty="0" err="1">
                <a:solidFill>
                  <a:schemeClr val="tx2">
                    <a:lumMod val="50000"/>
                  </a:schemeClr>
                </a:solidFill>
                <a:latin typeface="Courier New" panose="02070309020205020404" pitchFamily="49" charset="0"/>
                <a:cs typeface="Courier New" panose="02070309020205020404" pitchFamily="49" charset="0"/>
              </a:rPr>
              <a:t>random</a:t>
            </a:r>
            <a:r>
              <a:rPr lang="fr-FR" sz="900" dirty="0">
                <a:solidFill>
                  <a:schemeClr val="tx2">
                    <a:lumMod val="50000"/>
                  </a:schemeClr>
                </a:solidFill>
                <a:latin typeface="Courier New" panose="02070309020205020404" pitchFamily="49" charset="0"/>
                <a:cs typeface="Courier New" panose="02070309020205020404" pitchFamily="49" charset="0"/>
              </a:rPr>
              <a:t> ${MAAP} ${INP}</a:t>
            </a:r>
            <a:endParaRPr lang="en-US" sz="900" dirty="0">
              <a:solidFill>
                <a:schemeClr val="tx2">
                  <a:lumMod val="50000"/>
                </a:schemeClr>
              </a:solidFill>
              <a:latin typeface="Courier New" panose="02070309020205020404" pitchFamily="49" charset="0"/>
              <a:cs typeface="Courier New" panose="02070309020205020404" pitchFamily="49" charset="0"/>
            </a:endParaRPr>
          </a:p>
          <a:p>
            <a:pPr lvl="1"/>
            <a:r>
              <a:rPr lang="fr-FR" sz="900" dirty="0" err="1">
                <a:solidFill>
                  <a:schemeClr val="tx2">
                    <a:lumMod val="50000"/>
                  </a:schemeClr>
                </a:solidFill>
                <a:latin typeface="Courier New" panose="02070309020205020404" pitchFamily="49" charset="0"/>
                <a:cs typeface="Courier New" panose="02070309020205020404" pitchFamily="49" charset="0"/>
              </a:rPr>
              <a:t>valgrind</a:t>
            </a:r>
            <a:r>
              <a:rPr lang="fr-FR" sz="900" dirty="0">
                <a:solidFill>
                  <a:schemeClr val="tx2">
                    <a:lumMod val="50000"/>
                  </a:schemeClr>
                </a:solidFill>
                <a:latin typeface="Courier New" panose="02070309020205020404" pitchFamily="49" charset="0"/>
                <a:cs typeface="Courier New" panose="02070309020205020404" pitchFamily="49" charset="0"/>
              </a:rPr>
              <a:t> --</a:t>
            </a:r>
            <a:r>
              <a:rPr lang="fr-FR" sz="900" dirty="0" err="1">
                <a:solidFill>
                  <a:schemeClr val="tx2">
                    <a:lumMod val="50000"/>
                  </a:schemeClr>
                </a:solidFill>
                <a:latin typeface="Courier New" panose="02070309020205020404" pitchFamily="49" charset="0"/>
                <a:cs typeface="Courier New" panose="02070309020205020404" pitchFamily="49" charset="0"/>
              </a:rPr>
              <a:t>tool</a:t>
            </a:r>
            <a:r>
              <a:rPr lang="fr-FR" sz="900" dirty="0">
                <a:solidFill>
                  <a:schemeClr val="tx2">
                    <a:lumMod val="50000"/>
                  </a:schemeClr>
                </a:solidFill>
                <a:latin typeface="Courier New" panose="02070309020205020404" pitchFamily="49" charset="0"/>
                <a:cs typeface="Courier New" panose="02070309020205020404" pitchFamily="49" charset="0"/>
              </a:rPr>
              <a:t>=verrou --</a:t>
            </a:r>
            <a:r>
              <a:rPr lang="fr-FR" sz="900" dirty="0" err="1">
                <a:solidFill>
                  <a:schemeClr val="tx2">
                    <a:lumMod val="50000"/>
                  </a:schemeClr>
                </a:solidFill>
                <a:latin typeface="Courier New" panose="02070309020205020404" pitchFamily="49" charset="0"/>
                <a:cs typeface="Courier New" panose="02070309020205020404" pitchFamily="49" charset="0"/>
              </a:rPr>
              <a:t>rounding</a:t>
            </a:r>
            <a:r>
              <a:rPr lang="fr-FR" sz="900" dirty="0">
                <a:solidFill>
                  <a:schemeClr val="tx2">
                    <a:lumMod val="50000"/>
                  </a:schemeClr>
                </a:solidFill>
                <a:latin typeface="Courier New" panose="02070309020205020404" pitchFamily="49" charset="0"/>
                <a:cs typeface="Courier New" panose="02070309020205020404" pitchFamily="49" charset="0"/>
              </a:rPr>
              <a:t>-mode=</a:t>
            </a:r>
            <a:r>
              <a:rPr lang="fr-FR" sz="900" dirty="0" err="1">
                <a:solidFill>
                  <a:schemeClr val="tx2">
                    <a:lumMod val="50000"/>
                  </a:schemeClr>
                </a:solidFill>
                <a:latin typeface="Courier New" panose="02070309020205020404" pitchFamily="49" charset="0"/>
                <a:cs typeface="Courier New" panose="02070309020205020404" pitchFamily="49" charset="0"/>
              </a:rPr>
              <a:t>random</a:t>
            </a:r>
            <a:r>
              <a:rPr lang="fr-FR" sz="900" dirty="0">
                <a:solidFill>
                  <a:schemeClr val="tx2">
                    <a:lumMod val="50000"/>
                  </a:schemeClr>
                </a:solidFill>
                <a:latin typeface="Courier New" panose="02070309020205020404" pitchFamily="49" charset="0"/>
                <a:cs typeface="Courier New" panose="02070309020205020404" pitchFamily="49" charset="0"/>
              </a:rPr>
              <a:t> ${MAAP} ${INP}</a:t>
            </a:r>
            <a:endParaRPr lang="en-US" sz="900" dirty="0">
              <a:solidFill>
                <a:schemeClr val="tx2">
                  <a:lumMod val="50000"/>
                </a:schemeClr>
              </a:solidFill>
              <a:latin typeface="Courier New" panose="02070309020205020404" pitchFamily="49" charset="0"/>
              <a:cs typeface="Courier New" panose="02070309020205020404" pitchFamily="49" charset="0"/>
            </a:endParaRPr>
          </a:p>
          <a:p>
            <a:pPr lvl="1"/>
            <a:r>
              <a:rPr lang="fr-FR" sz="900" dirty="0" err="1">
                <a:solidFill>
                  <a:schemeClr val="tx2">
                    <a:lumMod val="50000"/>
                  </a:schemeClr>
                </a:solidFill>
                <a:latin typeface="Courier New" panose="02070309020205020404" pitchFamily="49" charset="0"/>
                <a:cs typeface="Courier New" panose="02070309020205020404" pitchFamily="49" charset="0"/>
              </a:rPr>
              <a:t>valgrind</a:t>
            </a:r>
            <a:r>
              <a:rPr lang="fr-FR" sz="900" dirty="0">
                <a:solidFill>
                  <a:schemeClr val="tx2">
                    <a:lumMod val="50000"/>
                  </a:schemeClr>
                </a:solidFill>
                <a:latin typeface="Courier New" panose="02070309020205020404" pitchFamily="49" charset="0"/>
                <a:cs typeface="Courier New" panose="02070309020205020404" pitchFamily="49" charset="0"/>
              </a:rPr>
              <a:t> --</a:t>
            </a:r>
            <a:r>
              <a:rPr lang="fr-FR" sz="900" dirty="0" err="1">
                <a:solidFill>
                  <a:schemeClr val="tx2">
                    <a:lumMod val="50000"/>
                  </a:schemeClr>
                </a:solidFill>
                <a:latin typeface="Courier New" panose="02070309020205020404" pitchFamily="49" charset="0"/>
                <a:cs typeface="Courier New" panose="02070309020205020404" pitchFamily="49" charset="0"/>
              </a:rPr>
              <a:t>tool</a:t>
            </a:r>
            <a:r>
              <a:rPr lang="fr-FR" sz="900" dirty="0">
                <a:solidFill>
                  <a:schemeClr val="tx2">
                    <a:lumMod val="50000"/>
                  </a:schemeClr>
                </a:solidFill>
                <a:latin typeface="Courier New" panose="02070309020205020404" pitchFamily="49" charset="0"/>
                <a:cs typeface="Courier New" panose="02070309020205020404" pitchFamily="49" charset="0"/>
              </a:rPr>
              <a:t>=verrou --</a:t>
            </a:r>
            <a:r>
              <a:rPr lang="fr-FR" sz="900" dirty="0" err="1">
                <a:solidFill>
                  <a:schemeClr val="tx2">
                    <a:lumMod val="50000"/>
                  </a:schemeClr>
                </a:solidFill>
                <a:latin typeface="Courier New" panose="02070309020205020404" pitchFamily="49" charset="0"/>
                <a:cs typeface="Courier New" panose="02070309020205020404" pitchFamily="49" charset="0"/>
              </a:rPr>
              <a:t>rounding</a:t>
            </a:r>
            <a:r>
              <a:rPr lang="fr-FR" sz="900" dirty="0">
                <a:solidFill>
                  <a:schemeClr val="tx2">
                    <a:lumMod val="50000"/>
                  </a:schemeClr>
                </a:solidFill>
                <a:latin typeface="Courier New" panose="02070309020205020404" pitchFamily="49" charset="0"/>
                <a:cs typeface="Courier New" panose="02070309020205020404" pitchFamily="49" charset="0"/>
              </a:rPr>
              <a:t>-mode=</a:t>
            </a:r>
            <a:r>
              <a:rPr lang="fr-FR" sz="900" dirty="0" err="1">
                <a:solidFill>
                  <a:schemeClr val="tx2">
                    <a:lumMod val="50000"/>
                  </a:schemeClr>
                </a:solidFill>
                <a:latin typeface="Courier New" panose="02070309020205020404" pitchFamily="49" charset="0"/>
                <a:cs typeface="Courier New" panose="02070309020205020404" pitchFamily="49" charset="0"/>
              </a:rPr>
              <a:t>random</a:t>
            </a:r>
            <a:r>
              <a:rPr lang="fr-FR" sz="900" dirty="0">
                <a:solidFill>
                  <a:schemeClr val="tx2">
                    <a:lumMod val="50000"/>
                  </a:schemeClr>
                </a:solidFill>
                <a:latin typeface="Courier New" panose="02070309020205020404" pitchFamily="49" charset="0"/>
                <a:cs typeface="Courier New" panose="02070309020205020404" pitchFamily="49" charset="0"/>
              </a:rPr>
              <a:t> ${MAAP} ${INP}</a:t>
            </a:r>
            <a:endParaRPr lang="en-US" sz="900" dirty="0">
              <a:solidFill>
                <a:schemeClr val="tx2">
                  <a:lumMod val="50000"/>
                </a:schemeClr>
              </a:solidFill>
              <a:latin typeface="Courier New" panose="02070309020205020404" pitchFamily="49" charset="0"/>
              <a:cs typeface="Courier New" panose="02070309020205020404" pitchFamily="49" charset="0"/>
            </a:endParaRPr>
          </a:p>
          <a:p>
            <a:pPr lvl="1"/>
            <a:r>
              <a:rPr lang="fr-FR" sz="900" dirty="0" err="1">
                <a:solidFill>
                  <a:schemeClr val="tx2">
                    <a:lumMod val="50000"/>
                  </a:schemeClr>
                </a:solidFill>
                <a:latin typeface="Courier New" panose="02070309020205020404" pitchFamily="49" charset="0"/>
                <a:cs typeface="Courier New" panose="02070309020205020404" pitchFamily="49" charset="0"/>
              </a:rPr>
              <a:t>valgrind</a:t>
            </a:r>
            <a:r>
              <a:rPr lang="fr-FR" sz="900" dirty="0">
                <a:solidFill>
                  <a:schemeClr val="tx2">
                    <a:lumMod val="50000"/>
                  </a:schemeClr>
                </a:solidFill>
                <a:latin typeface="Courier New" panose="02070309020205020404" pitchFamily="49" charset="0"/>
                <a:cs typeface="Courier New" panose="02070309020205020404" pitchFamily="49" charset="0"/>
              </a:rPr>
              <a:t> --</a:t>
            </a:r>
            <a:r>
              <a:rPr lang="fr-FR" sz="900" dirty="0" err="1">
                <a:solidFill>
                  <a:schemeClr val="tx2">
                    <a:lumMod val="50000"/>
                  </a:schemeClr>
                </a:solidFill>
                <a:latin typeface="Courier New" panose="02070309020205020404" pitchFamily="49" charset="0"/>
                <a:cs typeface="Courier New" panose="02070309020205020404" pitchFamily="49" charset="0"/>
              </a:rPr>
              <a:t>tool</a:t>
            </a:r>
            <a:r>
              <a:rPr lang="fr-FR" sz="900" dirty="0">
                <a:solidFill>
                  <a:schemeClr val="tx2">
                    <a:lumMod val="50000"/>
                  </a:schemeClr>
                </a:solidFill>
                <a:latin typeface="Courier New" panose="02070309020205020404" pitchFamily="49" charset="0"/>
                <a:cs typeface="Courier New" panose="02070309020205020404" pitchFamily="49" charset="0"/>
              </a:rPr>
              <a:t>=verrou --</a:t>
            </a:r>
            <a:r>
              <a:rPr lang="fr-FR" sz="900" dirty="0" err="1">
                <a:solidFill>
                  <a:schemeClr val="tx2">
                    <a:lumMod val="50000"/>
                  </a:schemeClr>
                </a:solidFill>
                <a:latin typeface="Courier New" panose="02070309020205020404" pitchFamily="49" charset="0"/>
                <a:cs typeface="Courier New" panose="02070309020205020404" pitchFamily="49" charset="0"/>
              </a:rPr>
              <a:t>rounding</a:t>
            </a:r>
            <a:r>
              <a:rPr lang="fr-FR" sz="900" dirty="0">
                <a:solidFill>
                  <a:schemeClr val="tx2">
                    <a:lumMod val="50000"/>
                  </a:schemeClr>
                </a:solidFill>
                <a:latin typeface="Courier New" panose="02070309020205020404" pitchFamily="49" charset="0"/>
                <a:cs typeface="Courier New" panose="02070309020205020404" pitchFamily="49" charset="0"/>
              </a:rPr>
              <a:t>-mode=</a:t>
            </a:r>
            <a:r>
              <a:rPr lang="fr-FR" sz="900" dirty="0" err="1">
                <a:solidFill>
                  <a:schemeClr val="tx2">
                    <a:lumMod val="50000"/>
                  </a:schemeClr>
                </a:solidFill>
                <a:latin typeface="Courier New" panose="02070309020205020404" pitchFamily="49" charset="0"/>
                <a:cs typeface="Courier New" panose="02070309020205020404" pitchFamily="49" charset="0"/>
              </a:rPr>
              <a:t>random</a:t>
            </a:r>
            <a:r>
              <a:rPr lang="fr-FR" sz="900" dirty="0">
                <a:solidFill>
                  <a:schemeClr val="tx2">
                    <a:lumMod val="50000"/>
                  </a:schemeClr>
                </a:solidFill>
                <a:latin typeface="Courier New" panose="02070309020205020404" pitchFamily="49" charset="0"/>
                <a:cs typeface="Courier New" panose="02070309020205020404" pitchFamily="49" charset="0"/>
              </a:rPr>
              <a:t> ${MAAP} ${INP}</a:t>
            </a:r>
            <a:endParaRPr lang="en-US" sz="900" dirty="0">
              <a:solidFill>
                <a:schemeClr val="tx2">
                  <a:lumMod val="50000"/>
                </a:schemeClr>
              </a:solidFill>
              <a:latin typeface="Courier New" panose="02070309020205020404" pitchFamily="49" charset="0"/>
              <a:cs typeface="Courier New" panose="02070309020205020404" pitchFamily="49" charset="0"/>
            </a:endParaRPr>
          </a:p>
          <a:p>
            <a:endParaRPr lang="en-US" sz="1800" dirty="0">
              <a:solidFill>
                <a:schemeClr val="tx2">
                  <a:lumMod val="50000"/>
                </a:schemeClr>
              </a:solidFill>
            </a:endParaRPr>
          </a:p>
          <a:p>
            <a:endParaRPr lang="en-US" sz="1800" dirty="0">
              <a:solidFill>
                <a:schemeClr val="tx2">
                  <a:lumMod val="50000"/>
                </a:schemeClr>
              </a:solidFill>
            </a:endParaRPr>
          </a:p>
          <a:p>
            <a:pPr marL="285750" indent="-285750">
              <a:buFont typeface="Arial" panose="020B0604020202020204" pitchFamily="34" charset="0"/>
              <a:buChar char="•"/>
            </a:pPr>
            <a:r>
              <a:rPr lang="en-US" sz="1800" dirty="0">
                <a:solidFill>
                  <a:schemeClr val="tx2">
                    <a:lumMod val="50000"/>
                  </a:schemeClr>
                </a:solidFill>
              </a:rPr>
              <a:t>Analyzing parameter of interest discrepancy</a:t>
            </a:r>
            <a:endParaRPr lang="fr-FR" dirty="0">
              <a:solidFill>
                <a:schemeClr val="tx2">
                  <a:lumMod val="50000"/>
                </a:schemeClr>
              </a:solidFill>
            </a:endParaRPr>
          </a:p>
          <a:p>
            <a:endParaRPr lang="fr-FR" dirty="0">
              <a:solidFill>
                <a:schemeClr val="tx2">
                  <a:lumMod val="50000"/>
                </a:schemeClr>
              </a:solidFill>
            </a:endParaRPr>
          </a:p>
        </p:txBody>
      </p:sp>
      <p:cxnSp>
        <p:nvCxnSpPr>
          <p:cNvPr id="18" name="Connecteur droit avec flèche 17">
            <a:extLst>
              <a:ext uri="{FF2B5EF4-FFF2-40B4-BE49-F238E27FC236}">
                <a16:creationId xmlns:a16="http://schemas.microsoft.com/office/drawing/2014/main" id="{E646605A-BD8D-4ED1-8B94-44AC3A8E8D85}"/>
              </a:ext>
            </a:extLst>
          </p:cNvPr>
          <p:cNvCxnSpPr>
            <a:cxnSpLocks/>
          </p:cNvCxnSpPr>
          <p:nvPr/>
        </p:nvCxnSpPr>
        <p:spPr bwMode="auto">
          <a:xfrm>
            <a:off x="8143875" y="3067050"/>
            <a:ext cx="0" cy="552450"/>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21" name="Connecteur droit avec flèche 20">
            <a:extLst>
              <a:ext uri="{FF2B5EF4-FFF2-40B4-BE49-F238E27FC236}">
                <a16:creationId xmlns:a16="http://schemas.microsoft.com/office/drawing/2014/main" id="{BDE2E609-CB05-4D09-801B-6E97100CC021}"/>
              </a:ext>
            </a:extLst>
          </p:cNvPr>
          <p:cNvCxnSpPr/>
          <p:nvPr/>
        </p:nvCxnSpPr>
        <p:spPr bwMode="auto">
          <a:xfrm flipV="1">
            <a:off x="8143875" y="4143375"/>
            <a:ext cx="0" cy="374977"/>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2" name="Titre 1">
            <a:extLst>
              <a:ext uri="{FF2B5EF4-FFF2-40B4-BE49-F238E27FC236}">
                <a16:creationId xmlns:a16="http://schemas.microsoft.com/office/drawing/2014/main" id="{09FB39FE-1D6B-04AF-553B-5A1DDF246091}"/>
              </a:ext>
            </a:extLst>
          </p:cNvPr>
          <p:cNvSpPr txBox="1">
            <a:spLocks/>
          </p:cNvSpPr>
          <p:nvPr/>
        </p:nvSpPr>
        <p:spPr>
          <a:xfrm>
            <a:off x="395286" y="192641"/>
            <a:ext cx="8615363" cy="594242"/>
          </a:xfrm>
          <a:prstGeom prst="rect">
            <a:avLst/>
          </a:prstGeom>
        </p:spPr>
        <p:txBody>
          <a:bodyPr vert="horz" wrap="square" lIns="36000" tIns="0" rIns="36000" bIns="0" numCol="1" anchor="t" anchorCtr="0" compatLnSpc="1">
            <a:prstTxWarp prst="textNoShape">
              <a:avLst/>
            </a:prstTxWarp>
            <a:noAutofit/>
          </a:bodyPr>
          <a:lstStyle>
            <a:lvl1pPr algn="l" rtl="0" eaLnBrk="0" fontAlgn="base" hangingPunct="0">
              <a:lnSpc>
                <a:spcPts val="4000"/>
              </a:lnSpc>
              <a:spcBef>
                <a:spcPct val="0"/>
              </a:spcBef>
              <a:spcAft>
                <a:spcPct val="0"/>
              </a:spcAft>
              <a:defRPr sz="3800" b="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a:lstStyle>
          <a:p>
            <a:pPr algn="ctr"/>
            <a:r>
              <a:rPr lang="fr-FR" sz="3200" b="1" kern="0" cap="none" dirty="0">
                <a:solidFill>
                  <a:srgbClr val="001A70"/>
                </a:solidFill>
                <a:latin typeface="Calibri" pitchFamily="34" charset="0"/>
                <a:cs typeface="Calibri" pitchFamily="34" charset="0"/>
              </a:rPr>
              <a:t>1- MAAP5/MAAP6 </a:t>
            </a:r>
            <a:r>
              <a:rPr lang="fr-FR" sz="3200" b="1" kern="0" cap="none" dirty="0" err="1">
                <a:solidFill>
                  <a:srgbClr val="001A70"/>
                </a:solidFill>
                <a:latin typeface="Calibri" pitchFamily="34" charset="0"/>
                <a:cs typeface="Calibri" pitchFamily="34" charset="0"/>
              </a:rPr>
              <a:t>Numerical</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stability</a:t>
            </a:r>
            <a:r>
              <a:rPr lang="fr-FR" sz="3200" b="1" kern="0" cap="none" dirty="0">
                <a:solidFill>
                  <a:srgbClr val="001A70"/>
                </a:solidFill>
                <a:latin typeface="Calibri" pitchFamily="34" charset="0"/>
                <a:cs typeface="Calibri" pitchFamily="34" charset="0"/>
              </a:rPr>
              <a:t> </a:t>
            </a:r>
            <a:r>
              <a:rPr lang="fr-FR" sz="3200" b="1" kern="0" cap="none" dirty="0" err="1">
                <a:solidFill>
                  <a:srgbClr val="001A70"/>
                </a:solidFill>
                <a:latin typeface="Calibri" pitchFamily="34" charset="0"/>
                <a:cs typeface="Calibri" pitchFamily="34" charset="0"/>
              </a:rPr>
              <a:t>studies</a:t>
            </a:r>
            <a:r>
              <a:rPr lang="fr-FR" sz="3200" b="1" kern="0" cap="none" dirty="0">
                <a:solidFill>
                  <a:srgbClr val="001A70"/>
                </a:solidFill>
                <a:latin typeface="Calibri" pitchFamily="34" charset="0"/>
                <a:cs typeface="Calibri" pitchFamily="34" charset="0"/>
              </a:rPr>
              <a:t> </a:t>
            </a:r>
          </a:p>
        </p:txBody>
      </p:sp>
    </p:spTree>
    <p:extLst>
      <p:ext uri="{BB962C8B-B14F-4D97-AF65-F5344CB8AC3E}">
        <p14:creationId xmlns:p14="http://schemas.microsoft.com/office/powerpoint/2010/main" val="1452116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dc37da6d8cf793ca9671c82538b8359ac8b2ec"/>
</p:tagLst>
</file>

<file path=ppt/theme/theme1.xml><?xml version="1.0" encoding="utf-8"?>
<a:theme xmlns:a="http://schemas.openxmlformats.org/drawingml/2006/main" name="3_TEXTE">
  <a:themeElements>
    <a:clrScheme name="Palette 2012">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onception personnalisée">
  <a:themeElements>
    <a:clrScheme name="Palette 2012">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4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SOMMAIRE">
  <a:themeElements>
    <a:clrScheme name="Palette 2012">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5_SOMMAI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39380</TotalTime>
  <Words>1538</Words>
  <Application>Microsoft Office PowerPoint</Application>
  <PresentationFormat>Affichage à l'écran (4:3)</PresentationFormat>
  <Paragraphs>178</Paragraphs>
  <Slides>29</Slides>
  <Notes>1</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29</vt:i4>
      </vt:variant>
    </vt:vector>
  </HeadingPairs>
  <TitlesOfParts>
    <vt:vector size="38" baseType="lpstr">
      <vt:lpstr>Arial</vt:lpstr>
      <vt:lpstr>Calibri</vt:lpstr>
      <vt:lpstr>Cambria Math</vt:lpstr>
      <vt:lpstr>CIDFont+F1</vt:lpstr>
      <vt:lpstr>Courier New</vt:lpstr>
      <vt:lpstr>Wingdings</vt:lpstr>
      <vt:lpstr>3_TEXTE</vt:lpstr>
      <vt:lpstr>4_Conception personnalisée</vt:lpstr>
      <vt:lpstr>5_SOMMAIRE</vt:lpstr>
      <vt:lpstr>EDF MAAP Activities</vt:lpstr>
      <vt:lpstr>Outline</vt:lpstr>
      <vt:lpstr>1- MAAP5/MAAP6 Numerical stability studies </vt:lpstr>
      <vt:lpstr>1- MAAP5/MAAP6 Numerical stability studies </vt:lpstr>
      <vt:lpstr>1- MAAP5/MAAP6 Numerical stability studies </vt:lpstr>
      <vt:lpstr>1- MAAP5/MAAP6 Numerical stability studies </vt:lpstr>
      <vt:lpstr>1- MAAP5/MAAP6 Numerical stability studies </vt:lpstr>
      <vt:lpstr>1- MAAP5/MAAP6 Numerical stability studies </vt:lpstr>
      <vt:lpstr>Introducing VERROU  </vt:lpstr>
      <vt:lpstr>Software tools and methods  </vt:lpstr>
      <vt:lpstr>Software tools and methods  </vt:lpstr>
      <vt:lpstr>Software tools and methods  </vt:lpstr>
      <vt:lpstr>Example of improvements</vt:lpstr>
      <vt:lpstr>Présentation PowerPoint</vt:lpstr>
      <vt:lpstr>Présentation PowerPoint</vt:lpstr>
      <vt:lpstr>2. MAAP5 comparison to ASTECv3 for the e-SMR</vt:lpstr>
      <vt:lpstr>2. MAAP5 comparison to ASTECv3 for the e-SMR</vt:lpstr>
      <vt:lpstr>2. MAAP5 comparison to ASTECv3 for the e-SMR</vt:lpstr>
      <vt:lpstr>2. MAAP5 comparison to ASTECv3 for the e-SMR</vt:lpstr>
      <vt:lpstr>2. MAAP5 comparison to ASTECv3 for the e-SMR</vt:lpstr>
      <vt:lpstr>2. MAAP5 comparison to ASTECv3 for the e-SMR</vt:lpstr>
      <vt:lpstr>2. MAAP5 comparison to ASTECv3 for the e-SMR</vt:lpstr>
      <vt:lpstr>2. MAAP5 comparison to ASTECv3 for the e-SMR</vt:lpstr>
      <vt:lpstr>2. MAAP5 comparison to ASTECv3 for the e-SMR</vt:lpstr>
      <vt:lpstr>2. MAAP5 comparison to ASTECv3 for the e-SMR</vt:lpstr>
      <vt:lpstr>2. MAAP5 comparison to ASTECv3 for the e-SMR</vt:lpstr>
      <vt:lpstr>2. MAAP5 comparison to ASTECv3 for the e-SMR</vt:lpstr>
      <vt:lpstr>2. MAAP5 comparison to ASTECv3 for the e-SMR</vt:lpstr>
      <vt:lpstr>2. MAAP5 comparison to ASTECv3 for the e-SMR</vt:lpstr>
    </vt:vector>
  </TitlesOfParts>
  <Company>Planet7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Planet7-PC</dc:creator>
  <cp:lastModifiedBy>BITTAN Jeremy</cp:lastModifiedBy>
  <cp:revision>2717</cp:revision>
  <cp:lastPrinted>2018-03-20T14:06:07Z</cp:lastPrinted>
  <dcterms:created xsi:type="dcterms:W3CDTF">2012-04-19T09:10:38Z</dcterms:created>
  <dcterms:modified xsi:type="dcterms:W3CDTF">2024-04-04T17:26:27Z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d26f538-337a-4593-a7e6-123667b1a538_Enabled">
    <vt:lpwstr>true</vt:lpwstr>
  </property>
  <property fmtid="{D5CDD505-2E9C-101B-9397-08002B2CF9AE}" pid="3" name="MSIP_Label_2d26f538-337a-4593-a7e6-123667b1a538_SetDate">
    <vt:lpwstr>2021-07-19T13:01:27Z</vt:lpwstr>
  </property>
  <property fmtid="{D5CDD505-2E9C-101B-9397-08002B2CF9AE}" pid="4" name="MSIP_Label_2d26f538-337a-4593-a7e6-123667b1a538_Method">
    <vt:lpwstr>Standard</vt:lpwstr>
  </property>
  <property fmtid="{D5CDD505-2E9C-101B-9397-08002B2CF9AE}" pid="5" name="MSIP_Label_2d26f538-337a-4593-a7e6-123667b1a538_Name">
    <vt:lpwstr>C1 Interne</vt:lpwstr>
  </property>
  <property fmtid="{D5CDD505-2E9C-101B-9397-08002B2CF9AE}" pid="6" name="MSIP_Label_2d26f538-337a-4593-a7e6-123667b1a538_SiteId">
    <vt:lpwstr>e242425b-70fc-44dc-9ddf-c21e304e6c80</vt:lpwstr>
  </property>
  <property fmtid="{D5CDD505-2E9C-101B-9397-08002B2CF9AE}" pid="7" name="MSIP_Label_2d26f538-337a-4593-a7e6-123667b1a538_ActionId">
    <vt:lpwstr>d7e35ca1-e7df-44d1-bf33-af9d9499d9fc</vt:lpwstr>
  </property>
  <property fmtid="{D5CDD505-2E9C-101B-9397-08002B2CF9AE}" pid="8" name="MSIP_Label_2d26f538-337a-4593-a7e6-123667b1a538_ContentBits">
    <vt:lpwstr>0</vt:lpwstr>
  </property>
</Properties>
</file>