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bookmarkIdSeed="5">
  <p:sldMasterIdLst>
    <p:sldMasterId id="2147483648" r:id="rId1"/>
  </p:sldMasterIdLst>
  <p:notesMasterIdLst>
    <p:notesMasterId r:id="rId38"/>
  </p:notesMasterIdLst>
  <p:handoutMasterIdLst>
    <p:handoutMasterId r:id="rId39"/>
  </p:handoutMasterIdLst>
  <p:sldIdLst>
    <p:sldId id="263" r:id="rId2"/>
    <p:sldId id="578" r:id="rId3"/>
    <p:sldId id="557" r:id="rId4"/>
    <p:sldId id="570" r:id="rId5"/>
    <p:sldId id="580" r:id="rId6"/>
    <p:sldId id="571" r:id="rId7"/>
    <p:sldId id="493" r:id="rId8"/>
    <p:sldId id="559" r:id="rId9"/>
    <p:sldId id="574" r:id="rId10"/>
    <p:sldId id="575" r:id="rId11"/>
    <p:sldId id="576" r:id="rId12"/>
    <p:sldId id="577" r:id="rId13"/>
    <p:sldId id="556" r:id="rId14"/>
    <p:sldId id="562" r:id="rId15"/>
    <p:sldId id="563" r:id="rId16"/>
    <p:sldId id="564" r:id="rId17"/>
    <p:sldId id="587" r:id="rId18"/>
    <p:sldId id="579" r:id="rId19"/>
    <p:sldId id="581" r:id="rId20"/>
    <p:sldId id="569" r:id="rId21"/>
    <p:sldId id="585" r:id="rId22"/>
    <p:sldId id="586" r:id="rId23"/>
    <p:sldId id="588" r:id="rId24"/>
    <p:sldId id="584" r:id="rId25"/>
    <p:sldId id="495" r:id="rId26"/>
    <p:sldId id="555" r:id="rId27"/>
    <p:sldId id="583" r:id="rId28"/>
    <p:sldId id="582" r:id="rId29"/>
    <p:sldId id="560" r:id="rId30"/>
    <p:sldId id="550" r:id="rId31"/>
    <p:sldId id="551" r:id="rId32"/>
    <p:sldId id="526" r:id="rId33"/>
    <p:sldId id="536" r:id="rId34"/>
    <p:sldId id="537" r:id="rId35"/>
    <p:sldId id="538" r:id="rId36"/>
    <p:sldId id="539" r:id="rId37"/>
  </p:sldIdLst>
  <p:sldSz cx="12192000" cy="6858000"/>
  <p:notesSz cx="6858000" cy="9144000"/>
  <p:defaultTextStyle>
    <a:defPPr>
      <a:defRPr lang="it-IT"/>
    </a:defPPr>
    <a:lvl1pPr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1pPr>
    <a:lvl2pPr marL="4572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2pPr>
    <a:lvl3pPr marL="9144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3pPr>
    <a:lvl4pPr marL="13716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4pPr>
    <a:lvl5pPr marL="1828800" algn="l" rtl="0" eaLnBrk="0" fontAlgn="base" hangingPunct="0">
      <a:spcBef>
        <a:spcPct val="0"/>
      </a:spcBef>
      <a:spcAft>
        <a:spcPct val="0"/>
      </a:spcAft>
      <a:defRPr sz="900" kern="1200">
        <a:solidFill>
          <a:schemeClr val="bg1"/>
        </a:solidFill>
        <a:latin typeface="Arial" charset="0"/>
        <a:ea typeface="ＭＳ Ｐゴシック" pitchFamily="34" charset="-128"/>
        <a:cs typeface="+mn-cs"/>
      </a:defRPr>
    </a:lvl5pPr>
    <a:lvl6pPr marL="2286000" algn="l" defTabSz="914400" rtl="0" eaLnBrk="1" latinLnBrk="0" hangingPunct="1">
      <a:defRPr sz="900" kern="1200">
        <a:solidFill>
          <a:schemeClr val="bg1"/>
        </a:solidFill>
        <a:latin typeface="Arial" charset="0"/>
        <a:ea typeface="ＭＳ Ｐゴシック" pitchFamily="34" charset="-128"/>
        <a:cs typeface="+mn-cs"/>
      </a:defRPr>
    </a:lvl6pPr>
    <a:lvl7pPr marL="2743200" algn="l" defTabSz="914400" rtl="0" eaLnBrk="1" latinLnBrk="0" hangingPunct="1">
      <a:defRPr sz="900" kern="1200">
        <a:solidFill>
          <a:schemeClr val="bg1"/>
        </a:solidFill>
        <a:latin typeface="Arial" charset="0"/>
        <a:ea typeface="ＭＳ Ｐゴシック" pitchFamily="34" charset="-128"/>
        <a:cs typeface="+mn-cs"/>
      </a:defRPr>
    </a:lvl7pPr>
    <a:lvl8pPr marL="3200400" algn="l" defTabSz="914400" rtl="0" eaLnBrk="1" latinLnBrk="0" hangingPunct="1">
      <a:defRPr sz="900" kern="1200">
        <a:solidFill>
          <a:schemeClr val="bg1"/>
        </a:solidFill>
        <a:latin typeface="Arial" charset="0"/>
        <a:ea typeface="ＭＳ Ｐゴシック" pitchFamily="34" charset="-128"/>
        <a:cs typeface="+mn-cs"/>
      </a:defRPr>
    </a:lvl8pPr>
    <a:lvl9pPr marL="3657600" algn="l" defTabSz="914400" rtl="0" eaLnBrk="1" latinLnBrk="0" hangingPunct="1">
      <a:defRPr sz="900" kern="1200">
        <a:solidFill>
          <a:schemeClr val="bg1"/>
        </a:solidFill>
        <a:latin typeface="Arial" charset="0"/>
        <a:ea typeface="ＭＳ Ｐゴシック" pitchFamily="34" charset="-128"/>
        <a:cs typeface="+mn-cs"/>
      </a:defRPr>
    </a:lvl9pPr>
  </p:defaultTextStyle>
  <p:extLst>
    <p:ext uri="{521415D9-36F7-43E2-AB2F-B90AF26B5E84}">
      <p14:sectionLst xmlns:p14="http://schemas.microsoft.com/office/powerpoint/2010/main">
        <p14:section name="Sezione predefinita" id="{DC5E4710-C43A-4075-828C-7CD4ED7DEC42}">
          <p14:sldIdLst>
            <p14:sldId id="263"/>
            <p14:sldId id="578"/>
            <p14:sldId id="557"/>
            <p14:sldId id="570"/>
            <p14:sldId id="580"/>
            <p14:sldId id="571"/>
            <p14:sldId id="493"/>
            <p14:sldId id="559"/>
            <p14:sldId id="574"/>
            <p14:sldId id="575"/>
            <p14:sldId id="576"/>
            <p14:sldId id="577"/>
            <p14:sldId id="556"/>
            <p14:sldId id="562"/>
            <p14:sldId id="563"/>
            <p14:sldId id="564"/>
            <p14:sldId id="587"/>
            <p14:sldId id="579"/>
            <p14:sldId id="581"/>
            <p14:sldId id="569"/>
            <p14:sldId id="585"/>
            <p14:sldId id="586"/>
            <p14:sldId id="588"/>
            <p14:sldId id="584"/>
            <p14:sldId id="495"/>
            <p14:sldId id="555"/>
            <p14:sldId id="583"/>
            <p14:sldId id="582"/>
            <p14:sldId id="560"/>
            <p14:sldId id="550"/>
            <p14:sldId id="551"/>
            <p14:sldId id="526"/>
            <p14:sldId id="536"/>
            <p14:sldId id="537"/>
            <p14:sldId id="538"/>
            <p14:sldId id="53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lcoli"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B9E38"/>
    <a:srgbClr val="0909D3"/>
    <a:srgbClr val="D25D70"/>
    <a:srgbClr val="9D2C12"/>
    <a:srgbClr val="822433"/>
    <a:srgbClr val="6E1D2A"/>
    <a:srgbClr val="830022"/>
    <a:srgbClr val="02026D"/>
    <a:srgbClr val="0067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3549" autoAdjust="0"/>
  </p:normalViewPr>
  <p:slideViewPr>
    <p:cSldViewPr>
      <p:cViewPr varScale="1">
        <p:scale>
          <a:sx n="95" d="100"/>
          <a:sy n="95" d="100"/>
        </p:scale>
        <p:origin x="1356" y="66"/>
      </p:cViewPr>
      <p:guideLst>
        <p:guide orient="horz" pos="2160"/>
        <p:guide pos="384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7" d="100"/>
          <a:sy n="87" d="100"/>
        </p:scale>
        <p:origin x="384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3075"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endParaRPr lang="it-IT" altLang="it-IT"/>
          </a:p>
        </p:txBody>
      </p:sp>
      <p:sp>
        <p:nvSpPr>
          <p:cNvPr id="3076"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3077"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fld id="{1D17FB23-BF54-4A97-98C8-FEACA798DF75}" type="slidenum">
              <a:rPr lang="it-IT" altLang="it-IT"/>
              <a:pPr>
                <a:defRPr/>
              </a:pPr>
              <a:t>‹#›</a:t>
            </a:fld>
            <a:endParaRPr lang="it-IT" altLang="it-IT"/>
          </a:p>
        </p:txBody>
      </p:sp>
    </p:spTree>
    <p:extLst>
      <p:ext uri="{BB962C8B-B14F-4D97-AF65-F5344CB8AC3E}">
        <p14:creationId xmlns:p14="http://schemas.microsoft.com/office/powerpoint/2010/main" val="378279833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520" units="cm"/>
          <inkml:channel name="Y" type="integer" min="-182" max="900" units="cm"/>
          <inkml:channel name="T" type="integer" max="2.14748E9" units="dev"/>
        </inkml:traceFormat>
        <inkml:channelProperties>
          <inkml:channelProperty channel="X" name="resolution" value="113.91586" units="1/cm"/>
          <inkml:channelProperty channel="Y" name="resolution" value="62.18391" units="1/cm"/>
          <inkml:channelProperty channel="T" name="resolution" value="1" units="1/dev"/>
        </inkml:channelProperties>
      </inkml:inkSource>
      <inkml:timestamp xml:id="ts0" timeString="2024-03-27T00:11:07.374"/>
    </inkml:context>
    <inkml:brush xml:id="br0">
      <inkml:brushProperty name="width" value="0.05292" units="cm"/>
      <inkml:brushProperty name="height" value="0.05292" units="cm"/>
      <inkml:brushProperty name="color" value="#FF0000"/>
    </inkml:brush>
  </inkml:definitions>
  <inkml:trace contextRef="#ctx0" brushRef="#br0">11720 13171 0</inkml:trace>
  <inkml:trace contextRef="#ctx0" brushRef="#br0" timeOffset="1385.26">11995 12387 0</inkml:trace>
  <inkml:trace contextRef="#ctx0" brushRef="#br0" timeOffset="14000.33">13131 11368 0</inkml:trace>
  <inkml:trace contextRef="#ctx0" brushRef="#br0" timeOffset="17377.59">16032 7095 0</inkml:trace>
</inkml:ink>
</file>

<file path=ppt/ink/ink2.xml><?xml version="1.0" encoding="utf-8"?>
<inkml:ink xmlns:inkml="http://www.w3.org/2003/InkML">
  <inkml:definitions>
    <inkml:context xml:id="ctx0">
      <inkml:inkSource xml:id="inkSrc0">
        <inkml:traceFormat>
          <inkml:channel name="X" type="integer" max="3520" units="cm"/>
          <inkml:channel name="Y" type="integer" min="-182" max="900" units="cm"/>
          <inkml:channel name="T" type="integer" max="2.14748E9" units="dev"/>
        </inkml:traceFormat>
        <inkml:channelProperties>
          <inkml:channelProperty channel="X" name="resolution" value="113.91586" units="1/cm"/>
          <inkml:channelProperty channel="Y" name="resolution" value="62.18391" units="1/cm"/>
          <inkml:channelProperty channel="T" name="resolution" value="1" units="1/dev"/>
        </inkml:channelProperties>
      </inkml:inkSource>
      <inkml:timestamp xml:id="ts0" timeString="2024-03-27T00:29:28.261"/>
    </inkml:context>
    <inkml:brush xml:id="br0">
      <inkml:brushProperty name="width" value="0.05292" units="cm"/>
      <inkml:brushProperty name="height" value="0.05292" units="cm"/>
      <inkml:brushProperty name="color" value="#FF0000"/>
    </inkml:brush>
  </inkml:definitions>
  <inkml:trace contextRef="#ctx0" brushRef="#br0">24695 7056 0</inkml:trace>
  <inkml:trace contextRef="#ctx0" brushRef="#br0" timeOffset="4591.81">19481 5998 0</inkml:trace>
  <inkml:trace contextRef="#ctx0" brushRef="#br0" timeOffset="7936.06">17874 6664 0</inkml:trace>
  <inkml:trace contextRef="#ctx0" brushRef="#br0" timeOffset="8479.04">17874 6664 0</inkml:trace>
  <inkml:trace contextRef="#ctx0" brushRef="#br0" timeOffset="10947.09">23166 9134 0</inkml:trace>
  <inkml:trace contextRef="#ctx0" brushRef="#br0" timeOffset="11104.01">23166 9134 0,'-39'0'32</inkml:trace>
  <inkml:trace contextRef="#ctx0" brushRef="#br0" timeOffset="11260.15">23127 9134 0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endParaRPr lang="it-IT" altLang="it-IT"/>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noProof="0"/>
              <a:t>Fare clic per modificare gli stili del testo dello schema</a:t>
            </a:r>
          </a:p>
          <a:p>
            <a:pPr lvl="1"/>
            <a:r>
              <a:rPr lang="it-IT" altLang="it-IT" noProof="0"/>
              <a:t>Secondo livello</a:t>
            </a:r>
          </a:p>
          <a:p>
            <a:pPr lvl="2"/>
            <a:r>
              <a:rPr lang="it-IT" altLang="it-IT" noProof="0"/>
              <a:t>Terzo livello</a:t>
            </a:r>
          </a:p>
          <a:p>
            <a:pPr lvl="3"/>
            <a:r>
              <a:rPr lang="it-IT" altLang="it-IT" noProof="0"/>
              <a:t>Quarto livello</a:t>
            </a:r>
          </a:p>
          <a:p>
            <a:pPr lvl="4"/>
            <a:r>
              <a:rPr lang="it-IT" altLang="it-IT" noProof="0"/>
              <a:t>Quinto livello</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solidFill>
                  <a:schemeClr val="tx1"/>
                </a:solidFill>
                <a:latin typeface="Arial" charset="0"/>
                <a:ea typeface="ＭＳ Ｐゴシック" pitchFamily="1" charset="-128"/>
              </a:defRPr>
            </a:lvl1pPr>
          </a:lstStyle>
          <a:p>
            <a:pPr>
              <a:defRPr/>
            </a:pPr>
            <a:endParaRPr lang="it-IT" altLang="it-IT"/>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ea typeface="ＭＳ Ｐゴシック" pitchFamily="1" charset="-128"/>
              </a:defRPr>
            </a:lvl1pPr>
          </a:lstStyle>
          <a:p>
            <a:pPr>
              <a:defRPr/>
            </a:pPr>
            <a:fld id="{4CA3D5BC-35B8-4A3D-8945-B9EE87AA71D4}" type="slidenum">
              <a:rPr lang="it-IT" altLang="it-IT"/>
              <a:pPr>
                <a:defRPr/>
              </a:pPr>
              <a:t>‹#›</a:t>
            </a:fld>
            <a:endParaRPr lang="it-IT" altLang="it-IT"/>
          </a:p>
        </p:txBody>
      </p:sp>
    </p:spTree>
    <p:extLst>
      <p:ext uri="{BB962C8B-B14F-4D97-AF65-F5344CB8AC3E}">
        <p14:creationId xmlns:p14="http://schemas.microsoft.com/office/powerpoint/2010/main" val="1966052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900">
                <a:solidFill>
                  <a:schemeClr val="bg1"/>
                </a:solidFill>
                <a:latin typeface="Arial" charset="0"/>
                <a:ea typeface="ＭＳ Ｐゴシック" pitchFamily="34" charset="-128"/>
              </a:defRPr>
            </a:lvl1pPr>
            <a:lvl2pPr marL="742950" indent="-285750">
              <a:defRPr sz="900">
                <a:solidFill>
                  <a:schemeClr val="bg1"/>
                </a:solidFill>
                <a:latin typeface="Arial" charset="0"/>
                <a:ea typeface="ＭＳ Ｐゴシック" pitchFamily="34" charset="-128"/>
              </a:defRPr>
            </a:lvl2pPr>
            <a:lvl3pPr marL="1143000" indent="-228600">
              <a:defRPr sz="900">
                <a:solidFill>
                  <a:schemeClr val="bg1"/>
                </a:solidFill>
                <a:latin typeface="Arial" charset="0"/>
                <a:ea typeface="ＭＳ Ｐゴシック" pitchFamily="34" charset="-128"/>
              </a:defRPr>
            </a:lvl3pPr>
            <a:lvl4pPr marL="1600200" indent="-228600">
              <a:defRPr sz="900">
                <a:solidFill>
                  <a:schemeClr val="bg1"/>
                </a:solidFill>
                <a:latin typeface="Arial" charset="0"/>
                <a:ea typeface="ＭＳ Ｐゴシック" pitchFamily="34" charset="-128"/>
              </a:defRPr>
            </a:lvl4pPr>
            <a:lvl5pPr marL="2057400" indent="-228600">
              <a:defRPr sz="900">
                <a:solidFill>
                  <a:schemeClr val="bg1"/>
                </a:solidFill>
                <a:latin typeface="Arial" charset="0"/>
                <a:ea typeface="ＭＳ Ｐゴシック" pitchFamily="34" charset="-128"/>
              </a:defRPr>
            </a:lvl5pPr>
            <a:lvl6pPr marL="2514600" indent="-228600" eaLnBrk="0" fontAlgn="base" hangingPunct="0">
              <a:spcBef>
                <a:spcPct val="0"/>
              </a:spcBef>
              <a:spcAft>
                <a:spcPct val="0"/>
              </a:spcAft>
              <a:defRPr sz="900">
                <a:solidFill>
                  <a:schemeClr val="bg1"/>
                </a:solidFill>
                <a:latin typeface="Arial" charset="0"/>
                <a:ea typeface="ＭＳ Ｐゴシック" pitchFamily="34" charset="-128"/>
              </a:defRPr>
            </a:lvl6pPr>
            <a:lvl7pPr marL="2971800" indent="-228600" eaLnBrk="0" fontAlgn="base" hangingPunct="0">
              <a:spcBef>
                <a:spcPct val="0"/>
              </a:spcBef>
              <a:spcAft>
                <a:spcPct val="0"/>
              </a:spcAft>
              <a:defRPr sz="900">
                <a:solidFill>
                  <a:schemeClr val="bg1"/>
                </a:solidFill>
                <a:latin typeface="Arial" charset="0"/>
                <a:ea typeface="ＭＳ Ｐゴシック" pitchFamily="34" charset="-128"/>
              </a:defRPr>
            </a:lvl7pPr>
            <a:lvl8pPr marL="3429000" indent="-228600" eaLnBrk="0" fontAlgn="base" hangingPunct="0">
              <a:spcBef>
                <a:spcPct val="0"/>
              </a:spcBef>
              <a:spcAft>
                <a:spcPct val="0"/>
              </a:spcAft>
              <a:defRPr sz="900">
                <a:solidFill>
                  <a:schemeClr val="bg1"/>
                </a:solidFill>
                <a:latin typeface="Arial" charset="0"/>
                <a:ea typeface="ＭＳ Ｐゴシック" pitchFamily="34" charset="-128"/>
              </a:defRPr>
            </a:lvl8pPr>
            <a:lvl9pPr marL="3886200" indent="-228600" eaLnBrk="0" fontAlgn="base" hangingPunct="0">
              <a:spcBef>
                <a:spcPct val="0"/>
              </a:spcBef>
              <a:spcAft>
                <a:spcPct val="0"/>
              </a:spcAft>
              <a:defRPr sz="900">
                <a:solidFill>
                  <a:schemeClr val="bg1"/>
                </a:solidFill>
                <a:latin typeface="Arial" charset="0"/>
                <a:ea typeface="ＭＳ Ｐゴシック" pitchFamily="34" charset="-128"/>
              </a:defRPr>
            </a:lvl9pPr>
          </a:lstStyle>
          <a:p>
            <a:fld id="{FE7CDD52-C1AA-4576-9ED1-08491F86614C}" type="slidenum">
              <a:rPr lang="it-IT" altLang="it-IT" sz="1200" smtClean="0">
                <a:solidFill>
                  <a:schemeClr val="tx1"/>
                </a:solidFill>
              </a:rPr>
              <a:pPr/>
              <a:t>1</a:t>
            </a:fld>
            <a:endParaRPr lang="it-IT" altLang="it-IT" sz="1200" dirty="0">
              <a:solidFill>
                <a:schemeClr val="tx1"/>
              </a:solidFill>
            </a:endParaRPr>
          </a:p>
        </p:txBody>
      </p:sp>
      <p:sp>
        <p:nvSpPr>
          <p:cNvPr id="23555" name="Rectangle 2"/>
          <p:cNvSpPr>
            <a:spLocks noGrp="1" noRot="1" noChangeAspect="1" noChangeArrowheads="1" noTextEdit="1"/>
          </p:cNvSpPr>
          <p:nvPr>
            <p:ph type="sldImg"/>
          </p:nvPr>
        </p:nvSpPr>
        <p:spPr>
          <a:xfrm>
            <a:off x="381000" y="685800"/>
            <a:ext cx="6096000" cy="3429000"/>
          </a:xfrm>
          <a:ln/>
        </p:spPr>
      </p:sp>
      <p:sp>
        <p:nvSpPr>
          <p:cNvPr id="23556" name="Rectangle 3"/>
          <p:cNvSpPr>
            <a:spLocks noGrp="1" noChangeArrowheads="1"/>
          </p:cNvSpPr>
          <p:nvPr>
            <p:ph type="body" idx="1"/>
          </p:nvPr>
        </p:nvSpPr>
        <p:spPr>
          <a:noFill/>
        </p:spPr>
        <p:txBody>
          <a:bodyPr/>
          <a:lstStyle/>
          <a:p>
            <a:pPr eaLnBrk="1" hangingPunct="1"/>
            <a:endParaRPr lang="it-IT" altLang="it-IT" dirty="0">
              <a:ea typeface="ＭＳ Ｐゴシック" pitchFamily="34" charset="-128"/>
            </a:endParaRPr>
          </a:p>
        </p:txBody>
      </p:sp>
    </p:spTree>
    <p:extLst>
      <p:ext uri="{BB962C8B-B14F-4D97-AF65-F5344CB8AC3E}">
        <p14:creationId xmlns:p14="http://schemas.microsoft.com/office/powerpoint/2010/main" val="2612768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This discretization approachis based on the conservative assumption that the sequence out-come associated with upperbound of the interval is applicable for the whole interval it represents. This assumption in particular influences the quantitative estimate through the first failure branch in DET simulations or in other words the precise success interval.</a:t>
            </a:r>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17</a:t>
            </a:fld>
            <a:endParaRPr lang="it-IT" altLang="it-IT"/>
          </a:p>
        </p:txBody>
      </p:sp>
    </p:spTree>
    <p:extLst>
      <p:ext uri="{BB962C8B-B14F-4D97-AF65-F5344CB8AC3E}">
        <p14:creationId xmlns:p14="http://schemas.microsoft.com/office/powerpoint/2010/main" val="231379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FFFFFF"/>
                </a:solidFill>
                <a:latin typeface="Times New Roman" panose="02020603050405020304" pitchFamily="18" charset="0"/>
              </a:rPr>
              <a:t>A number of structural characteristics of this static, logic-based approach for modeling accident scenarios are of interest. </a:t>
            </a:r>
          </a:p>
          <a:p>
            <a:pPr algn="l"/>
            <a:endParaRPr lang="en-US" sz="1800" b="0" i="0" u="none" strike="noStrike" baseline="0" dirty="0">
              <a:solidFill>
                <a:srgbClr val="FFFFFF"/>
              </a:solidFill>
              <a:latin typeface="Times New Roman" panose="02020603050405020304" pitchFamily="18" charset="0"/>
            </a:endParaRPr>
          </a:p>
          <a:p>
            <a:pPr marL="285750" indent="-285750" algn="l">
              <a:buFont typeface="Arial" panose="020B0604020202020204" pitchFamily="34" charset="0"/>
              <a:buChar char="•"/>
            </a:pPr>
            <a:r>
              <a:rPr lang="en-US" sz="1800" b="0" i="0" u="none" strike="noStrike" baseline="0" dirty="0">
                <a:solidFill>
                  <a:srgbClr val="FFFFFF"/>
                </a:solidFill>
                <a:latin typeface="Times New Roman" panose="02020603050405020304" pitchFamily="18" charset="0"/>
              </a:rPr>
              <a:t>First, if variations in the ordering of the success and failure events are possible, these variations do not affect the final outcome of a scenario or its likelihood. </a:t>
            </a:r>
          </a:p>
          <a:p>
            <a:pPr marL="285750" indent="-285750" algn="l">
              <a:buFont typeface="Arial" panose="020B0604020202020204" pitchFamily="34" charset="0"/>
              <a:buChar char="•"/>
            </a:pPr>
            <a:endParaRPr lang="it-IT" sz="1800" b="0" i="0" u="none" strike="noStrike" baseline="0" dirty="0">
              <a:solidFill>
                <a:srgbClr val="FFFFFF"/>
              </a:solidFill>
              <a:latin typeface="Times New Roman" panose="02020603050405020304" pitchFamily="18" charset="0"/>
            </a:endParaRPr>
          </a:p>
          <a:p>
            <a:pPr marL="285750" indent="-285750" algn="l">
              <a:buFont typeface="Arial" panose="020B0604020202020204" pitchFamily="34" charset="0"/>
              <a:buChar char="•"/>
            </a:pPr>
            <a:r>
              <a:rPr lang="it-IT" sz="1800" b="0" i="0" u="none" strike="noStrike" baseline="0" dirty="0">
                <a:solidFill>
                  <a:srgbClr val="FFFFFF"/>
                </a:solidFill>
                <a:latin typeface="Times New Roman" panose="02020603050405020304" pitchFamily="18" charset="0"/>
              </a:rPr>
              <a:t>Second, </a:t>
            </a:r>
            <a:r>
              <a:rPr lang="en-US" sz="1800" b="0" i="0" u="none" strike="noStrike" baseline="0" dirty="0">
                <a:solidFill>
                  <a:srgbClr val="FFFFFF"/>
                </a:solidFill>
                <a:latin typeface="Times New Roman" panose="02020603050405020304" pitchFamily="18" charset="0"/>
              </a:rPr>
              <a:t>variations in event timing do not affect scenario outcomes or frequencies, as long as these variations are not large enough to change 'failures’ to 'successes', or vice versa. </a:t>
            </a:r>
          </a:p>
          <a:p>
            <a:pPr marL="285750" indent="-285750" algn="l">
              <a:buFont typeface="Arial" panose="020B0604020202020204" pitchFamily="34" charset="0"/>
              <a:buChar char="•"/>
            </a:pPr>
            <a:endParaRPr lang="en-US" sz="1800" b="0" i="0" u="none" strike="noStrike" baseline="0" dirty="0">
              <a:solidFill>
                <a:srgbClr val="FFFFFF"/>
              </a:solidFill>
              <a:latin typeface="Times New Roman" panose="02020603050405020304" pitchFamily="18" charset="0"/>
            </a:endParaRPr>
          </a:p>
          <a:p>
            <a:pPr marL="285750" indent="-285750" algn="l">
              <a:buFont typeface="Arial" panose="020B0604020202020204" pitchFamily="34" charset="0"/>
              <a:buChar char="•"/>
            </a:pPr>
            <a:r>
              <a:rPr lang="en-US" sz="1800" b="0" i="0" u="none" strike="noStrike" baseline="0" dirty="0">
                <a:solidFill>
                  <a:srgbClr val="FFFFFF"/>
                </a:solidFill>
                <a:latin typeface="Times New Roman" panose="02020603050405020304" pitchFamily="18" charset="0"/>
              </a:rPr>
              <a:t>Third, the effect of process variables and operator behavior on scenario development are incorporated through the success criteria defined for the event tree/fault tree top events.</a:t>
            </a:r>
          </a:p>
          <a:p>
            <a:pPr marL="0" indent="0" algn="l">
              <a:buFont typeface="Arial" panose="020B0604020202020204" pitchFamily="34" charset="0"/>
              <a:buNone/>
            </a:pPr>
            <a:endParaRPr lang="en-US" sz="1800" b="0" i="0" u="none" strike="noStrike" baseline="0" dirty="0">
              <a:solidFill>
                <a:srgbClr val="FFFFFF"/>
              </a:solidFill>
              <a:latin typeface="Times New Roman" panose="02020603050405020304" pitchFamily="18" charset="0"/>
            </a:endParaRPr>
          </a:p>
          <a:p>
            <a:pPr marL="285750" indent="-285750" algn="l">
              <a:buFont typeface="Arial" panose="020B0604020202020204" pitchFamily="34" charset="0"/>
              <a:buChar char="•"/>
            </a:pPr>
            <a:r>
              <a:rPr lang="en-US" sz="1800" b="0" i="0" u="none" strike="noStrike" baseline="0" dirty="0">
                <a:solidFill>
                  <a:srgbClr val="FFFFFF"/>
                </a:solidFill>
                <a:latin typeface="Times New Roman" panose="02020603050405020304" pitchFamily="18" charset="0"/>
              </a:rPr>
              <a:t>Fourth, the boundary conditions for the analysis are provided in terms of top event successes and failures; variations in parameters not explicitly </a:t>
            </a:r>
            <a:r>
              <a:rPr lang="it-IT" sz="1800" b="0" i="0" u="none" strike="noStrike" baseline="0" dirty="0">
                <a:solidFill>
                  <a:srgbClr val="FFFFFF"/>
                </a:solidFill>
                <a:latin typeface="Times New Roman" panose="02020603050405020304" pitchFamily="18" charset="0"/>
              </a:rPr>
              <a:t>modeled are not treated.</a:t>
            </a:r>
            <a:endParaRPr lang="en-GB" sz="1800" kern="0" dirty="0">
              <a:solidFill>
                <a:srgbClr val="000000"/>
              </a:solidFill>
            </a:endParaRPr>
          </a:p>
          <a:p>
            <a:pPr marL="0" indent="0">
              <a:buFont typeface="+mj-lt"/>
              <a:buNone/>
            </a:pPr>
            <a:endParaRPr lang="en-US" sz="1800" kern="0" dirty="0">
              <a:solidFill>
                <a:srgbClr val="000000"/>
              </a:solidFill>
            </a:endParaRPr>
          </a:p>
          <a:p>
            <a:pPr marL="0" indent="0">
              <a:buFont typeface="+mj-lt"/>
              <a:buNone/>
            </a:pPr>
            <a:r>
              <a:rPr lang="en-US" sz="1800" kern="0" dirty="0">
                <a:solidFill>
                  <a:srgbClr val="000000"/>
                </a:solidFill>
              </a:rPr>
              <a:t>The event tree/fault tree methodology provides information needed to analyze three important types of dependent events. </a:t>
            </a:r>
          </a:p>
          <a:p>
            <a:pPr marL="0" indent="0">
              <a:buFont typeface="+mj-lt"/>
              <a:buNone/>
            </a:pPr>
            <a:endParaRPr lang="en-GB" sz="1800" kern="0" dirty="0">
              <a:solidFill>
                <a:srgbClr val="000000"/>
              </a:solidFill>
            </a:endParaRPr>
          </a:p>
          <a:p>
            <a:pPr marL="285750" indent="-285750">
              <a:buFont typeface="Arial" panose="020B0604020202020204" pitchFamily="34" charset="0"/>
              <a:buChar char="•"/>
            </a:pPr>
            <a:r>
              <a:rPr lang="en-GB" sz="1800" kern="0" dirty="0">
                <a:solidFill>
                  <a:srgbClr val="000000"/>
                </a:solidFill>
              </a:rPr>
              <a:t>Common Cause Initiators: </a:t>
            </a:r>
            <a:r>
              <a:rPr lang="en-GB" sz="1800" kern="0" dirty="0">
                <a:solidFill>
                  <a:srgbClr val="000000"/>
                </a:solidFill>
                <a:latin typeface="+mj-lt"/>
              </a:rPr>
              <a:t>Initiating event has to provide information also for common cause failure.  Earthquake scenario as IE has an impact on failure assessment of top events</a:t>
            </a:r>
          </a:p>
          <a:p>
            <a:pPr marL="285750" indent="-285750">
              <a:buFont typeface="Arial" panose="020B0604020202020204" pitchFamily="34" charset="0"/>
              <a:buChar char="•"/>
            </a:pPr>
            <a:r>
              <a:rPr lang="en-GB" sz="1800" kern="0" dirty="0">
                <a:solidFill>
                  <a:srgbClr val="000000"/>
                </a:solidFill>
              </a:rPr>
              <a:t>Functional Coupling: </a:t>
            </a:r>
            <a:r>
              <a:rPr lang="en-US" sz="1800" kern="0" dirty="0">
                <a:solidFill>
                  <a:srgbClr val="000000"/>
                </a:solidFill>
                <a:latin typeface="+mj-lt"/>
              </a:rPr>
              <a:t>given a particular set of top event successes and failures, the likelihood of success or other top events need not be analyzed (success or failure is deterministically guaranteed or irrelevant).</a:t>
            </a:r>
          </a:p>
          <a:p>
            <a:pPr marL="285750" indent="-285750">
              <a:buFont typeface="Arial" panose="020B0604020202020204" pitchFamily="34" charset="0"/>
              <a:buChar char="•"/>
            </a:pPr>
            <a:r>
              <a:rPr lang="en-GB" sz="1800" kern="0" dirty="0">
                <a:solidFill>
                  <a:srgbClr val="000000"/>
                </a:solidFill>
              </a:rPr>
              <a:t>Shared Equipment: </a:t>
            </a:r>
            <a:r>
              <a:rPr lang="en-US" sz="1800" kern="0" dirty="0">
                <a:solidFill>
                  <a:srgbClr val="000000"/>
                </a:solidFill>
                <a:latin typeface="+mj-lt"/>
              </a:rPr>
              <a:t>when multiple top events share a set of components (or basic events).</a:t>
            </a:r>
            <a:endParaRPr lang="en-GB" sz="1800" kern="0" dirty="0">
              <a:solidFill>
                <a:srgbClr val="000000"/>
              </a:solidFill>
              <a:latin typeface="+mj-lt"/>
            </a:endParaRPr>
          </a:p>
          <a:p>
            <a:pPr marL="342900" indent="-342900">
              <a:buFont typeface="+mj-lt"/>
              <a:buAutoNum type="arabicPeriod"/>
            </a:pPr>
            <a:endParaRPr lang="en-GB" sz="1800" u="sng" kern="0" dirty="0">
              <a:solidFill>
                <a:srgbClr val="000000"/>
              </a:solidFill>
            </a:endParaRPr>
          </a:p>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27</a:t>
            </a:fld>
            <a:endParaRPr lang="it-IT" altLang="it-IT"/>
          </a:p>
        </p:txBody>
      </p:sp>
    </p:spTree>
    <p:extLst>
      <p:ext uri="{BB962C8B-B14F-4D97-AF65-F5344CB8AC3E}">
        <p14:creationId xmlns:p14="http://schemas.microsoft.com/office/powerpoint/2010/main" val="67057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800" u="sng" kern="0" dirty="0">
                <a:solidFill>
                  <a:srgbClr val="000000"/>
                </a:solidFill>
              </a:rPr>
              <a:t>Plant State variable Defined by progression of the accident</a:t>
            </a:r>
          </a:p>
          <a:p>
            <a:pPr marL="0" indent="0">
              <a:buFont typeface="+mj-lt"/>
              <a:buNone/>
            </a:pPr>
            <a:endParaRPr lang="en-GB" sz="1800" u="sng" kern="0" dirty="0">
              <a:solidFill>
                <a:srgbClr val="000000"/>
              </a:solidFill>
            </a:endParaRPr>
          </a:p>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28</a:t>
            </a:fld>
            <a:endParaRPr lang="it-IT" altLang="it-IT"/>
          </a:p>
        </p:txBody>
      </p:sp>
    </p:spTree>
    <p:extLst>
      <p:ext uri="{BB962C8B-B14F-4D97-AF65-F5344CB8AC3E}">
        <p14:creationId xmlns:p14="http://schemas.microsoft.com/office/powerpoint/2010/main" val="3431632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Fukushima Daiichi Unit 3 was a BWR/4 of 2381 </a:t>
            </a:r>
            <a:r>
              <a:rPr lang="en-GB" sz="1200" dirty="0" err="1">
                <a:effectLst/>
                <a:latin typeface="Times New Roman" panose="02020603050405020304" pitchFamily="18" charset="0"/>
                <a:ea typeface="Calibri" panose="020F0502020204030204" pitchFamily="34" charset="0"/>
              </a:rPr>
              <a:t>MWt</a:t>
            </a:r>
            <a:r>
              <a:rPr lang="en-GB" sz="1200" dirty="0">
                <a:effectLst/>
                <a:latin typeface="Times New Roman" panose="02020603050405020304" pitchFamily="18" charset="0"/>
                <a:ea typeface="Calibri" panose="020F0502020204030204" pitchFamily="34" charset="0"/>
              </a:rPr>
              <a:t>. The operating pressure in the reactor pressure vessel was 7.03 MPa considering an average core temperature of 286 °C.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 MELCOR in-vessel model includes downcomer, recirculation loops, jet pumps, steam separators, steam dryers, steam dome and four steam lines, as well as lower plenum and core region.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COR nodalization is shown. Lower plenum and core structures have been modelled using 19 Axial Levels (AL) and 6 rings. The active core region has been represented by 4 concentric core rings with associated radial peak factors. The fuel assemblies have been divided into ten axial levels (9-18th 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effectLst/>
              <a:latin typeface="Times New Roman" panose="02020603050405020304" pitchFamily="18"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The 40 active core cells are thermally coupled two by two for each CV, modelling the power response of the included fuel assemblies, giving an accurate and continuous representation of the local fuel degradation. 20 CVs have been used to simulate four core channels and associated bypass volumes, connected through flow paths that open when the canister fails, allowing natural circulation in the open core after channel box failure.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The Primary Containment Vessel (PCV) model includes Drywell (DW), pedestal, vent lines, and </a:t>
            </a:r>
            <a:r>
              <a:rPr lang="en-GB" sz="1200" dirty="0" err="1">
                <a:effectLst/>
                <a:latin typeface="Times New Roman" panose="02020603050405020304" pitchFamily="18" charset="0"/>
                <a:ea typeface="Calibri" panose="020F0502020204030204" pitchFamily="34" charset="0"/>
              </a:rPr>
              <a:t>Wetwell</a:t>
            </a:r>
            <a:r>
              <a:rPr lang="en-GB" sz="1200" dirty="0">
                <a:effectLst/>
                <a:latin typeface="Times New Roman" panose="02020603050405020304" pitchFamily="18" charset="0"/>
                <a:ea typeface="Calibri" panose="020F0502020204030204" pitchFamily="34" charset="0"/>
              </a:rPr>
              <a:t> (WW).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Reactor Core Isolation Cooling (RCIC) system, High Pressure Coolant Injection (HPCI) system</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30</a:t>
            </a:fld>
            <a:endParaRPr lang="it-IT" altLang="it-IT"/>
          </a:p>
        </p:txBody>
      </p:sp>
    </p:spTree>
    <p:extLst>
      <p:ext uri="{BB962C8B-B14F-4D97-AF65-F5344CB8AC3E}">
        <p14:creationId xmlns:p14="http://schemas.microsoft.com/office/powerpoint/2010/main" val="2213757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Values are in good agreements with reference operational status. MELCOR calculation results have been compared with public measured data taken from (TEPCO, 2012b) and (TEPCO, 2012c). </a:t>
            </a:r>
            <a:endParaRPr lang="en-GB"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31</a:t>
            </a:fld>
            <a:endParaRPr lang="it-IT" altLang="it-IT"/>
          </a:p>
        </p:txBody>
      </p:sp>
    </p:spTree>
    <p:extLst>
      <p:ext uri="{BB962C8B-B14F-4D97-AF65-F5344CB8AC3E}">
        <p14:creationId xmlns:p14="http://schemas.microsoft.com/office/powerpoint/2010/main" val="144986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pPr indent="0" algn="just">
              <a:lnSpc>
                <a:spcPct val="150000"/>
              </a:lnSpc>
              <a:spcBef>
                <a:spcPts val="0"/>
              </a:spcBef>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Python interface allows to perturb all the parameters accessible through the MELCOR input deck. The interface interpret the information coming from RAVEN input deck, translate such information in the input of the driven code and manipulate output data file to create a database. </a:t>
            </a:r>
          </a:p>
          <a:p>
            <a:pPr indent="0" algn="just">
              <a:lnSpc>
                <a:spcPct val="150000"/>
              </a:lnSpc>
              <a:spcBef>
                <a:spcPts val="0"/>
              </a:spcBef>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0" algn="just">
              <a:lnSpc>
                <a:spcPct val="150000"/>
              </a:lnSpc>
              <a:spcBef>
                <a:spcPts val="0"/>
              </a:spcBef>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A MELCOR input deck is used as a template, the chosen parameters are specified as strings with special characters. In such a way, RAVEN can identify such parameters and replace the string with values sampled from a specified distribution. </a:t>
            </a:r>
          </a:p>
          <a:p>
            <a:pPr indent="0" algn="just">
              <a:lnSpc>
                <a:spcPct val="150000"/>
              </a:lnSpc>
              <a:spcBef>
                <a:spcPts val="0"/>
              </a:spcBef>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Consequently, number N of MELCOR input decks, specified in the sampling phase, is generated. Once the HDF5 database has been generated, statistical analysis of the output sets can be performed.</a:t>
            </a:r>
            <a:endParaRPr lang="it-IT"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4" name="Segnaposto numero diapositiva 3"/>
          <p:cNvSpPr>
            <a:spLocks noGrp="1"/>
          </p:cNvSpPr>
          <p:nvPr>
            <p:ph type="sldNum" sz="quarter" idx="5"/>
          </p:nvPr>
        </p:nvSpPr>
        <p:spPr/>
        <p:txBody>
          <a:bodyPr/>
          <a:lstStyle/>
          <a:p>
            <a:pPr>
              <a:defRPr/>
            </a:pPr>
            <a:fld id="{4CA3D5BC-35B8-4A3D-8945-B9EE87AA71D4}" type="slidenum">
              <a:rPr lang="it-IT" altLang="it-IT" smtClean="0"/>
              <a:pPr>
                <a:defRPr/>
              </a:pPr>
              <a:t>32</a:t>
            </a:fld>
            <a:endParaRPr lang="it-IT" altLang="it-IT"/>
          </a:p>
        </p:txBody>
      </p:sp>
    </p:spTree>
    <p:extLst>
      <p:ext uri="{BB962C8B-B14F-4D97-AF65-F5344CB8AC3E}">
        <p14:creationId xmlns:p14="http://schemas.microsoft.com/office/powerpoint/2010/main" val="2407154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rialMT"/>
              </a:rPr>
              <a:t>PRA is an engineering analysis process that answers the three fundamental risk questions (see FAQ R2). it provides both qualitative and quantitative information. </a:t>
            </a:r>
          </a:p>
          <a:p>
            <a:pPr algn="l"/>
            <a:endParaRPr lang="en-US" sz="1200" b="0" dirty="0">
              <a:solidFill>
                <a:srgbClr val="000000"/>
              </a:solidFill>
            </a:endParaRPr>
          </a:p>
          <a:p>
            <a:pPr algn="l"/>
            <a:r>
              <a:rPr lang="en-US" sz="1800" b="0" i="0" u="none" strike="noStrike" baseline="0" dirty="0">
                <a:latin typeface="ArialMT"/>
              </a:rPr>
              <a:t>An NPP PRA model will, typically delineate and analyze a large number of accident scenarios, starting with an “initiating event,” and ending with some level of consequence.</a:t>
            </a:r>
            <a:endParaRPr lang="en-US" sz="1200" b="0" dirty="0">
              <a:solidFill>
                <a:srgbClr val="000000"/>
              </a:solidFill>
            </a:endParaRPr>
          </a:p>
          <a:p>
            <a:pPr algn="l"/>
            <a:endParaRPr lang="en-US" sz="1200" b="0" dirty="0">
              <a:solidFill>
                <a:srgbClr val="000000"/>
              </a:solidFill>
            </a:endParaRPr>
          </a:p>
          <a:p>
            <a:pPr marL="171450" indent="-171450">
              <a:buFont typeface="Arial" panose="020B0604020202020204" pitchFamily="34" charset="0"/>
              <a:buChar char="•"/>
            </a:pPr>
            <a:r>
              <a:rPr lang="en-US" sz="1200" b="0" dirty="0">
                <a:solidFill>
                  <a:srgbClr val="000000"/>
                </a:solidFill>
              </a:rPr>
              <a:t>Fault Trees are used to identify all combinations of component failures that can lead to system failures</a:t>
            </a:r>
          </a:p>
          <a:p>
            <a:pPr marL="171450" indent="-171450">
              <a:buFont typeface="Arial" panose="020B0604020202020204" pitchFamily="34" charset="0"/>
              <a:buChar char="•"/>
            </a:pPr>
            <a:r>
              <a:rPr lang="en-US" sz="1200" b="0" dirty="0">
                <a:solidFill>
                  <a:srgbClr val="000000"/>
                </a:solidFill>
              </a:rPr>
              <a:t>Event Trees are used to determine the sequences of system failures that can lead to undesired consequences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00" b="0" i="0" u="none" strike="noStrike" baseline="0" dirty="0">
                <a:solidFill>
                  <a:srgbClr val="FFFFFF"/>
                </a:solidFill>
                <a:latin typeface="Times New Roman" panose="02020603050405020304" pitchFamily="18" charset="0"/>
              </a:rPr>
              <a:t>The probabilities of the different combinations of component/system failures are developed using Boolean logic. As parameters characterizing the probability of failure of single components are failure rates</a:t>
            </a:r>
            <a:endParaRPr lang="it-IT" sz="1200" b="0" i="0" u="none" strike="noStrike" baseline="0" dirty="0">
              <a:solidFill>
                <a:srgbClr val="000000"/>
              </a:solidFill>
              <a:latin typeface="Arial" charset="0"/>
            </a:endParaRPr>
          </a:p>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4</a:t>
            </a:fld>
            <a:endParaRPr lang="it-IT" altLang="it-IT"/>
          </a:p>
        </p:txBody>
      </p:sp>
    </p:spTree>
    <p:extLst>
      <p:ext uri="{BB962C8B-B14F-4D97-AF65-F5344CB8AC3E}">
        <p14:creationId xmlns:p14="http://schemas.microsoft.com/office/powerpoint/2010/main" val="435763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600"/>
              </a:spcAft>
              <a:buClrTx/>
              <a:buFont typeface="+mj-lt"/>
              <a:buNone/>
            </a:pPr>
            <a:r>
              <a:rPr lang="en-US" dirty="0"/>
              <a:t>Dynamic PRA refers to the integration of time-dependent modeling coupled with a probabilistic model to explore potential scenario pathways as a function of time.</a:t>
            </a:r>
          </a:p>
          <a:p>
            <a:pPr marL="0" indent="0" eaLnBrk="1" fontAlgn="auto" hangingPunct="1">
              <a:spcBef>
                <a:spcPts val="0"/>
              </a:spcBef>
              <a:spcAft>
                <a:spcPts val="600"/>
              </a:spcAft>
              <a:buClrTx/>
              <a:buFont typeface="+mj-lt"/>
              <a:buNone/>
            </a:pPr>
            <a:endParaRPr lang="en-US" dirty="0">
              <a:latin typeface="+mj-lt"/>
              <a:ea typeface="Calibri" panose="020F0502020204030204" pitchFamily="34" charset="0"/>
              <a:cs typeface="Arial" panose="020B0604020202020204" pitchFamily="34" charset="0"/>
            </a:endParaRPr>
          </a:p>
          <a:p>
            <a:pPr marL="180000" indent="-180000" eaLnBrk="1" fontAlgn="auto" hangingPunct="1">
              <a:spcBef>
                <a:spcPts val="0"/>
              </a:spcBef>
              <a:spcAft>
                <a:spcPts val="600"/>
              </a:spcAft>
              <a:buClrTx/>
              <a:buFont typeface="+mj-lt"/>
              <a:buAutoNum type="arabicPeriod"/>
            </a:pPr>
            <a:r>
              <a:rPr lang="en-US" dirty="0">
                <a:latin typeface="+mj-lt"/>
                <a:ea typeface="Calibri" panose="020F0502020204030204" pitchFamily="34" charset="0"/>
                <a:cs typeface="Arial" panose="020B0604020202020204" pitchFamily="34" charset="0"/>
              </a:rPr>
              <a:t>The dynamic phenomena have a strong influence on the system’s response (e.g., the operation of control/protection devices upon reaching assigned thresholds of the process variables values).</a:t>
            </a:r>
          </a:p>
          <a:p>
            <a:pPr marL="180000" indent="-180000" eaLnBrk="1" fontAlgn="auto" hangingPunct="1">
              <a:spcBef>
                <a:spcPts val="0"/>
              </a:spcBef>
              <a:spcAft>
                <a:spcPts val="600"/>
              </a:spcAft>
              <a:buClrTx/>
              <a:buFont typeface="+mj-lt"/>
              <a:buAutoNum type="arabicPeriod"/>
            </a:pPr>
            <a:r>
              <a:rPr lang="en-US" dirty="0">
                <a:latin typeface="+mj-lt"/>
                <a:ea typeface="Calibri" panose="020F0502020204030204" pitchFamily="34" charset="0"/>
                <a:cs typeface="Arial" panose="020B0604020202020204" pitchFamily="34" charset="0"/>
              </a:rPr>
              <a:t>The hardware component failure behavior and human operator actions depend on the process dynamics.</a:t>
            </a:r>
          </a:p>
          <a:p>
            <a:pPr marL="180000" indent="-180000" eaLnBrk="1" fontAlgn="auto" hangingPunct="1">
              <a:spcBef>
                <a:spcPts val="0"/>
              </a:spcBef>
              <a:spcAft>
                <a:spcPts val="600"/>
              </a:spcAft>
              <a:buClrTx/>
              <a:buFont typeface="+mj-lt"/>
              <a:buAutoNum type="arabicPeriod"/>
            </a:pPr>
            <a:r>
              <a:rPr lang="en-US" dirty="0">
                <a:latin typeface="+mj-lt"/>
                <a:ea typeface="Calibri" panose="020F0502020204030204" pitchFamily="34" charset="0"/>
                <a:cs typeface="Arial" panose="020B0604020202020204" pitchFamily="34" charset="0"/>
              </a:rPr>
              <a:t>The complex interactions between human operator actions and hardware components influence the system’s response and failure behavior.</a:t>
            </a:r>
          </a:p>
          <a:p>
            <a:pPr marL="180000" indent="-180000" eaLnBrk="1" fontAlgn="auto" hangingPunct="1">
              <a:spcBef>
                <a:spcPts val="0"/>
              </a:spcBef>
              <a:spcAft>
                <a:spcPts val="600"/>
              </a:spcAft>
              <a:buClrTx/>
              <a:buFont typeface="+mj-lt"/>
              <a:buAutoNum type="arabicPeriod"/>
            </a:pPr>
            <a:r>
              <a:rPr lang="en-US" dirty="0">
                <a:latin typeface="+mj-lt"/>
                <a:ea typeface="Calibri" panose="020F0502020204030204" pitchFamily="34" charset="0"/>
                <a:cs typeface="Arial" panose="020B0604020202020204" pitchFamily="34" charset="0"/>
              </a:rPr>
              <a:t>There are a variety of degraded modes related to multiple failure modes and the process dynamics.</a:t>
            </a:r>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5</a:t>
            </a:fld>
            <a:endParaRPr lang="it-IT" altLang="it-IT"/>
          </a:p>
        </p:txBody>
      </p:sp>
    </p:spTree>
    <p:extLst>
      <p:ext uri="{BB962C8B-B14F-4D97-AF65-F5344CB8AC3E}">
        <p14:creationId xmlns:p14="http://schemas.microsoft.com/office/powerpoint/2010/main" val="412562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Discrete-time: System state is computed with system codes from an initial condition. Discrete time steps are considered for failures and external disturbances, such as operator responses”</a:t>
            </a:r>
          </a:p>
          <a:p>
            <a:endParaRPr lang="en-US" b="0" dirty="0"/>
          </a:p>
          <a:p>
            <a:r>
              <a:rPr lang="en-US" b="0" dirty="0"/>
              <a:t>These deviations are predefined to happen at discrete time-steps, and the responses come from the rules and procedures the operators must carry out when the deviations are detected. The deviations and responses have associated probabilities</a:t>
            </a:r>
          </a:p>
          <a:p>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rPr>
              <a:t>The state explosion problem prohibits the application of classical DPRA methods to large-scale complex systems. Supervised DPRA methods address this problem reducing the number of simulations</a:t>
            </a:r>
            <a:endParaRPr lang="en-US" b="0" dirty="0"/>
          </a:p>
          <a:p>
            <a:endParaRPr lang="en-US" b="0" dirty="0"/>
          </a:p>
          <a:p>
            <a:pPr marL="342900" indent="-342900">
              <a:buFont typeface="Wingdings" panose="05000000000000000000" pitchFamily="2" charset="2"/>
              <a:buChar char="Ø"/>
            </a:pPr>
            <a:r>
              <a:rPr lang="en-US" sz="2000" b="1" dirty="0">
                <a:solidFill>
                  <a:srgbClr val="000000"/>
                </a:solidFill>
              </a:rPr>
              <a:t>Guided Exploration:</a:t>
            </a:r>
          </a:p>
          <a:p>
            <a:pPr marL="800100" lvl="1" indent="-342900">
              <a:buFont typeface="Courier New" panose="02070309020205020404" pitchFamily="49" charset="0"/>
              <a:buChar char="o"/>
            </a:pPr>
            <a:r>
              <a:rPr lang="en-US" sz="2000" dirty="0">
                <a:solidFill>
                  <a:srgbClr val="000000"/>
                </a:solidFill>
              </a:rPr>
              <a:t>Most relevant risk scenarios are explored first. Branching rules are selected to simulated low probability and high consequence states</a:t>
            </a:r>
          </a:p>
          <a:p>
            <a:pPr marL="800100" lvl="1" indent="-342900">
              <a:buFont typeface="Courier New" panose="02070309020205020404" pitchFamily="49" charset="0"/>
              <a:buChar char="o"/>
            </a:pPr>
            <a:r>
              <a:rPr lang="en-US" sz="2000" dirty="0">
                <a:solidFill>
                  <a:srgbClr val="000000"/>
                </a:solidFill>
              </a:rPr>
              <a:t>Probability truncation threshold and simulation time limits</a:t>
            </a:r>
          </a:p>
          <a:p>
            <a:pPr marL="342900" indent="-342900">
              <a:buFont typeface="Wingdings" panose="05000000000000000000" pitchFamily="2" charset="2"/>
              <a:buChar char="Ø"/>
            </a:pPr>
            <a:r>
              <a:rPr lang="en-US" sz="2000" dirty="0">
                <a:solidFill>
                  <a:srgbClr val="000000"/>
                </a:solidFill>
              </a:rPr>
              <a:t> </a:t>
            </a:r>
            <a:r>
              <a:rPr lang="en-US" sz="2000" b="1" dirty="0">
                <a:solidFill>
                  <a:srgbClr val="000000"/>
                </a:solidFill>
              </a:rPr>
              <a:t>State-space Pruning:</a:t>
            </a:r>
          </a:p>
          <a:p>
            <a:pPr marL="800100" lvl="1" indent="-342900">
              <a:buFont typeface="Courier New" panose="02070309020205020404" pitchFamily="49" charset="0"/>
              <a:buChar char="o"/>
            </a:pPr>
            <a:r>
              <a:rPr lang="en-US" sz="2000" dirty="0">
                <a:solidFill>
                  <a:srgbClr val="000000"/>
                </a:solidFill>
              </a:rPr>
              <a:t>Reducing the size of the state-space to be searched</a:t>
            </a:r>
          </a:p>
          <a:p>
            <a:pPr marL="800100" lvl="1" indent="-342900">
              <a:buFont typeface="Courier New" panose="02070309020205020404" pitchFamily="49" charset="0"/>
              <a:buChar char="o"/>
            </a:pPr>
            <a:r>
              <a:rPr lang="en-US" sz="2000" dirty="0">
                <a:solidFill>
                  <a:srgbClr val="000000"/>
                </a:solidFill>
              </a:rPr>
              <a:t>Use predefined knowledge of the state-space to avoid re-evaluating similar scenarios</a:t>
            </a:r>
          </a:p>
          <a:p>
            <a:pPr marL="342900" indent="-342900">
              <a:buFont typeface="Wingdings" panose="05000000000000000000" pitchFamily="2" charset="2"/>
              <a:buChar char="Ø"/>
            </a:pPr>
            <a:r>
              <a:rPr lang="en-US" sz="2000" b="1" dirty="0">
                <a:solidFill>
                  <a:srgbClr val="000000"/>
                </a:solidFill>
              </a:rPr>
              <a:t>Reduced-Order Models:</a:t>
            </a:r>
          </a:p>
          <a:p>
            <a:pPr marL="800100" lvl="1" indent="-342900">
              <a:buFont typeface="Courier New" panose="02070309020205020404" pitchFamily="49" charset="0"/>
              <a:buChar char="o"/>
            </a:pPr>
            <a:r>
              <a:rPr lang="en-US" sz="2000" dirty="0">
                <a:solidFill>
                  <a:srgbClr val="000000"/>
                </a:solidFill>
              </a:rPr>
              <a:t> Adjust the level of detail of the physical models being simulated</a:t>
            </a:r>
          </a:p>
          <a:p>
            <a:pPr algn="l"/>
            <a:endParaRPr lang="en-US" dirty="0"/>
          </a:p>
          <a:p>
            <a:endParaRPr lang="en-US" b="0" dirty="0"/>
          </a:p>
          <a:p>
            <a:endParaRPr lang="en-US" b="0" dirty="0"/>
          </a:p>
          <a:p>
            <a:endParaRPr lang="en-US" b="0" dirty="0"/>
          </a:p>
          <a:p>
            <a:endParaRPr lang="it-IT" b="0"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6</a:t>
            </a:fld>
            <a:endParaRPr lang="it-IT" altLang="it-IT"/>
          </a:p>
        </p:txBody>
      </p:sp>
    </p:spTree>
    <p:extLst>
      <p:ext uri="{BB962C8B-B14F-4D97-AF65-F5344CB8AC3E}">
        <p14:creationId xmlns:p14="http://schemas.microsoft.com/office/powerpoint/2010/main" val="54236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Fukushima Daiichi Unit 3 was a BWR/4 of 2381 </a:t>
            </a:r>
            <a:r>
              <a:rPr lang="en-GB" sz="1200" dirty="0" err="1">
                <a:effectLst/>
                <a:latin typeface="Times New Roman" panose="02020603050405020304" pitchFamily="18" charset="0"/>
                <a:ea typeface="Calibri" panose="020F0502020204030204" pitchFamily="34" charset="0"/>
              </a:rPr>
              <a:t>MWt</a:t>
            </a:r>
            <a:r>
              <a:rPr lang="en-GB" sz="1200" dirty="0">
                <a:effectLst/>
                <a:latin typeface="Times New Roman" panose="02020603050405020304" pitchFamily="18" charset="0"/>
                <a:ea typeface="Calibri" panose="020F0502020204030204" pitchFamily="34" charset="0"/>
              </a:rPr>
              <a:t>. The operating pressure in the reactor pressure vessel was 7.03 MPa considering an average core temperature of 286 °C. </a:t>
            </a: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The MELCOR in-vessel model includes downcomer, recirculation loops, jet pumps, steam separators, steam dryers, steam dome and four steam lines, as well as lower plenum and core region.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COR nodalization is shown. Lower plenum and core structures have been modelled using 19 Axial Levels (AL) and 6 rings. The active core region has been represented by 4 concentric core rings with associated radial peak factors. The fuel assemblies have been divided into ten axial levels (9-18th 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effectLst/>
              <a:latin typeface="Times New Roman" panose="02020603050405020304" pitchFamily="18"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The 40 active core cells are thermally coupled two by two for each CV, modelling the power response of the included fuel assemblies, giving an accurate and continuous representation of the local fuel degradation. 20 CVs have been used to simulate four core channels and associated bypass volumes, connected through flow paths that open when the canister fails, allowing natural circulation in the open core after channel box failure.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The Primary Containment Vessel (PCV) model includes Drywell (DW), pedestal, vent lines, and </a:t>
            </a:r>
            <a:r>
              <a:rPr lang="en-GB" sz="1200" dirty="0" err="1">
                <a:effectLst/>
                <a:latin typeface="Times New Roman" panose="02020603050405020304" pitchFamily="18" charset="0"/>
                <a:ea typeface="Calibri" panose="020F0502020204030204" pitchFamily="34" charset="0"/>
              </a:rPr>
              <a:t>Wetwell</a:t>
            </a:r>
            <a:r>
              <a:rPr lang="en-GB" sz="1200" dirty="0">
                <a:effectLst/>
                <a:latin typeface="Times New Roman" panose="02020603050405020304" pitchFamily="18" charset="0"/>
                <a:ea typeface="Calibri" panose="020F0502020204030204" pitchFamily="34" charset="0"/>
              </a:rPr>
              <a:t> (WW).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effectLst/>
                <a:latin typeface="Times New Roman" panose="02020603050405020304" pitchFamily="18" charset="0"/>
                <a:ea typeface="Calibri" panose="020F0502020204030204" pitchFamily="34" charset="0"/>
              </a:rPr>
              <a:t>Reactor Core Isolation Cooling (RCIC) system, High Pressure Coolant Injection (HPCI) system</a:t>
            </a:r>
            <a:endParaRPr lang="it-IT"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endParaRPr lang="en-US" sz="1200" dirty="0">
              <a:solidFill>
                <a:srgbClr val="000000"/>
              </a:solidFill>
              <a:latin typeface="+mj-lt"/>
            </a:endParaRPr>
          </a:p>
          <a:p>
            <a:pPr algn="l"/>
            <a:r>
              <a:rPr lang="en-US" sz="1200" dirty="0">
                <a:solidFill>
                  <a:srgbClr val="000000"/>
                </a:solidFill>
                <a:latin typeface="+mj-lt"/>
              </a:rPr>
              <a:t>The overall goal was to conceive a tool to enable Risk Informed Safety Margin Characterization (RISMC):</a:t>
            </a:r>
          </a:p>
          <a:p>
            <a:pPr marL="285750" indent="-285750" algn="l">
              <a:buFont typeface="Arial" panose="020B0604020202020204" pitchFamily="34" charset="0"/>
              <a:buChar char="•"/>
            </a:pPr>
            <a:r>
              <a:rPr lang="en-US" sz="1200" dirty="0">
                <a:solidFill>
                  <a:srgbClr val="000000"/>
                </a:solidFill>
                <a:latin typeface="+mj-lt"/>
              </a:rPr>
              <a:t>Evaluating risk (uncertainty propagation)</a:t>
            </a:r>
          </a:p>
          <a:p>
            <a:pPr marL="285750" indent="-285750" algn="l">
              <a:buFont typeface="Arial" panose="020B0604020202020204" pitchFamily="34" charset="0"/>
              <a:buChar char="•"/>
            </a:pPr>
            <a:r>
              <a:rPr lang="en-US" sz="1200" dirty="0">
                <a:solidFill>
                  <a:srgbClr val="000000"/>
                </a:solidFill>
                <a:latin typeface="+mj-lt"/>
              </a:rPr>
              <a:t>Understanding risk (limit surface, ranking, sensitivity, data mining)</a:t>
            </a:r>
          </a:p>
          <a:p>
            <a:pPr marL="285750" indent="-285750" algn="l">
              <a:buFont typeface="Arial" panose="020B0604020202020204" pitchFamily="34" charset="0"/>
              <a:buChar char="•"/>
            </a:pPr>
            <a:r>
              <a:rPr lang="en-US" sz="1200" dirty="0">
                <a:solidFill>
                  <a:srgbClr val="000000"/>
                </a:solidFill>
                <a:latin typeface="+mj-lt"/>
              </a:rPr>
              <a:t>Mitigating risk (optimization)</a:t>
            </a:r>
          </a:p>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7</a:t>
            </a:fld>
            <a:endParaRPr lang="it-IT" altLang="it-IT"/>
          </a:p>
        </p:txBody>
      </p:sp>
    </p:spTree>
    <p:extLst>
      <p:ext uri="{BB962C8B-B14F-4D97-AF65-F5344CB8AC3E}">
        <p14:creationId xmlns:p14="http://schemas.microsoft.com/office/powerpoint/2010/main" val="269786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10</a:t>
            </a:fld>
            <a:endParaRPr lang="it-IT" altLang="it-IT"/>
          </a:p>
        </p:txBody>
      </p:sp>
    </p:spTree>
    <p:extLst>
      <p:ext uri="{BB962C8B-B14F-4D97-AF65-F5344CB8AC3E}">
        <p14:creationId xmlns:p14="http://schemas.microsoft.com/office/powerpoint/2010/main" val="2488247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11</a:t>
            </a:fld>
            <a:endParaRPr lang="it-IT" altLang="it-IT"/>
          </a:p>
        </p:txBody>
      </p:sp>
    </p:spTree>
    <p:extLst>
      <p:ext uri="{BB962C8B-B14F-4D97-AF65-F5344CB8AC3E}">
        <p14:creationId xmlns:p14="http://schemas.microsoft.com/office/powerpoint/2010/main" val="2764779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12</a:t>
            </a:fld>
            <a:endParaRPr lang="it-IT" altLang="it-IT"/>
          </a:p>
        </p:txBody>
      </p:sp>
    </p:spTree>
    <p:extLst>
      <p:ext uri="{BB962C8B-B14F-4D97-AF65-F5344CB8AC3E}">
        <p14:creationId xmlns:p14="http://schemas.microsoft.com/office/powerpoint/2010/main" val="2879082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a:defRPr/>
            </a:pPr>
            <a:fld id="{4CA3D5BC-35B8-4A3D-8945-B9EE87AA71D4}" type="slidenum">
              <a:rPr lang="it-IT" altLang="it-IT" smtClean="0"/>
              <a:pPr>
                <a:defRPr/>
              </a:pPr>
              <a:t>15</a:t>
            </a:fld>
            <a:endParaRPr lang="it-IT" altLang="it-IT"/>
          </a:p>
        </p:txBody>
      </p:sp>
    </p:spTree>
    <p:extLst>
      <p:ext uri="{BB962C8B-B14F-4D97-AF65-F5344CB8AC3E}">
        <p14:creationId xmlns:p14="http://schemas.microsoft.com/office/powerpoint/2010/main" val="216885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7"/>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8"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9"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a:t>
            </a:fld>
            <a:endParaRPr lang="it-IT" altLang="it-IT" dirty="0"/>
          </a:p>
        </p:txBody>
      </p:sp>
      <p:sp>
        <p:nvSpPr>
          <p:cNvPr id="10" name="Rectangle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3465021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a:xfrm>
            <a:off x="1488020" y="1052737"/>
            <a:ext cx="10368622" cy="4814664"/>
          </a:xfrm>
        </p:spPr>
        <p:txBody>
          <a:bodyPr/>
          <a:lstStyle>
            <a:lvl1pPr marL="3175" indent="-3175">
              <a:buNone/>
              <a:defRPr sz="2000"/>
            </a:lvl1pPr>
            <a:lvl2pPr>
              <a:defRPr sz="1800"/>
            </a:lvl2pPr>
            <a:lvl3pPr>
              <a:defRPr sz="1800"/>
            </a:lvl3pPr>
            <a:lvl4pPr>
              <a:defRPr sz="1600"/>
            </a:lvl4pPr>
            <a:lvl5pPr>
              <a:defRPr sz="1400"/>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8" name="Rectangle 5"/>
          <p:cNvSpPr>
            <a:spLocks noGrp="1" noChangeArrowheads="1"/>
          </p:cNvSpPr>
          <p:nvPr>
            <p:ph type="ftr" sz="quarter" idx="3"/>
          </p:nvPr>
        </p:nvSpPr>
        <p:spPr bwMode="auto">
          <a:xfrm>
            <a:off x="1631505" y="6146800"/>
            <a:ext cx="5232581"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5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9" name="Rectangle 6"/>
          <p:cNvSpPr>
            <a:spLocks noGrp="1" noChangeArrowheads="1"/>
          </p:cNvSpPr>
          <p:nvPr>
            <p:ph type="sldNum" sz="quarter" idx="4"/>
          </p:nvPr>
        </p:nvSpPr>
        <p:spPr bwMode="auto">
          <a:xfrm>
            <a:off x="10203433"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a:t>
            </a:fld>
            <a:endParaRPr lang="it-IT" altLang="it-IT" dirty="0"/>
          </a:p>
        </p:txBody>
      </p:sp>
      <p:sp>
        <p:nvSpPr>
          <p:cNvPr id="7" name="Rectangle 4"/>
          <p:cNvSpPr>
            <a:spLocks noGrp="1" noChangeArrowheads="1"/>
          </p:cNvSpPr>
          <p:nvPr>
            <p:ph type="dt" sz="half" idx="2"/>
          </p:nvPr>
        </p:nvSpPr>
        <p:spPr>
          <a:xfrm>
            <a:off x="7372425" y="6165304"/>
            <a:ext cx="2540000" cy="457200"/>
          </a:xfrm>
          <a:prstGeom prst="rect">
            <a:avLst/>
          </a:prstGeom>
          <a:ln/>
        </p:spPr>
        <p:txBody>
          <a:bodyPr/>
          <a:lstStyle>
            <a:lvl1pPr algn="ctr">
              <a:defRPr sz="1300">
                <a:latin typeface="+mn-lt"/>
              </a:defRPr>
            </a:lvl1pPr>
          </a:lstStyle>
          <a:p>
            <a:pPr>
              <a:defRPr/>
            </a:pPr>
            <a:r>
              <a:rPr lang="it-IT" altLang="it-IT"/>
              <a:t>1/31/2024</a:t>
            </a:r>
            <a:endParaRPr lang="it-IT" altLang="it-IT" dirty="0"/>
          </a:p>
        </p:txBody>
      </p:sp>
      <p:sp>
        <p:nvSpPr>
          <p:cNvPr id="4" name="Rettangolo 3">
            <a:extLst>
              <a:ext uri="{FF2B5EF4-FFF2-40B4-BE49-F238E27FC236}">
                <a16:creationId xmlns:a16="http://schemas.microsoft.com/office/drawing/2014/main" id="{2840890A-604A-0AB4-1D90-37C0F0A8E9DC}"/>
              </a:ext>
            </a:extLst>
          </p:cNvPr>
          <p:cNvSpPr/>
          <p:nvPr userDrawn="1"/>
        </p:nvSpPr>
        <p:spPr bwMode="auto">
          <a:xfrm>
            <a:off x="0" y="6353176"/>
            <a:ext cx="1625600" cy="504825"/>
          </a:xfrm>
          <a:prstGeom prst="rect">
            <a:avLst/>
          </a:prstGeom>
          <a:solidFill>
            <a:srgbClr val="822433"/>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a:ln>
                <a:noFill/>
              </a:ln>
              <a:solidFill>
                <a:schemeClr val="bg1"/>
              </a:solidFill>
              <a:effectLst/>
              <a:latin typeface="Arial" charset="0"/>
              <a:ea typeface="ＭＳ Ｐゴシック" pitchFamily="1" charset="-128"/>
            </a:endParaRPr>
          </a:p>
        </p:txBody>
      </p:sp>
      <p:pic>
        <p:nvPicPr>
          <p:cNvPr id="6" name="Immagine 5" descr="Immagine che contiene testo, Carattere, logo, Elementi grafici&#10;&#10;Descrizione generata automaticamente">
            <a:extLst>
              <a:ext uri="{FF2B5EF4-FFF2-40B4-BE49-F238E27FC236}">
                <a16:creationId xmlns:a16="http://schemas.microsoft.com/office/drawing/2014/main" id="{3DC07FA0-0B78-19EC-568E-7ED642C8CE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51" y="6237313"/>
            <a:ext cx="1715851" cy="712835"/>
          </a:xfrm>
          <a:prstGeom prst="rect">
            <a:avLst/>
          </a:prstGeom>
        </p:spPr>
      </p:pic>
    </p:spTree>
    <p:extLst>
      <p:ext uri="{BB962C8B-B14F-4D97-AF65-F5344CB8AC3E}">
        <p14:creationId xmlns:p14="http://schemas.microsoft.com/office/powerpoint/2010/main" val="4011081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488018" y="1752600"/>
            <a:ext cx="493818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629400" y="1752600"/>
            <a:ext cx="493818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0"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a:t>
            </a:fld>
            <a:endParaRPr lang="it-IT" altLang="it-IT" dirty="0"/>
          </a:p>
        </p:txBody>
      </p:sp>
      <p:sp>
        <p:nvSpPr>
          <p:cNvPr id="8" name="Rectangle 4"/>
          <p:cNvSpPr>
            <a:spLocks noGrp="1" noChangeArrowheads="1"/>
          </p:cNvSpPr>
          <p:nvPr>
            <p:ph type="dt" sz="half" idx="10"/>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355260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109728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1"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1" name="Rectangle 5"/>
          <p:cNvSpPr>
            <a:spLocks noGrp="1" noChangeArrowheads="1"/>
          </p:cNvSpPr>
          <p:nvPr>
            <p:ph type="ftr" sz="quarter" idx="10"/>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2" name="Rectangle 6"/>
          <p:cNvSpPr>
            <a:spLocks noGrp="1" noChangeArrowheads="1"/>
          </p:cNvSpPr>
          <p:nvPr>
            <p:ph type="sldNum" sz="quarter" idx="11"/>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a:t>
            </a:fld>
            <a:endParaRPr lang="it-IT" altLang="it-IT" dirty="0"/>
          </a:p>
        </p:txBody>
      </p:sp>
      <p:sp>
        <p:nvSpPr>
          <p:cNvPr id="10" name="Rectangle 4"/>
          <p:cNvSpPr>
            <a:spLocks noGrp="1" noChangeArrowheads="1"/>
          </p:cNvSpPr>
          <p:nvPr>
            <p:ph type="dt" sz="half" idx="1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13593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7"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8"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a:t>
            </a:fld>
            <a:endParaRPr lang="it-IT" altLang="it-IT" dirty="0"/>
          </a:p>
        </p:txBody>
      </p:sp>
      <p:sp>
        <p:nvSpPr>
          <p:cNvPr id="6" name="Rectangle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884825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6" name="Footer Placeholder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7" name="Slide Number Placeholder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a:t>
            </a:fld>
            <a:endParaRPr lang="it-IT" altLang="it-IT" dirty="0"/>
          </a:p>
        </p:txBody>
      </p:sp>
      <p:sp>
        <p:nvSpPr>
          <p:cNvPr id="5" name="Date Placeholder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70774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8"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9"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a:t>
            </a:fld>
            <a:endParaRPr lang="it-IT" altLang="it-IT" dirty="0"/>
          </a:p>
        </p:txBody>
      </p:sp>
      <p:sp>
        <p:nvSpPr>
          <p:cNvPr id="11" name="Rectangle 4"/>
          <p:cNvSpPr>
            <a:spLocks noGrp="1" noChangeArrowheads="1"/>
          </p:cNvSpPr>
          <p:nvPr>
            <p:ph type="dt" sz="half" idx="10"/>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333444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19337" y="235497"/>
            <a:ext cx="10079566" cy="504825"/>
          </a:xfrm>
        </p:spPr>
        <p:txBody>
          <a:bodyPr/>
          <a:lstStyle/>
          <a:p>
            <a:r>
              <a:rPr lang="it-IT"/>
              <a:t>Fare clic per modificare lo stile del titolo</a:t>
            </a:r>
          </a:p>
        </p:txBody>
      </p:sp>
      <p:sp>
        <p:nvSpPr>
          <p:cNvPr id="3" name="Segnaposto testo 2"/>
          <p:cNvSpPr>
            <a:spLocks noGrp="1"/>
          </p:cNvSpPr>
          <p:nvPr>
            <p:ph type="body" sz="half" idx="1"/>
          </p:nvPr>
        </p:nvSpPr>
        <p:spPr>
          <a:xfrm>
            <a:off x="119336" y="1068212"/>
            <a:ext cx="5544617" cy="466504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5664994" y="1068212"/>
            <a:ext cx="6047630" cy="4665044"/>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9"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0"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100">
                <a:latin typeface="+mn-lt"/>
                <a:ea typeface="ＭＳ Ｐゴシック" pitchFamily="1" charset="-128"/>
              </a:defRPr>
            </a:lvl1pPr>
          </a:lstStyle>
          <a:p>
            <a:pPr>
              <a:defRPr/>
            </a:pPr>
            <a:r>
              <a:rPr lang="it-IT" altLang="it-IT"/>
              <a:t>  </a:t>
            </a:r>
            <a:fld id="{15DB496B-56F0-4D04-9B5F-089F1F370704}" type="slidenum">
              <a:rPr lang="it-IT" altLang="it-IT" smtClean="0"/>
              <a:pPr>
                <a:defRPr/>
              </a:pPr>
              <a:t>‹#›</a:t>
            </a:fld>
            <a:endParaRPr lang="it-IT" altLang="it-IT" dirty="0"/>
          </a:p>
        </p:txBody>
      </p:sp>
      <p:sp>
        <p:nvSpPr>
          <p:cNvPr id="8" name="Rectangle 4"/>
          <p:cNvSpPr>
            <a:spLocks noGrp="1" noChangeArrowheads="1"/>
          </p:cNvSpPr>
          <p:nvPr>
            <p:ph type="dt" sz="half" idx="10"/>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spTree>
    <p:extLst>
      <p:ext uri="{BB962C8B-B14F-4D97-AF65-F5344CB8AC3E}">
        <p14:creationId xmlns:p14="http://schemas.microsoft.com/office/powerpoint/2010/main" val="160756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5"/>
          <p:cNvGrpSpPr>
            <a:grpSpLocks/>
          </p:cNvGrpSpPr>
          <p:nvPr userDrawn="1"/>
        </p:nvGrpSpPr>
        <p:grpSpPr bwMode="auto">
          <a:xfrm>
            <a:off x="0" y="6096000"/>
            <a:ext cx="12192000" cy="762000"/>
            <a:chOff x="0" y="3840"/>
            <a:chExt cx="5760" cy="480"/>
          </a:xfrm>
        </p:grpSpPr>
        <p:sp>
          <p:nvSpPr>
            <p:cNvPr id="1032" name="Rectangle 13"/>
            <p:cNvSpPr>
              <a:spLocks noChangeArrowheads="1"/>
            </p:cNvSpPr>
            <p:nvPr userDrawn="1"/>
          </p:nvSpPr>
          <p:spPr bwMode="auto">
            <a:xfrm>
              <a:off x="0" y="3984"/>
              <a:ext cx="5760" cy="336"/>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900">
                  <a:solidFill>
                    <a:schemeClr val="bg1"/>
                  </a:solidFill>
                  <a:latin typeface="Arial" pitchFamily="34" charset="0"/>
                  <a:ea typeface="ＭＳ Ｐゴシック" pitchFamily="34" charset="-128"/>
                </a:defRPr>
              </a:lvl1pPr>
              <a:lvl2pPr marL="742950" indent="-285750">
                <a:defRPr sz="900">
                  <a:solidFill>
                    <a:schemeClr val="bg1"/>
                  </a:solidFill>
                  <a:latin typeface="Arial" pitchFamily="34" charset="0"/>
                  <a:ea typeface="ＭＳ Ｐゴシック" pitchFamily="34" charset="-128"/>
                </a:defRPr>
              </a:lvl2pPr>
              <a:lvl3pPr marL="1143000" indent="-228600">
                <a:defRPr sz="900">
                  <a:solidFill>
                    <a:schemeClr val="bg1"/>
                  </a:solidFill>
                  <a:latin typeface="Arial" pitchFamily="34" charset="0"/>
                  <a:ea typeface="ＭＳ Ｐゴシック" pitchFamily="34" charset="-128"/>
                </a:defRPr>
              </a:lvl3pPr>
              <a:lvl4pPr marL="1600200" indent="-228600">
                <a:defRPr sz="900">
                  <a:solidFill>
                    <a:schemeClr val="bg1"/>
                  </a:solidFill>
                  <a:latin typeface="Arial" pitchFamily="34" charset="0"/>
                  <a:ea typeface="ＭＳ Ｐゴシック" pitchFamily="34" charset="-128"/>
                </a:defRPr>
              </a:lvl4pPr>
              <a:lvl5pPr marL="2057400" indent="-228600">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9pPr>
            </a:lstStyle>
            <a:p>
              <a:pPr>
                <a:defRPr/>
              </a:pPr>
              <a:endParaRPr lang="it-IT" altLang="it-IT" sz="900"/>
            </a:p>
          </p:txBody>
        </p:sp>
        <p:sp>
          <p:nvSpPr>
            <p:cNvPr id="1033" name="Rectangle 14"/>
            <p:cNvSpPr>
              <a:spLocks noChangeArrowheads="1"/>
            </p:cNvSpPr>
            <p:nvPr userDrawn="1"/>
          </p:nvSpPr>
          <p:spPr bwMode="auto">
            <a:xfrm>
              <a:off x="768" y="3840"/>
              <a:ext cx="4992" cy="480"/>
            </a:xfrm>
            <a:prstGeom prst="rect">
              <a:avLst/>
            </a:prstGeom>
            <a:solidFill>
              <a:srgbClr val="822433"/>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900">
                  <a:solidFill>
                    <a:schemeClr val="bg1"/>
                  </a:solidFill>
                  <a:latin typeface="Arial" pitchFamily="34" charset="0"/>
                  <a:ea typeface="ＭＳ Ｐゴシック" pitchFamily="34" charset="-128"/>
                </a:defRPr>
              </a:lvl1pPr>
              <a:lvl2pPr marL="742950" indent="-285750">
                <a:defRPr sz="900">
                  <a:solidFill>
                    <a:schemeClr val="bg1"/>
                  </a:solidFill>
                  <a:latin typeface="Arial" pitchFamily="34" charset="0"/>
                  <a:ea typeface="ＭＳ Ｐゴシック" pitchFamily="34" charset="-128"/>
                </a:defRPr>
              </a:lvl2pPr>
              <a:lvl3pPr marL="1143000" indent="-228600">
                <a:defRPr sz="900">
                  <a:solidFill>
                    <a:schemeClr val="bg1"/>
                  </a:solidFill>
                  <a:latin typeface="Arial" pitchFamily="34" charset="0"/>
                  <a:ea typeface="ＭＳ Ｐゴシック" pitchFamily="34" charset="-128"/>
                </a:defRPr>
              </a:lvl3pPr>
              <a:lvl4pPr marL="1600200" indent="-228600">
                <a:defRPr sz="900">
                  <a:solidFill>
                    <a:schemeClr val="bg1"/>
                  </a:solidFill>
                  <a:latin typeface="Arial" pitchFamily="34" charset="0"/>
                  <a:ea typeface="ＭＳ Ｐゴシック" pitchFamily="34" charset="-128"/>
                </a:defRPr>
              </a:lvl4pPr>
              <a:lvl5pPr marL="2057400" indent="-228600">
                <a:defRPr sz="9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bg1"/>
                  </a:solidFill>
                  <a:latin typeface="Arial" pitchFamily="34" charset="0"/>
                  <a:ea typeface="ＭＳ Ｐゴシック" pitchFamily="34" charset="-128"/>
                </a:defRPr>
              </a:lvl9pPr>
            </a:lstStyle>
            <a:p>
              <a:pPr>
                <a:defRPr/>
              </a:pPr>
              <a:endParaRPr lang="it-IT" altLang="it-IT" sz="900"/>
            </a:p>
          </p:txBody>
        </p:sp>
      </p:grpSp>
      <p:sp>
        <p:nvSpPr>
          <p:cNvPr id="1027" name="Rectangle 2"/>
          <p:cNvSpPr>
            <a:spLocks noGrp="1" noChangeArrowheads="1"/>
          </p:cNvSpPr>
          <p:nvPr>
            <p:ph type="title"/>
          </p:nvPr>
        </p:nvSpPr>
        <p:spPr bwMode="auto">
          <a:xfrm>
            <a:off x="119335" y="332657"/>
            <a:ext cx="11876732"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Fare clic per modificare stile</a:t>
            </a:r>
          </a:p>
        </p:txBody>
      </p:sp>
      <p:sp>
        <p:nvSpPr>
          <p:cNvPr id="1028" name="Rectangle 3"/>
          <p:cNvSpPr>
            <a:spLocks noGrp="1" noChangeArrowheads="1"/>
          </p:cNvSpPr>
          <p:nvPr>
            <p:ph type="body" idx="1"/>
          </p:nvPr>
        </p:nvSpPr>
        <p:spPr bwMode="auto">
          <a:xfrm>
            <a:off x="123924" y="1364345"/>
            <a:ext cx="11876732" cy="4546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9" name="Rectangle 5"/>
          <p:cNvSpPr>
            <a:spLocks noGrp="1" noChangeArrowheads="1"/>
          </p:cNvSpPr>
          <p:nvPr>
            <p:ph type="ftr" sz="quarter" idx="3"/>
          </p:nvPr>
        </p:nvSpPr>
        <p:spPr bwMode="auto">
          <a:xfrm>
            <a:off x="1625600" y="6146800"/>
            <a:ext cx="5046464" cy="59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100">
                <a:latin typeface="+mn-lt"/>
                <a:ea typeface="ＭＳ Ｐゴシック" pitchFamily="1" charset="-128"/>
              </a:defRPr>
            </a:lvl1pPr>
          </a:lstStyle>
          <a:p>
            <a:pPr>
              <a:defRPr/>
            </a:pPr>
            <a:r>
              <a:rPr lang="en-US" altLang="it-IT"/>
              <a:t>An approach for a DPRA with RAVEN and MELCOR</a:t>
            </a:r>
            <a:endParaRPr lang="it-IT" altLang="it-IT" i="1" dirty="0"/>
          </a:p>
        </p:txBody>
      </p:sp>
      <p:sp>
        <p:nvSpPr>
          <p:cNvPr id="1030" name="Rectangle 6"/>
          <p:cNvSpPr>
            <a:spLocks noGrp="1" noChangeArrowheads="1"/>
          </p:cNvSpPr>
          <p:nvPr>
            <p:ph type="sldNum" sz="quarter" idx="4"/>
          </p:nvPr>
        </p:nvSpPr>
        <p:spPr bwMode="auto">
          <a:xfrm>
            <a:off x="9840416" y="6165304"/>
            <a:ext cx="1725216"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latin typeface="+mn-lt"/>
                <a:ea typeface="ＭＳ Ｐゴシック" pitchFamily="1" charset="-128"/>
              </a:defRPr>
            </a:lvl1pPr>
          </a:lstStyle>
          <a:p>
            <a:pPr>
              <a:defRPr/>
            </a:pPr>
            <a:r>
              <a:rPr lang="it-IT" altLang="it-IT" dirty="0"/>
              <a:t>  </a:t>
            </a:r>
            <a:fld id="{15DB496B-56F0-4D04-9B5F-089F1F370704}" type="slidenum">
              <a:rPr lang="it-IT" altLang="it-IT" smtClean="0"/>
              <a:pPr>
                <a:defRPr/>
              </a:pPr>
              <a:t>‹#›</a:t>
            </a:fld>
            <a:r>
              <a:rPr lang="it-IT" altLang="it-IT" dirty="0"/>
              <a:t>/&lt;TOT&gt;</a:t>
            </a:r>
          </a:p>
        </p:txBody>
      </p:sp>
      <p:sp>
        <p:nvSpPr>
          <p:cNvPr id="11" name="Rectangle 4"/>
          <p:cNvSpPr>
            <a:spLocks noGrp="1" noChangeArrowheads="1"/>
          </p:cNvSpPr>
          <p:nvPr>
            <p:ph type="dt" sz="half" idx="2"/>
          </p:nvPr>
        </p:nvSpPr>
        <p:spPr>
          <a:xfrm>
            <a:off x="6864085" y="6165304"/>
            <a:ext cx="2540000" cy="457200"/>
          </a:xfrm>
          <a:prstGeom prst="rect">
            <a:avLst/>
          </a:prstGeom>
          <a:ln/>
        </p:spPr>
        <p:txBody>
          <a:bodyPr/>
          <a:lstStyle>
            <a:lvl1pPr algn="ctr">
              <a:defRPr sz="1100">
                <a:latin typeface="+mn-lt"/>
              </a:defRPr>
            </a:lvl1pPr>
          </a:lstStyle>
          <a:p>
            <a:pPr>
              <a:defRPr/>
            </a:pPr>
            <a:r>
              <a:rPr lang="it-IT" altLang="it-IT"/>
              <a:t>1/31/2024</a:t>
            </a:r>
            <a:endParaRPr lang="it-IT" altLang="it-IT" dirty="0"/>
          </a:p>
        </p:txBody>
      </p:sp>
      <p:pic>
        <p:nvPicPr>
          <p:cNvPr id="10" name="Picture 13" descr="logo +marchio">
            <a:extLst>
              <a:ext uri="{FF2B5EF4-FFF2-40B4-BE49-F238E27FC236}">
                <a16:creationId xmlns:a16="http://schemas.microsoft.com/office/drawing/2014/main" id="{C3EB5317-66F9-4A74-B661-D8993D37CCAB}"/>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l="15070" t="16585" r="54402" b="4637"/>
          <a:stretch/>
        </p:blipFill>
        <p:spPr bwMode="auto">
          <a:xfrm>
            <a:off x="95674" y="6338977"/>
            <a:ext cx="1434256" cy="50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Lst>
  <p:hf hdr="0" dt="0"/>
  <p:txStyles>
    <p:title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000">
          <a:solidFill>
            <a:srgbClr val="000000"/>
          </a:solidFill>
          <a:latin typeface="+mn-lt"/>
          <a:ea typeface="+mn-ea"/>
        </a:defRPr>
      </a:lvl2pPr>
      <a:lvl3pPr marL="1143000" indent="-228600" algn="l" rtl="0" eaLnBrk="0" fontAlgn="base" hangingPunct="0">
        <a:spcBef>
          <a:spcPct val="20000"/>
        </a:spcBef>
        <a:spcAft>
          <a:spcPct val="0"/>
        </a:spcAft>
        <a:buChar char="•"/>
        <a:defRPr sz="1600">
          <a:solidFill>
            <a:srgbClr val="000000"/>
          </a:solidFill>
          <a:latin typeface="+mn-lt"/>
          <a:ea typeface="+mn-ea"/>
        </a:defRPr>
      </a:lvl3pPr>
      <a:lvl4pPr marL="1562100" indent="-228600" algn="l" rtl="0" eaLnBrk="0" fontAlgn="base" hangingPunct="0">
        <a:spcBef>
          <a:spcPct val="20000"/>
        </a:spcBef>
        <a:spcAft>
          <a:spcPct val="0"/>
        </a:spcAft>
        <a:buChar char="–"/>
        <a:defRPr sz="1400">
          <a:solidFill>
            <a:srgbClr val="000000"/>
          </a:solidFill>
          <a:latin typeface="+mn-lt"/>
          <a:ea typeface="+mn-ea"/>
        </a:defRPr>
      </a:lvl4pPr>
      <a:lvl5pPr marL="1981200" indent="-228600" algn="l" rtl="0" eaLnBrk="0" fontAlgn="base" hangingPunct="0">
        <a:spcBef>
          <a:spcPct val="20000"/>
        </a:spcBef>
        <a:spcAft>
          <a:spcPct val="0"/>
        </a:spcAft>
        <a:buChar char="»"/>
        <a:defRPr sz="12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0.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4.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0.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0.png"/><Relationship Id="rId15" Type="http://schemas.openxmlformats.org/officeDocument/2006/relationships/image" Target="../media/image18.png"/><Relationship Id="rId10" Type="http://schemas.openxmlformats.org/officeDocument/2006/relationships/image" Target="../media/image35.png"/><Relationship Id="rId4" Type="http://schemas.openxmlformats.org/officeDocument/2006/relationships/image" Target="../media/image301.pn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sv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customXml" Target="../ink/ink2.xml"/><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63.sv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7.svg"/><Relationship Id="rId7" Type="http://schemas.openxmlformats.org/officeDocument/2006/relationships/image" Target="../media/image65.sv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9.sv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1109/TPS.2022.3165170" TargetMode="External"/><Relationship Id="rId2" Type="http://schemas.openxmlformats.org/officeDocument/2006/relationships/hyperlink" Target="https://doi.org/10.1016/j.anucene.2023.10999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svg"/></Relationships>
</file>

<file path=ppt/slides/_rels/slide29.xml.rels><?xml version="1.0" encoding="UTF-8" standalone="yes"?>
<Relationships xmlns="http://schemas.openxmlformats.org/package/2006/relationships"><Relationship Id="rId3" Type="http://schemas.openxmlformats.org/officeDocument/2006/relationships/hyperlink" Target="https://github.com/idaholab/raven" TargetMode="External"/><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doi.org/10.1016/j.nucengdes.2021.111383" TargetMode="External"/><Relationship Id="rId5" Type="http://schemas.openxmlformats.org/officeDocument/2006/relationships/image" Target="../media/image88.png"/><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050" name="Rectangle 11"/>
          <p:cNvSpPr>
            <a:spLocks noChangeArrowheads="1"/>
          </p:cNvSpPr>
          <p:nvPr/>
        </p:nvSpPr>
        <p:spPr bwMode="auto">
          <a:xfrm>
            <a:off x="0" y="0"/>
            <a:ext cx="12192000" cy="3429000"/>
          </a:xfrm>
          <a:prstGeom prst="rect">
            <a:avLst/>
          </a:prstGeom>
          <a:solidFill>
            <a:srgbClr val="0067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solidFill>
                <a:srgbClr val="006778"/>
              </a:solidFill>
            </a:endParaRPr>
          </a:p>
        </p:txBody>
      </p:sp>
      <p:sp>
        <p:nvSpPr>
          <p:cNvPr id="2052" name="Rectangle 3"/>
          <p:cNvSpPr>
            <a:spLocks noGrp="1" noChangeArrowheads="1"/>
          </p:cNvSpPr>
          <p:nvPr>
            <p:ph type="ctrTitle"/>
          </p:nvPr>
        </p:nvSpPr>
        <p:spPr>
          <a:xfrm>
            <a:off x="2999656" y="785452"/>
            <a:ext cx="8784976" cy="1854925"/>
          </a:xfrm>
        </p:spPr>
        <p:txBody>
          <a:bodyPr/>
          <a:lstStyle/>
          <a:p>
            <a:pPr eaLnBrk="1" hangingPunct="1">
              <a:lnSpc>
                <a:spcPct val="150000"/>
              </a:lnSpc>
            </a:pPr>
            <a:r>
              <a:rPr lang="en-US" altLang="it-IT" sz="3000" dirty="0">
                <a:solidFill>
                  <a:schemeClr val="bg1"/>
                </a:solidFill>
              </a:rPr>
              <a:t>An approach for a Dynamic Probabilistic Risk Assessment with RAVEN and MELCOR</a:t>
            </a:r>
            <a:endParaRPr lang="it-IT" altLang="it-IT" sz="3000" dirty="0">
              <a:solidFill>
                <a:schemeClr val="bg1"/>
              </a:solidFill>
            </a:endParaRPr>
          </a:p>
        </p:txBody>
      </p:sp>
      <p:grpSp>
        <p:nvGrpSpPr>
          <p:cNvPr id="2053" name="Group 17"/>
          <p:cNvGrpSpPr>
            <a:grpSpLocks/>
          </p:cNvGrpSpPr>
          <p:nvPr/>
        </p:nvGrpSpPr>
        <p:grpSpPr bwMode="auto">
          <a:xfrm>
            <a:off x="-1" y="2727771"/>
            <a:ext cx="12207225" cy="4130231"/>
            <a:chOff x="-12" y="1738"/>
            <a:chExt cx="5773" cy="2582"/>
          </a:xfrm>
        </p:grpSpPr>
        <p:pic>
          <p:nvPicPr>
            <p:cNvPr id="2055" name="Picture 15" descr="Fondin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 y="2158"/>
              <a:ext cx="5773" cy="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6" descr="fasc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6" y="1738"/>
              <a:ext cx="444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ttangolo 1">
            <a:extLst>
              <a:ext uri="{FF2B5EF4-FFF2-40B4-BE49-F238E27FC236}">
                <a16:creationId xmlns:a16="http://schemas.microsoft.com/office/drawing/2014/main" id="{8B3AB3D6-AF91-4028-89A1-AD6EFBE0B284}"/>
              </a:ext>
            </a:extLst>
          </p:cNvPr>
          <p:cNvSpPr/>
          <p:nvPr/>
        </p:nvSpPr>
        <p:spPr>
          <a:xfrm>
            <a:off x="8823587" y="6381328"/>
            <a:ext cx="3013646" cy="338554"/>
          </a:xfrm>
          <a:prstGeom prst="rect">
            <a:avLst/>
          </a:prstGeom>
        </p:spPr>
        <p:txBody>
          <a:bodyPr wrap="none">
            <a:spAutoFit/>
          </a:bodyPr>
          <a:lstStyle/>
          <a:p>
            <a:r>
              <a:rPr lang="en-GB" sz="1600" dirty="0"/>
              <a:t>tommaso.glingler@uniroma1.it</a:t>
            </a:r>
          </a:p>
        </p:txBody>
      </p:sp>
      <p:sp>
        <p:nvSpPr>
          <p:cNvPr id="11" name="CasellaDiTesto 10">
            <a:extLst>
              <a:ext uri="{FF2B5EF4-FFF2-40B4-BE49-F238E27FC236}">
                <a16:creationId xmlns:a16="http://schemas.microsoft.com/office/drawing/2014/main" id="{0E1E0574-7F78-4DB6-970F-B645BDA3217C}"/>
              </a:ext>
            </a:extLst>
          </p:cNvPr>
          <p:cNvSpPr txBox="1"/>
          <p:nvPr/>
        </p:nvSpPr>
        <p:spPr>
          <a:xfrm>
            <a:off x="2946382" y="2811611"/>
            <a:ext cx="6164450" cy="553998"/>
          </a:xfrm>
          <a:prstGeom prst="rect">
            <a:avLst/>
          </a:prstGeom>
          <a:noFill/>
        </p:spPr>
        <p:txBody>
          <a:bodyPr wrap="square">
            <a:spAutoFit/>
          </a:bodyPr>
          <a:lstStyle/>
          <a:p>
            <a:r>
              <a:rPr lang="en-GB" sz="3000" b="1" dirty="0">
                <a:latin typeface="+mj-lt"/>
              </a:rPr>
              <a:t>Tommaso Glingler</a:t>
            </a:r>
          </a:p>
        </p:txBody>
      </p:sp>
      <p:pic>
        <p:nvPicPr>
          <p:cNvPr id="5" name="Immagine 4" descr="Immagine che contiene testo, Carattere, logo, Elementi grafici&#10;&#10;Descrizione generata automaticamente">
            <a:extLst>
              <a:ext uri="{FF2B5EF4-FFF2-40B4-BE49-F238E27FC236}">
                <a16:creationId xmlns:a16="http://schemas.microsoft.com/office/drawing/2014/main" id="{76698B7F-A3B1-D325-FA57-4D5E11EBF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905" y="3419206"/>
            <a:ext cx="3944868" cy="1638861"/>
          </a:xfrm>
          <a:prstGeom prst="rect">
            <a:avLst/>
          </a:prstGeom>
        </p:spPr>
      </p:pic>
      <p:sp>
        <p:nvSpPr>
          <p:cNvPr id="6" name="TextBox 5">
            <a:extLst>
              <a:ext uri="{FF2B5EF4-FFF2-40B4-BE49-F238E27FC236}">
                <a16:creationId xmlns:a16="http://schemas.microsoft.com/office/drawing/2014/main" id="{D43D11CE-7BD4-0B1B-8B33-6334E8B2FA00}"/>
              </a:ext>
            </a:extLst>
          </p:cNvPr>
          <p:cNvSpPr txBox="1">
            <a:spLocks noChangeArrowheads="1"/>
          </p:cNvSpPr>
          <p:nvPr/>
        </p:nvSpPr>
        <p:spPr bwMode="auto">
          <a:xfrm>
            <a:off x="10063241" y="4093885"/>
            <a:ext cx="2159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it-IT" altLang="it-IT" sz="2000" b="1" dirty="0">
                <a:latin typeface="Tahoma" panose="020B0604030504040204" pitchFamily="34" charset="0"/>
                <a:cs typeface="Tahoma" panose="020B0604030504040204" pitchFamily="34" charset="0"/>
              </a:rPr>
              <a:t>M. Pellegrini</a:t>
            </a:r>
          </a:p>
        </p:txBody>
      </p:sp>
      <p:pic>
        <p:nvPicPr>
          <p:cNvPr id="7" name="Picture 6">
            <a:extLst>
              <a:ext uri="{FF2B5EF4-FFF2-40B4-BE49-F238E27FC236}">
                <a16:creationId xmlns:a16="http://schemas.microsoft.com/office/drawing/2014/main" id="{E7CCB710-96F3-A60D-A734-9B83B8E9A6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401" y="5169190"/>
            <a:ext cx="2159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6889040-F33E-D145-A36D-F17055155E26}"/>
              </a:ext>
            </a:extLst>
          </p:cNvPr>
          <p:cNvSpPr txBox="1">
            <a:spLocks noChangeArrowheads="1"/>
          </p:cNvSpPr>
          <p:nvPr/>
        </p:nvSpPr>
        <p:spPr bwMode="auto">
          <a:xfrm>
            <a:off x="2946382" y="5373216"/>
            <a:ext cx="215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it-IT" altLang="it-IT" sz="2000" b="1" dirty="0">
                <a:latin typeface="Tahoma" panose="020B0604030504040204" pitchFamily="34" charset="0"/>
                <a:cs typeface="Tahoma" panose="020B0604030504040204" pitchFamily="34" charset="0"/>
              </a:rPr>
              <a:t>D. Mandelli</a:t>
            </a:r>
          </a:p>
          <a:p>
            <a:r>
              <a:rPr lang="it-IT" altLang="it-IT" sz="2000" b="1" dirty="0">
                <a:latin typeface="Tahoma" panose="020B0604030504040204" pitchFamily="34" charset="0"/>
                <a:cs typeface="Tahoma" panose="020B0604030504040204" pitchFamily="34" charset="0"/>
              </a:rPr>
              <a:t>A. Alfonsi</a:t>
            </a:r>
          </a:p>
        </p:txBody>
      </p:sp>
      <p:pic>
        <p:nvPicPr>
          <p:cNvPr id="3" name="Immagine 11">
            <a:extLst>
              <a:ext uri="{FF2B5EF4-FFF2-40B4-BE49-F238E27FC236}">
                <a16:creationId xmlns:a16="http://schemas.microsoft.com/office/drawing/2014/main" id="{FA09FDE1-E9CE-7D16-8EF0-9C01D418F0FE}"/>
              </a:ext>
            </a:extLst>
          </p:cNvPr>
          <p:cNvPicPr>
            <a:picLocks noChangeAspect="1"/>
          </p:cNvPicPr>
          <p:nvPr/>
        </p:nvPicPr>
        <p:blipFill>
          <a:blip r:embed="rId7"/>
          <a:stretch>
            <a:fillRect/>
          </a:stretch>
        </p:blipFill>
        <p:spPr>
          <a:xfrm>
            <a:off x="6155627" y="3825079"/>
            <a:ext cx="3620549" cy="937722"/>
          </a:xfrm>
          <a:prstGeom prst="rect">
            <a:avLst/>
          </a:prstGeom>
        </p:spPr>
      </p:pic>
      <p:sp>
        <p:nvSpPr>
          <p:cNvPr id="10" name="TextBox 9">
            <a:extLst>
              <a:ext uri="{FF2B5EF4-FFF2-40B4-BE49-F238E27FC236}">
                <a16:creationId xmlns:a16="http://schemas.microsoft.com/office/drawing/2014/main" id="{A918829C-915A-8AFE-E164-B9B23EBE5724}"/>
              </a:ext>
            </a:extLst>
          </p:cNvPr>
          <p:cNvSpPr txBox="1">
            <a:spLocks noChangeArrowheads="1"/>
          </p:cNvSpPr>
          <p:nvPr/>
        </p:nvSpPr>
        <p:spPr bwMode="auto">
          <a:xfrm>
            <a:off x="4066573" y="3939997"/>
            <a:ext cx="2159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r>
              <a:rPr lang="it-IT" altLang="it-IT" sz="2000" b="1" dirty="0">
                <a:latin typeface="Tahoma" panose="020B0604030504040204" pitchFamily="34" charset="0"/>
                <a:cs typeface="Tahoma" panose="020B0604030504040204" pitchFamily="34" charset="0"/>
              </a:rPr>
              <a:t>M. D’Onorio</a:t>
            </a:r>
          </a:p>
          <a:p>
            <a:r>
              <a:rPr lang="it-IT" altLang="it-IT" sz="2000" b="1" dirty="0">
                <a:latin typeface="Tahoma" panose="020B0604030504040204" pitchFamily="34" charset="0"/>
                <a:cs typeface="Tahoma" panose="020B0604030504040204" pitchFamily="34" charset="0"/>
              </a:rPr>
              <a:t>G. Caruso</a:t>
            </a:r>
          </a:p>
        </p:txBody>
      </p:sp>
      <p:pic>
        <p:nvPicPr>
          <p:cNvPr id="4" name="Picture 3">
            <a:extLst>
              <a:ext uri="{FF2B5EF4-FFF2-40B4-BE49-F238E27FC236}">
                <a16:creationId xmlns:a16="http://schemas.microsoft.com/office/drawing/2014/main" id="{0BF15AAC-532A-1384-181E-02C8B4A8F8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497" y="512276"/>
            <a:ext cx="2402138" cy="259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0BD9FEE-6115-4168-B0D1-65BE6F2AE0BF}"/>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2" name="Titolo 1">
            <a:extLst>
              <a:ext uri="{FF2B5EF4-FFF2-40B4-BE49-F238E27FC236}">
                <a16:creationId xmlns:a16="http://schemas.microsoft.com/office/drawing/2014/main" id="{ABC4A607-9A94-9780-C277-8277ACFAEF5A}"/>
              </a:ext>
            </a:extLst>
          </p:cNvPr>
          <p:cNvSpPr>
            <a:spLocks noGrp="1" noChangeArrowheads="1"/>
          </p:cNvSpPr>
          <p:nvPr>
            <p:ph type="title"/>
          </p:nvPr>
        </p:nvSpPr>
        <p:spPr>
          <a:xfrm>
            <a:off x="52341" y="43855"/>
            <a:ext cx="10364139" cy="504825"/>
          </a:xfrm>
        </p:spPr>
        <p:txBody>
          <a:bodyPr/>
          <a:lstStyle/>
          <a:p>
            <a:pPr eaLnBrk="1" hangingPunct="1"/>
            <a:r>
              <a:rPr lang="it-IT" altLang="it-IT" dirty="0">
                <a:latin typeface="Tahoma" panose="020B0604030504040204" pitchFamily="34" charset="0"/>
                <a:cs typeface="Tahoma" panose="020B0604030504040204" pitchFamily="34" charset="0"/>
              </a:rPr>
              <a:t>Event Probability Density Function</a:t>
            </a:r>
          </a:p>
        </p:txBody>
      </p:sp>
      <p:sp>
        <p:nvSpPr>
          <p:cNvPr id="9" name="Slide Number Placeholder 8">
            <a:extLst>
              <a:ext uri="{FF2B5EF4-FFF2-40B4-BE49-F238E27FC236}">
                <a16:creationId xmlns:a16="http://schemas.microsoft.com/office/drawing/2014/main" id="{AF596DDD-CF4D-72E6-675F-10A90B9E041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10</a:t>
            </a:fld>
            <a:endParaRPr lang="it-IT" altLang="it-IT" dirty="0"/>
          </a:p>
        </p:txBody>
      </p:sp>
      <p:sp>
        <p:nvSpPr>
          <p:cNvPr id="6" name="TextBox 5">
            <a:extLst>
              <a:ext uri="{FF2B5EF4-FFF2-40B4-BE49-F238E27FC236}">
                <a16:creationId xmlns:a16="http://schemas.microsoft.com/office/drawing/2014/main" id="{AB0E645D-A6FF-1557-D051-3823CD64BEBA}"/>
              </a:ext>
            </a:extLst>
          </p:cNvPr>
          <p:cNvSpPr txBox="1"/>
          <p:nvPr/>
        </p:nvSpPr>
        <p:spPr>
          <a:xfrm>
            <a:off x="119336" y="621072"/>
            <a:ext cx="3312368" cy="400110"/>
          </a:xfrm>
          <a:prstGeom prst="rect">
            <a:avLst/>
          </a:prstGeom>
          <a:noFill/>
        </p:spPr>
        <p:txBody>
          <a:bodyPr wrap="square" rtlCol="0">
            <a:spAutoFit/>
          </a:bodyPr>
          <a:lstStyle/>
          <a:p>
            <a:pPr marL="342900" indent="-342900">
              <a:buFont typeface="Wingdings" panose="05000000000000000000" pitchFamily="2" charset="2"/>
              <a:buChar char="Ø"/>
            </a:pPr>
            <a:r>
              <a:rPr lang="it-IT" sz="2000" b="1" dirty="0">
                <a:solidFill>
                  <a:srgbClr val="000000"/>
                </a:solidFill>
              </a:rPr>
              <a:t>Battery Remaining Life</a:t>
            </a:r>
          </a:p>
        </p:txBody>
      </p:sp>
      <p:sp>
        <p:nvSpPr>
          <p:cNvPr id="8" name="TextBox 7">
            <a:extLst>
              <a:ext uri="{FF2B5EF4-FFF2-40B4-BE49-F238E27FC236}">
                <a16:creationId xmlns:a16="http://schemas.microsoft.com/office/drawing/2014/main" id="{6056C960-5F8D-082A-AB97-B1240C5A894B}"/>
              </a:ext>
            </a:extLst>
          </p:cNvPr>
          <p:cNvSpPr txBox="1"/>
          <p:nvPr/>
        </p:nvSpPr>
        <p:spPr>
          <a:xfrm>
            <a:off x="3935761" y="628537"/>
            <a:ext cx="3312367" cy="400110"/>
          </a:xfrm>
          <a:prstGeom prst="rect">
            <a:avLst/>
          </a:prstGeom>
          <a:noFill/>
        </p:spPr>
        <p:txBody>
          <a:bodyPr wrap="square" rtlCol="0">
            <a:spAutoFit/>
          </a:bodyPr>
          <a:lstStyle/>
          <a:p>
            <a:pPr marL="342900" indent="-342900">
              <a:buFont typeface="Wingdings" panose="05000000000000000000" pitchFamily="2" charset="2"/>
              <a:buChar char="Ø"/>
            </a:pPr>
            <a:r>
              <a:rPr lang="it-IT" sz="2000" b="1" dirty="0">
                <a:solidFill>
                  <a:srgbClr val="000000"/>
                </a:solidFill>
              </a:rPr>
              <a:t>RCIC black start</a:t>
            </a:r>
          </a:p>
        </p:txBody>
      </p:sp>
      <p:sp>
        <p:nvSpPr>
          <p:cNvPr id="10" name="TextBox 9">
            <a:extLst>
              <a:ext uri="{FF2B5EF4-FFF2-40B4-BE49-F238E27FC236}">
                <a16:creationId xmlns:a16="http://schemas.microsoft.com/office/drawing/2014/main" id="{808327FF-B709-20CF-7CB4-3883DFEE36EB}"/>
              </a:ext>
            </a:extLst>
          </p:cNvPr>
          <p:cNvSpPr txBox="1"/>
          <p:nvPr/>
        </p:nvSpPr>
        <p:spPr>
          <a:xfrm>
            <a:off x="8184232" y="620688"/>
            <a:ext cx="2736304" cy="400110"/>
          </a:xfrm>
          <a:prstGeom prst="rect">
            <a:avLst/>
          </a:prstGeom>
          <a:noFill/>
        </p:spPr>
        <p:txBody>
          <a:bodyPr wrap="square" rtlCol="0">
            <a:spAutoFit/>
          </a:bodyPr>
          <a:lstStyle/>
          <a:p>
            <a:pPr marL="342900" indent="-342900">
              <a:buFont typeface="Wingdings" panose="05000000000000000000" pitchFamily="2" charset="2"/>
              <a:buChar char="Ø"/>
            </a:pPr>
            <a:r>
              <a:rPr lang="it-IT" sz="2000" b="1" dirty="0">
                <a:solidFill>
                  <a:srgbClr val="000000"/>
                </a:solidFill>
              </a:rPr>
              <a:t>DG recovery time</a:t>
            </a:r>
          </a:p>
        </p:txBody>
      </p:sp>
      <p:cxnSp>
        <p:nvCxnSpPr>
          <p:cNvPr id="13" name="Straight Connector 12">
            <a:extLst>
              <a:ext uri="{FF2B5EF4-FFF2-40B4-BE49-F238E27FC236}">
                <a16:creationId xmlns:a16="http://schemas.microsoft.com/office/drawing/2014/main" id="{FFD06E3B-EE54-F2C0-4376-7B90FDCE030E}"/>
              </a:ext>
            </a:extLst>
          </p:cNvPr>
          <p:cNvCxnSpPr/>
          <p:nvPr/>
        </p:nvCxnSpPr>
        <p:spPr bwMode="auto">
          <a:xfrm>
            <a:off x="3935760" y="700163"/>
            <a:ext cx="0" cy="5105103"/>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5" name="Straight Connector 14">
            <a:extLst>
              <a:ext uri="{FF2B5EF4-FFF2-40B4-BE49-F238E27FC236}">
                <a16:creationId xmlns:a16="http://schemas.microsoft.com/office/drawing/2014/main" id="{97F2AA03-C508-1CDA-8480-171160CFC563}"/>
              </a:ext>
            </a:extLst>
          </p:cNvPr>
          <p:cNvCxnSpPr/>
          <p:nvPr/>
        </p:nvCxnSpPr>
        <p:spPr bwMode="auto">
          <a:xfrm>
            <a:off x="7968208" y="692314"/>
            <a:ext cx="0" cy="5105103"/>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E74FD4-4FB5-916F-EA9C-FD62C3B7D68F}"/>
                  </a:ext>
                </a:extLst>
              </p:cNvPr>
              <p:cNvSpPr txBox="1"/>
              <p:nvPr/>
            </p:nvSpPr>
            <p:spPr>
              <a:xfrm>
                <a:off x="235236" y="1052736"/>
                <a:ext cx="3628510" cy="2102627"/>
              </a:xfrm>
              <a:prstGeom prst="rect">
                <a:avLst/>
              </a:prstGeom>
              <a:noFill/>
            </p:spPr>
            <p:txBody>
              <a:bodyPr wrap="square" rtlCol="0">
                <a:spAutoFit/>
              </a:bodyPr>
              <a:lstStyle/>
              <a:p>
                <a:pPr algn="l"/>
                <a:r>
                  <a:rPr lang="it-IT" sz="2000" b="1" dirty="0">
                    <a:solidFill>
                      <a:srgbClr val="000000"/>
                    </a:solidFill>
                  </a:rPr>
                  <a:t>TRIANGULAR</a:t>
                </a:r>
              </a:p>
              <a:p>
                <a:pPr algn="l"/>
                <a:r>
                  <a:rPr lang="it-IT" sz="2000" dirty="0">
                    <a:solidFill>
                      <a:srgbClr val="000000"/>
                    </a:solidFill>
                  </a:rPr>
                  <a:t>(0, 9, apex = 5) in hours</a:t>
                </a:r>
              </a:p>
              <a:p>
                <a:pPr algn="l"/>
                <a:endParaRPr lang="it-IT" sz="1500" dirty="0">
                  <a:solidFill>
                    <a:srgbClr val="000000"/>
                  </a:solidFill>
                </a:endParaRPr>
              </a:p>
              <a:p>
                <a:r>
                  <a:rPr lang="it-IT" sz="1500" dirty="0">
                    <a:solidFill>
                      <a:srgbClr val="000000"/>
                    </a:solidFill>
                  </a:rPr>
                  <a:t>Data have been retrieved from </a:t>
                </a:r>
                <a:r>
                  <a:rPr lang="en-US" sz="1500" dirty="0">
                    <a:solidFill>
                      <a:srgbClr val="000000"/>
                    </a:solidFill>
                  </a:rPr>
                  <a:t>Analysis of Station Blackout Risk (</a:t>
                </a:r>
                <a:r>
                  <a:rPr lang="it-IT" sz="1500" dirty="0">
                    <a:solidFill>
                      <a:srgbClr val="000000"/>
                    </a:solidFill>
                  </a:rPr>
                  <a:t>NUREG/CR-6890 vol.2). Battery Failure has also been modeled with </a:t>
                </a:r>
                <a14:m>
                  <m:oMath xmlns:m="http://schemas.openxmlformats.org/officeDocument/2006/math">
                    <m:r>
                      <m:rPr>
                        <m:sty m:val="p"/>
                      </m:rPr>
                      <a:rPr lang="el-GR" sz="1600" i="1" dirty="0" smtClean="0">
                        <a:solidFill>
                          <a:srgbClr val="000000"/>
                        </a:solidFill>
                        <a:latin typeface="Cambria Math" panose="02040503050406030204" pitchFamily="18" charset="0"/>
                        <a:cs typeface="GreekS_IV50" panose="00000400000000000000" pitchFamily="2" charset="0"/>
                      </a:rPr>
                      <m:t>λ</m:t>
                    </m:r>
                  </m:oMath>
                </a14:m>
                <a:r>
                  <a:rPr lang="it-IT" sz="1500" dirty="0">
                    <a:solidFill>
                      <a:srgbClr val="000000"/>
                    </a:solidFill>
                    <a:latin typeface="Arial" panose="020B0604020202020204" pitchFamily="34" charset="0"/>
                    <a:cs typeface="Arial" panose="020B0604020202020204" pitchFamily="34" charset="0"/>
                  </a:rPr>
                  <a:t>(FR) = 3.0E-06 for an expected life of 2 h</a:t>
                </a:r>
              </a:p>
            </p:txBody>
          </p:sp>
        </mc:Choice>
        <mc:Fallback xmlns="">
          <p:sp>
            <p:nvSpPr>
              <p:cNvPr id="16" name="TextBox 15">
                <a:extLst>
                  <a:ext uri="{FF2B5EF4-FFF2-40B4-BE49-F238E27FC236}">
                    <a16:creationId xmlns:a16="http://schemas.microsoft.com/office/drawing/2014/main" id="{BEE74FD4-4FB5-916F-EA9C-FD62C3B7D68F}"/>
                  </a:ext>
                </a:extLst>
              </p:cNvPr>
              <p:cNvSpPr txBox="1">
                <a:spLocks noRot="1" noChangeAspect="1" noMove="1" noResize="1" noEditPoints="1" noAdjustHandles="1" noChangeArrowheads="1" noChangeShapeType="1" noTextEdit="1"/>
              </p:cNvSpPr>
              <p:nvPr/>
            </p:nvSpPr>
            <p:spPr>
              <a:xfrm>
                <a:off x="235236" y="1052736"/>
                <a:ext cx="3628510" cy="2102627"/>
              </a:xfrm>
              <a:prstGeom prst="rect">
                <a:avLst/>
              </a:prstGeom>
              <a:blipFill>
                <a:blip r:embed="rId3"/>
                <a:stretch>
                  <a:fillRect l="-1849" t="-1449" b="-2029"/>
                </a:stretch>
              </a:blipFill>
            </p:spPr>
            <p:txBody>
              <a:bodyPr/>
              <a:lstStyle/>
              <a:p>
                <a:r>
                  <a:rPr lang="it-IT">
                    <a:noFill/>
                  </a:rPr>
                  <a:t> </a:t>
                </a:r>
              </a:p>
            </p:txBody>
          </p:sp>
        </mc:Fallback>
      </mc:AlternateContent>
      <p:sp>
        <p:nvSpPr>
          <p:cNvPr id="17" name="TextBox 16">
            <a:extLst>
              <a:ext uri="{FF2B5EF4-FFF2-40B4-BE49-F238E27FC236}">
                <a16:creationId xmlns:a16="http://schemas.microsoft.com/office/drawing/2014/main" id="{754AFD62-1191-6E34-6877-CB2C809BDB0D}"/>
              </a:ext>
            </a:extLst>
          </p:cNvPr>
          <p:cNvSpPr txBox="1"/>
          <p:nvPr/>
        </p:nvSpPr>
        <p:spPr>
          <a:xfrm>
            <a:off x="4079765" y="1052738"/>
            <a:ext cx="3744423" cy="2323713"/>
          </a:xfrm>
          <a:prstGeom prst="rect">
            <a:avLst/>
          </a:prstGeom>
          <a:noFill/>
        </p:spPr>
        <p:txBody>
          <a:bodyPr wrap="square" rtlCol="0">
            <a:spAutoFit/>
          </a:bodyPr>
          <a:lstStyle/>
          <a:p>
            <a:pPr algn="l"/>
            <a:r>
              <a:rPr lang="it-IT" sz="2000" b="1" dirty="0">
                <a:solidFill>
                  <a:srgbClr val="000000"/>
                </a:solidFill>
              </a:rPr>
              <a:t>LOGNORMAL</a:t>
            </a:r>
          </a:p>
          <a:p>
            <a:pPr algn="l"/>
            <a:r>
              <a:rPr lang="it-IT" sz="2000" dirty="0">
                <a:solidFill>
                  <a:srgbClr val="000000"/>
                </a:solidFill>
              </a:rPr>
              <a:t>(</a:t>
            </a:r>
            <a:r>
              <a:rPr lang="it-IT" sz="2000" b="1" dirty="0">
                <a:solidFill>
                  <a:srgbClr val="000000"/>
                </a:solidFill>
                <a:latin typeface="GreekS_IV50" panose="00000400000000000000" pitchFamily="2" charset="0"/>
                <a:cs typeface="GreekS_IV50" panose="00000400000000000000" pitchFamily="2" charset="0"/>
              </a:rPr>
              <a:t>m </a:t>
            </a:r>
            <a:r>
              <a:rPr lang="it-IT" sz="2000" dirty="0">
                <a:solidFill>
                  <a:srgbClr val="000000"/>
                </a:solidFill>
              </a:rPr>
              <a:t>= 45, </a:t>
            </a:r>
            <a:r>
              <a:rPr lang="it-IT" sz="2000" b="1" dirty="0">
                <a:solidFill>
                  <a:srgbClr val="000000"/>
                </a:solidFill>
                <a:latin typeface="GreekS_IV50" panose="00000400000000000000" pitchFamily="2" charset="0"/>
                <a:cs typeface="GreekS_IV50" panose="00000400000000000000" pitchFamily="2" charset="0"/>
              </a:rPr>
              <a:t>s</a:t>
            </a:r>
            <a:r>
              <a:rPr lang="it-IT" sz="2000" dirty="0">
                <a:solidFill>
                  <a:srgbClr val="000000"/>
                </a:solidFill>
              </a:rPr>
              <a:t> = 30) in minutes</a:t>
            </a:r>
          </a:p>
          <a:p>
            <a:pPr algn="l"/>
            <a:endParaRPr lang="it-IT" sz="1500" dirty="0">
              <a:solidFill>
                <a:srgbClr val="000000"/>
              </a:solidFill>
            </a:endParaRPr>
          </a:p>
          <a:p>
            <a:pPr algn="l"/>
            <a:r>
              <a:rPr lang="en-US" sz="1500" dirty="0">
                <a:solidFill>
                  <a:srgbClr val="000000"/>
                </a:solidFill>
              </a:rPr>
              <a:t>Modeling of human actions is often performed using lognormal distributions, we chose such a distribution where its parameters are dependent from Stress level and Task complexity, following a SPARH model of human actions.</a:t>
            </a:r>
            <a:endParaRPr lang="it-IT" sz="1500" dirty="0">
              <a:solidFill>
                <a:srgbClr val="000000"/>
              </a:solidFill>
            </a:endParaRPr>
          </a:p>
        </p:txBody>
      </p:sp>
      <p:sp>
        <p:nvSpPr>
          <p:cNvPr id="18" name="TextBox 17">
            <a:extLst>
              <a:ext uri="{FF2B5EF4-FFF2-40B4-BE49-F238E27FC236}">
                <a16:creationId xmlns:a16="http://schemas.microsoft.com/office/drawing/2014/main" id="{57ACCED2-9B93-9B42-466A-15BA7F909605}"/>
              </a:ext>
            </a:extLst>
          </p:cNvPr>
          <p:cNvSpPr txBox="1"/>
          <p:nvPr/>
        </p:nvSpPr>
        <p:spPr>
          <a:xfrm>
            <a:off x="8374174" y="1052738"/>
            <a:ext cx="3626483" cy="2092881"/>
          </a:xfrm>
          <a:prstGeom prst="rect">
            <a:avLst/>
          </a:prstGeom>
          <a:noFill/>
        </p:spPr>
        <p:txBody>
          <a:bodyPr wrap="square" rtlCol="0">
            <a:spAutoFit/>
          </a:bodyPr>
          <a:lstStyle/>
          <a:p>
            <a:pPr algn="l"/>
            <a:r>
              <a:rPr lang="it-IT" sz="2000" b="1" dirty="0">
                <a:solidFill>
                  <a:srgbClr val="000000"/>
                </a:solidFill>
              </a:rPr>
              <a:t>WEIBULL</a:t>
            </a:r>
          </a:p>
          <a:p>
            <a:pPr algn="l"/>
            <a:r>
              <a:rPr lang="it-IT" sz="2000" dirty="0">
                <a:solidFill>
                  <a:srgbClr val="000000"/>
                </a:solidFill>
              </a:rPr>
              <a:t>(</a:t>
            </a:r>
            <a:r>
              <a:rPr lang="it-IT" sz="2000" b="1" dirty="0">
                <a:solidFill>
                  <a:srgbClr val="000000"/>
                </a:solidFill>
                <a:latin typeface="GreekS_IV50" panose="00000400000000000000" pitchFamily="2" charset="0"/>
                <a:cs typeface="GreekS_IV50" panose="00000400000000000000" pitchFamily="2" charset="0"/>
              </a:rPr>
              <a:t>l</a:t>
            </a:r>
            <a:r>
              <a:rPr lang="it-IT" sz="2000" b="1" dirty="0">
                <a:solidFill>
                  <a:srgbClr val="000000"/>
                </a:solidFill>
                <a:latin typeface="Arial" panose="020B0604020202020204" pitchFamily="34" charset="0"/>
                <a:cs typeface="Arial" panose="020B0604020202020204" pitchFamily="34" charset="0"/>
              </a:rPr>
              <a:t> </a:t>
            </a:r>
            <a:r>
              <a:rPr lang="it-IT" sz="2000" dirty="0">
                <a:solidFill>
                  <a:srgbClr val="000000"/>
                </a:solidFill>
                <a:latin typeface="Arial" panose="020B0604020202020204" pitchFamily="34" charset="0"/>
                <a:cs typeface="Arial" panose="020B0604020202020204" pitchFamily="34" charset="0"/>
              </a:rPr>
              <a:t>= 6.14, k = 0,745) in hours</a:t>
            </a:r>
          </a:p>
          <a:p>
            <a:pPr algn="l"/>
            <a:endParaRPr lang="it-IT" sz="1500" b="1" dirty="0">
              <a:solidFill>
                <a:srgbClr val="000000"/>
              </a:solidFill>
              <a:latin typeface="Arial" panose="020B0604020202020204" pitchFamily="34" charset="0"/>
              <a:cs typeface="Arial" panose="020B0604020202020204" pitchFamily="34" charset="0"/>
            </a:endParaRPr>
          </a:p>
          <a:p>
            <a:r>
              <a:rPr lang="it-IT" sz="1500" dirty="0">
                <a:solidFill>
                  <a:srgbClr val="000000"/>
                </a:solidFill>
              </a:rPr>
              <a:t>Data have been retrieved from </a:t>
            </a:r>
            <a:r>
              <a:rPr lang="en-US" sz="1500" dirty="0">
                <a:solidFill>
                  <a:srgbClr val="000000"/>
                </a:solidFill>
              </a:rPr>
              <a:t>Analysis of Loss of Offsite Power Events: 1986-2004 (</a:t>
            </a:r>
            <a:r>
              <a:rPr lang="it-IT" sz="1500" dirty="0">
                <a:solidFill>
                  <a:srgbClr val="000000"/>
                </a:solidFill>
              </a:rPr>
              <a:t>NUREG/CR-6890 vol.1).</a:t>
            </a:r>
            <a:r>
              <a:rPr lang="en-US" sz="1500" dirty="0">
                <a:solidFill>
                  <a:srgbClr val="000000"/>
                </a:solidFill>
              </a:rPr>
              <a:t> Such distribution represents the pdf of repair of one DGs.</a:t>
            </a:r>
            <a:endParaRPr lang="it-IT" sz="1500" b="1" dirty="0">
              <a:solidFill>
                <a:srgbClr val="00000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CDEE4A5-38EC-37F6-8435-F6726B4BF872}"/>
                  </a:ext>
                </a:extLst>
              </p:cNvPr>
              <p:cNvSpPr txBox="1"/>
              <p:nvPr/>
            </p:nvSpPr>
            <p:spPr>
              <a:xfrm>
                <a:off x="600274" y="3073908"/>
                <a:ext cx="2700295" cy="7151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ctrlPr>
                            <a:rPr lang="it-IT" sz="1800" i="1" smtClean="0">
                              <a:solidFill>
                                <a:srgbClr val="000000"/>
                              </a:solidFill>
                              <a:latin typeface="Cambria Math" panose="02040503050406030204" pitchFamily="18" charset="0"/>
                            </a:rPr>
                          </m:ctrlPr>
                        </m:naryPr>
                        <m:sub>
                          <m:r>
                            <m:rPr>
                              <m:brk m:alnAt="23"/>
                            </m:rPr>
                            <a:rPr lang="it-IT" sz="1800" i="1">
                              <a:solidFill>
                                <a:srgbClr val="000000"/>
                              </a:solidFill>
                              <a:latin typeface="Cambria Math" panose="02040503050406030204" pitchFamily="18" charset="0"/>
                            </a:rPr>
                            <m:t>0</m:t>
                          </m:r>
                        </m:sub>
                        <m:sup>
                          <m:r>
                            <a:rPr lang="it-IT" sz="1800" i="1">
                              <a:solidFill>
                                <a:srgbClr val="000000"/>
                              </a:solidFill>
                              <a:latin typeface="Cambria Math" panose="02040503050406030204" pitchFamily="18" charset="0"/>
                            </a:rPr>
                            <m:t>2</m:t>
                          </m:r>
                        </m:sup>
                        <m:e>
                          <m:r>
                            <m:rPr>
                              <m:sty m:val="p"/>
                            </m:rPr>
                            <a:rPr lang="el-GR" sz="1800" i="1" dirty="0">
                              <a:solidFill>
                                <a:srgbClr val="000000"/>
                              </a:solidFill>
                              <a:latin typeface="Cambria Math" panose="02040503050406030204" pitchFamily="18" charset="0"/>
                              <a:cs typeface="GreekS_IV50" panose="00000400000000000000" pitchFamily="2" charset="0"/>
                            </a:rPr>
                            <m:t>λ</m:t>
                          </m:r>
                          <m:sSup>
                            <m:sSupPr>
                              <m:ctrlPr>
                                <a:rPr lang="it-IT" sz="1800" i="1" dirty="0">
                                  <a:solidFill>
                                    <a:srgbClr val="000000"/>
                                  </a:solidFill>
                                  <a:latin typeface="Cambria Math" panose="02040503050406030204" pitchFamily="18" charset="0"/>
                                  <a:cs typeface="GreekS_IV50" panose="00000400000000000000" pitchFamily="2" charset="0"/>
                                </a:rPr>
                              </m:ctrlPr>
                            </m:sSupPr>
                            <m:e>
                              <m:r>
                                <a:rPr lang="it-IT" sz="1800" i="1" dirty="0">
                                  <a:solidFill>
                                    <a:srgbClr val="000000"/>
                                  </a:solidFill>
                                  <a:latin typeface="Cambria Math" panose="02040503050406030204" pitchFamily="18" charset="0"/>
                                  <a:cs typeface="GreekS_IV50" panose="00000400000000000000" pitchFamily="2" charset="0"/>
                                </a:rPr>
                                <m:t>𝑒</m:t>
                              </m:r>
                            </m:e>
                            <m:sup>
                              <m:r>
                                <a:rPr lang="it-IT" sz="1800" i="1" dirty="0">
                                  <a:solidFill>
                                    <a:srgbClr val="000000"/>
                                  </a:solidFill>
                                  <a:latin typeface="Cambria Math" panose="02040503050406030204" pitchFamily="18" charset="0"/>
                                  <a:cs typeface="GreekS_IV50" panose="00000400000000000000" pitchFamily="2" charset="0"/>
                                </a:rPr>
                                <m:t>−</m:t>
                              </m:r>
                              <m:r>
                                <m:rPr>
                                  <m:sty m:val="p"/>
                                </m:rPr>
                                <a:rPr lang="el-GR" sz="1800" i="1" dirty="0" smtClean="0">
                                  <a:solidFill>
                                    <a:srgbClr val="000000"/>
                                  </a:solidFill>
                                  <a:latin typeface="Cambria Math" panose="02040503050406030204" pitchFamily="18" charset="0"/>
                                  <a:cs typeface="GreekS_IV50" panose="00000400000000000000" pitchFamily="2" charset="0"/>
                                </a:rPr>
                                <m:t>λ</m:t>
                              </m:r>
                              <m:r>
                                <a:rPr lang="it-IT" sz="1800" i="1" dirty="0">
                                  <a:solidFill>
                                    <a:srgbClr val="000000"/>
                                  </a:solidFill>
                                  <a:latin typeface="Cambria Math" panose="02040503050406030204" pitchFamily="18" charset="0"/>
                                  <a:cs typeface="GreekS_IV50" panose="00000400000000000000" pitchFamily="2" charset="0"/>
                                </a:rPr>
                                <m:t>𝑡</m:t>
                              </m:r>
                              <m:r>
                                <a:rPr lang="it-IT" sz="1800" i="1" dirty="0">
                                  <a:solidFill>
                                    <a:srgbClr val="000000"/>
                                  </a:solidFill>
                                  <a:latin typeface="Cambria Math" panose="02040503050406030204" pitchFamily="18" charset="0"/>
                                  <a:cs typeface="GreekS_IV50" panose="00000400000000000000" pitchFamily="2" charset="0"/>
                                </a:rPr>
                                <m:t> </m:t>
                              </m:r>
                            </m:sup>
                          </m:sSup>
                          <m:r>
                            <a:rPr lang="it-IT" sz="1800" i="1" dirty="0">
                              <a:solidFill>
                                <a:srgbClr val="000000"/>
                              </a:solidFill>
                              <a:latin typeface="Cambria Math" panose="02040503050406030204" pitchFamily="18" charset="0"/>
                              <a:cs typeface="GreekS_IV50" panose="00000400000000000000" pitchFamily="2" charset="0"/>
                            </a:rPr>
                            <m:t>𝑑𝑡</m:t>
                          </m:r>
                          <m:r>
                            <a:rPr lang="it-IT" sz="1800" b="1" i="1" dirty="0">
                              <a:solidFill>
                                <a:srgbClr val="000000"/>
                              </a:solidFill>
                              <a:latin typeface="Cambria Math" panose="02040503050406030204" pitchFamily="18" charset="0"/>
                              <a:cs typeface="GreekS_IV50" panose="00000400000000000000" pitchFamily="2" charset="0"/>
                            </a:rPr>
                            <m:t>=</m:t>
                          </m:r>
                          <m:r>
                            <a:rPr lang="it-IT" sz="1800" b="1" i="1" dirty="0" smtClean="0">
                              <a:solidFill>
                                <a:srgbClr val="000000"/>
                              </a:solidFill>
                              <a:latin typeface="Cambria Math" panose="02040503050406030204" pitchFamily="18" charset="0"/>
                              <a:cs typeface="GreekS_IV50" panose="00000400000000000000" pitchFamily="2" charset="0"/>
                            </a:rPr>
                            <m:t>𝟔</m:t>
                          </m:r>
                          <m:r>
                            <a:rPr lang="it-IT" sz="1800" b="1" i="1" dirty="0" smtClean="0">
                              <a:solidFill>
                                <a:srgbClr val="000000"/>
                              </a:solidFill>
                              <a:latin typeface="Cambria Math" panose="02040503050406030204" pitchFamily="18" charset="0"/>
                              <a:cs typeface="GreekS_IV50" panose="00000400000000000000" pitchFamily="2" charset="0"/>
                            </a:rPr>
                            <m:t>.</m:t>
                          </m:r>
                          <m:r>
                            <a:rPr lang="it-IT" sz="1800" b="1" i="1" dirty="0" smtClean="0">
                              <a:solidFill>
                                <a:srgbClr val="000000"/>
                              </a:solidFill>
                              <a:latin typeface="Cambria Math" panose="02040503050406030204" pitchFamily="18" charset="0"/>
                              <a:cs typeface="GreekS_IV50" panose="00000400000000000000" pitchFamily="2" charset="0"/>
                            </a:rPr>
                            <m:t>𝟎</m:t>
                          </m:r>
                          <m:r>
                            <a:rPr lang="it-IT" sz="1800" b="1" i="1" dirty="0" smtClean="0">
                              <a:solidFill>
                                <a:srgbClr val="000000"/>
                              </a:solidFill>
                              <a:latin typeface="Cambria Math" panose="02040503050406030204" pitchFamily="18" charset="0"/>
                              <a:cs typeface="GreekS_IV50" panose="00000400000000000000" pitchFamily="2" charset="0"/>
                            </a:rPr>
                            <m:t>𝑬</m:t>
                          </m:r>
                          <m:r>
                            <a:rPr lang="it-IT" sz="1800" b="1" i="1" dirty="0" smtClean="0">
                              <a:solidFill>
                                <a:srgbClr val="000000"/>
                              </a:solidFill>
                              <a:latin typeface="Cambria Math" panose="02040503050406030204" pitchFamily="18" charset="0"/>
                              <a:cs typeface="GreekS_IV50" panose="00000400000000000000" pitchFamily="2" charset="0"/>
                            </a:rPr>
                            <m:t>−</m:t>
                          </m:r>
                          <m:r>
                            <a:rPr lang="it-IT" sz="1800" b="1" i="1" dirty="0" smtClean="0">
                              <a:solidFill>
                                <a:srgbClr val="000000"/>
                              </a:solidFill>
                              <a:latin typeface="Cambria Math" panose="02040503050406030204" pitchFamily="18" charset="0"/>
                              <a:cs typeface="GreekS_IV50" panose="00000400000000000000" pitchFamily="2" charset="0"/>
                            </a:rPr>
                            <m:t>𝟎𝟔</m:t>
                          </m:r>
                        </m:e>
                      </m:nary>
                    </m:oMath>
                  </m:oMathPara>
                </a14:m>
                <a:endParaRPr lang="it-IT" sz="1800" dirty="0">
                  <a:solidFill>
                    <a:srgbClr val="000000"/>
                  </a:solidFill>
                </a:endParaRPr>
              </a:p>
            </p:txBody>
          </p:sp>
        </mc:Choice>
        <mc:Fallback xmlns="">
          <p:sp>
            <p:nvSpPr>
              <p:cNvPr id="19" name="TextBox 18">
                <a:extLst>
                  <a:ext uri="{FF2B5EF4-FFF2-40B4-BE49-F238E27FC236}">
                    <a16:creationId xmlns:a16="http://schemas.microsoft.com/office/drawing/2014/main" id="{0CDEE4A5-38EC-37F6-8435-F6726B4BF872}"/>
                  </a:ext>
                </a:extLst>
              </p:cNvPr>
              <p:cNvSpPr txBox="1">
                <a:spLocks noRot="1" noChangeAspect="1" noMove="1" noResize="1" noEditPoints="1" noAdjustHandles="1" noChangeArrowheads="1" noChangeShapeType="1" noTextEdit="1"/>
              </p:cNvSpPr>
              <p:nvPr/>
            </p:nvSpPr>
            <p:spPr>
              <a:xfrm>
                <a:off x="600274" y="3073908"/>
                <a:ext cx="2700295" cy="715132"/>
              </a:xfrm>
              <a:prstGeom prst="rect">
                <a:avLst/>
              </a:prstGeom>
              <a:blipFill>
                <a:blip r:embed="rId4"/>
                <a:stretch>
                  <a:fillRect/>
                </a:stretch>
              </a:blipFill>
            </p:spPr>
            <p:txBody>
              <a:bodyPr/>
              <a:lstStyle/>
              <a:p>
                <a:r>
                  <a:rPr lang="it-IT">
                    <a:noFill/>
                  </a:rPr>
                  <a:t> </a:t>
                </a:r>
              </a:p>
            </p:txBody>
          </p:sp>
        </mc:Fallback>
      </mc:AlternateContent>
      <p:pic>
        <p:nvPicPr>
          <p:cNvPr id="21" name="Graphic 20">
            <a:extLst>
              <a:ext uri="{FF2B5EF4-FFF2-40B4-BE49-F238E27FC236}">
                <a16:creationId xmlns:a16="http://schemas.microsoft.com/office/drawing/2014/main" id="{0981B7F4-4BE4-97DD-B87E-9FC50AF8C4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236" y="3801303"/>
            <a:ext cx="3302969" cy="2210400"/>
          </a:xfrm>
          <a:prstGeom prst="rect">
            <a:avLst/>
          </a:prstGeom>
        </p:spPr>
      </p:pic>
      <p:pic>
        <p:nvPicPr>
          <p:cNvPr id="23" name="Graphic 22">
            <a:extLst>
              <a:ext uri="{FF2B5EF4-FFF2-40B4-BE49-F238E27FC236}">
                <a16:creationId xmlns:a16="http://schemas.microsoft.com/office/drawing/2014/main" id="{637CFA50-7DA3-35CA-198F-61E24A2491B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56574" y="3786199"/>
            <a:ext cx="3246130" cy="2210400"/>
          </a:xfrm>
          <a:prstGeom prst="rect">
            <a:avLst/>
          </a:prstGeom>
        </p:spPr>
      </p:pic>
      <p:pic>
        <p:nvPicPr>
          <p:cNvPr id="25" name="Graphic 24">
            <a:extLst>
              <a:ext uri="{FF2B5EF4-FFF2-40B4-BE49-F238E27FC236}">
                <a16:creationId xmlns:a16="http://schemas.microsoft.com/office/drawing/2014/main" id="{9D743084-BDC4-3C9A-9C57-051B6F0084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35193" y="3810888"/>
            <a:ext cx="3246130" cy="2210400"/>
          </a:xfrm>
          <a:prstGeom prst="rect">
            <a:avLst/>
          </a:prstGeom>
        </p:spPr>
      </p:pic>
    </p:spTree>
    <p:extLst>
      <p:ext uri="{BB962C8B-B14F-4D97-AF65-F5344CB8AC3E}">
        <p14:creationId xmlns:p14="http://schemas.microsoft.com/office/powerpoint/2010/main" val="1656438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0BD9FEE-6115-4168-B0D1-65BE6F2AE0BF}"/>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2" name="Titolo 1">
            <a:extLst>
              <a:ext uri="{FF2B5EF4-FFF2-40B4-BE49-F238E27FC236}">
                <a16:creationId xmlns:a16="http://schemas.microsoft.com/office/drawing/2014/main" id="{ABC4A607-9A94-9780-C277-8277ACFAEF5A}"/>
              </a:ext>
            </a:extLst>
          </p:cNvPr>
          <p:cNvSpPr>
            <a:spLocks noGrp="1" noChangeArrowheads="1"/>
          </p:cNvSpPr>
          <p:nvPr>
            <p:ph type="title"/>
          </p:nvPr>
        </p:nvSpPr>
        <p:spPr>
          <a:xfrm>
            <a:off x="35496" y="43855"/>
            <a:ext cx="11749136" cy="504825"/>
          </a:xfrm>
        </p:spPr>
        <p:txBody>
          <a:bodyPr/>
          <a:lstStyle/>
          <a:p>
            <a:pPr eaLnBrk="1" hangingPunct="1"/>
            <a:r>
              <a:rPr lang="it-IT" altLang="it-IT" dirty="0">
                <a:latin typeface="Tahoma" panose="020B0604030504040204" pitchFamily="34" charset="0"/>
                <a:cs typeface="Tahoma" panose="020B0604030504040204" pitchFamily="34" charset="0"/>
              </a:rPr>
              <a:t>Event Discrete Sampling</a:t>
            </a:r>
          </a:p>
        </p:txBody>
      </p:sp>
      <p:sp>
        <p:nvSpPr>
          <p:cNvPr id="9" name="Slide Number Placeholder 8">
            <a:extLst>
              <a:ext uri="{FF2B5EF4-FFF2-40B4-BE49-F238E27FC236}">
                <a16:creationId xmlns:a16="http://schemas.microsoft.com/office/drawing/2014/main" id="{AF596DDD-CF4D-72E6-675F-10A90B9E041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11</a:t>
            </a:fld>
            <a:endParaRPr lang="it-IT" altLang="it-IT" dirty="0"/>
          </a:p>
        </p:txBody>
      </p:sp>
      <p:sp>
        <p:nvSpPr>
          <p:cNvPr id="6" name="TextBox 5">
            <a:extLst>
              <a:ext uri="{FF2B5EF4-FFF2-40B4-BE49-F238E27FC236}">
                <a16:creationId xmlns:a16="http://schemas.microsoft.com/office/drawing/2014/main" id="{AB0E645D-A6FF-1557-D051-3823CD64BEBA}"/>
              </a:ext>
            </a:extLst>
          </p:cNvPr>
          <p:cNvSpPr txBox="1"/>
          <p:nvPr/>
        </p:nvSpPr>
        <p:spPr>
          <a:xfrm>
            <a:off x="335360" y="833140"/>
            <a:ext cx="2664402" cy="400110"/>
          </a:xfrm>
          <a:prstGeom prst="rect">
            <a:avLst/>
          </a:prstGeom>
          <a:noFill/>
        </p:spPr>
        <p:txBody>
          <a:bodyPr wrap="square" rtlCol="0">
            <a:spAutoFit/>
          </a:bodyPr>
          <a:lstStyle/>
          <a:p>
            <a:pPr marL="342900" indent="-342900">
              <a:buFont typeface="Wingdings" panose="05000000000000000000" pitchFamily="2" charset="2"/>
              <a:buChar char="Ø"/>
            </a:pPr>
            <a:r>
              <a:rPr lang="it-IT" sz="2000" b="1" dirty="0">
                <a:solidFill>
                  <a:srgbClr val="000000"/>
                </a:solidFill>
              </a:rPr>
              <a:t>RCIC Black start</a:t>
            </a:r>
          </a:p>
        </p:txBody>
      </p:sp>
      <p:sp>
        <p:nvSpPr>
          <p:cNvPr id="26" name="TextBox 25">
            <a:extLst>
              <a:ext uri="{FF2B5EF4-FFF2-40B4-BE49-F238E27FC236}">
                <a16:creationId xmlns:a16="http://schemas.microsoft.com/office/drawing/2014/main" id="{FEE85FBD-A3F3-0824-0DDE-9B5566C793E8}"/>
              </a:ext>
            </a:extLst>
          </p:cNvPr>
          <p:cNvSpPr txBox="1"/>
          <p:nvPr/>
        </p:nvSpPr>
        <p:spPr>
          <a:xfrm>
            <a:off x="8186183" y="292586"/>
            <a:ext cx="1438211" cy="230832"/>
          </a:xfrm>
          <a:prstGeom prst="rect">
            <a:avLst/>
          </a:prstGeom>
          <a:noFill/>
        </p:spPr>
        <p:txBody>
          <a:bodyPr wrap="square" rtlCol="0">
            <a:spAutoFit/>
          </a:bodyPr>
          <a:lstStyle/>
          <a:p>
            <a:pPr algn="l"/>
            <a:r>
              <a:rPr lang="it-IT" dirty="0"/>
              <a:t>Percentile</a:t>
            </a:r>
          </a:p>
        </p:txBody>
      </p:sp>
      <p:sp>
        <p:nvSpPr>
          <p:cNvPr id="62" name="TextBox 61">
            <a:extLst>
              <a:ext uri="{FF2B5EF4-FFF2-40B4-BE49-F238E27FC236}">
                <a16:creationId xmlns:a16="http://schemas.microsoft.com/office/drawing/2014/main" id="{8B08F69B-9C67-7895-8F6B-EF453C639CD7}"/>
              </a:ext>
            </a:extLst>
          </p:cNvPr>
          <p:cNvSpPr txBox="1"/>
          <p:nvPr/>
        </p:nvSpPr>
        <p:spPr>
          <a:xfrm>
            <a:off x="8040217" y="1412776"/>
            <a:ext cx="3888433" cy="400110"/>
          </a:xfrm>
          <a:prstGeom prst="rect">
            <a:avLst/>
          </a:prstGeom>
          <a:noFill/>
        </p:spPr>
        <p:txBody>
          <a:bodyPr wrap="square" rtlCol="0">
            <a:spAutoFit/>
          </a:bodyPr>
          <a:lstStyle/>
          <a:p>
            <a:pPr algn="l"/>
            <a:r>
              <a:rPr lang="it-IT" sz="2000" b="1" dirty="0">
                <a:solidFill>
                  <a:srgbClr val="000000"/>
                </a:solidFill>
              </a:rPr>
              <a:t>Conditional Probabilities - CPi</a:t>
            </a:r>
          </a:p>
        </p:txBody>
      </p:sp>
      <p:grpSp>
        <p:nvGrpSpPr>
          <p:cNvPr id="83" name="Group 82">
            <a:extLst>
              <a:ext uri="{FF2B5EF4-FFF2-40B4-BE49-F238E27FC236}">
                <a16:creationId xmlns:a16="http://schemas.microsoft.com/office/drawing/2014/main" id="{C8A34879-BE95-AD3C-AA14-4E418AAF8133}"/>
              </a:ext>
            </a:extLst>
          </p:cNvPr>
          <p:cNvGrpSpPr/>
          <p:nvPr/>
        </p:nvGrpSpPr>
        <p:grpSpPr>
          <a:xfrm>
            <a:off x="119336" y="1901719"/>
            <a:ext cx="2859903" cy="3831537"/>
            <a:chOff x="119336" y="1541679"/>
            <a:chExt cx="2859903" cy="3831537"/>
          </a:xfrm>
        </p:grpSpPr>
        <p:cxnSp>
          <p:nvCxnSpPr>
            <p:cNvPr id="5" name="Straight Connector 4">
              <a:extLst>
                <a:ext uri="{FF2B5EF4-FFF2-40B4-BE49-F238E27FC236}">
                  <a16:creationId xmlns:a16="http://schemas.microsoft.com/office/drawing/2014/main" id="{7C60D1F4-5FAF-94BA-2605-7841FDB30294}"/>
                </a:ext>
              </a:extLst>
            </p:cNvPr>
            <p:cNvCxnSpPr/>
            <p:nvPr/>
          </p:nvCxnSpPr>
          <p:spPr bwMode="auto">
            <a:xfrm>
              <a:off x="119336" y="3609344"/>
              <a:ext cx="216024"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4" name="Straight Connector 13">
              <a:extLst>
                <a:ext uri="{FF2B5EF4-FFF2-40B4-BE49-F238E27FC236}">
                  <a16:creationId xmlns:a16="http://schemas.microsoft.com/office/drawing/2014/main" id="{A983B8C1-09E5-A2B2-955F-FDB617FB9CD9}"/>
                </a:ext>
              </a:extLst>
            </p:cNvPr>
            <p:cNvCxnSpPr/>
            <p:nvPr/>
          </p:nvCxnSpPr>
          <p:spPr bwMode="auto">
            <a:xfrm>
              <a:off x="335360" y="1953160"/>
              <a:ext cx="0" cy="342000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2" name="Straight Connector 21">
              <a:extLst>
                <a:ext uri="{FF2B5EF4-FFF2-40B4-BE49-F238E27FC236}">
                  <a16:creationId xmlns:a16="http://schemas.microsoft.com/office/drawing/2014/main" id="{080D8061-6D55-9307-7B7A-27AAAEF66E60}"/>
                </a:ext>
              </a:extLst>
            </p:cNvPr>
            <p:cNvCxnSpPr/>
            <p:nvPr/>
          </p:nvCxnSpPr>
          <p:spPr bwMode="auto">
            <a:xfrm>
              <a:off x="335360" y="1953160"/>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4" name="TextBox 23">
              <a:extLst>
                <a:ext uri="{FF2B5EF4-FFF2-40B4-BE49-F238E27FC236}">
                  <a16:creationId xmlns:a16="http://schemas.microsoft.com/office/drawing/2014/main" id="{EB0D4B6B-2F79-74AD-0BCC-E4241EF3E7DC}"/>
                </a:ext>
              </a:extLst>
            </p:cNvPr>
            <p:cNvSpPr txBox="1"/>
            <p:nvPr/>
          </p:nvSpPr>
          <p:spPr>
            <a:xfrm>
              <a:off x="340779" y="5037057"/>
              <a:ext cx="2638460" cy="323165"/>
            </a:xfrm>
            <a:prstGeom prst="rect">
              <a:avLst/>
            </a:prstGeom>
            <a:noFill/>
          </p:spPr>
          <p:txBody>
            <a:bodyPr wrap="square" rtlCol="0">
              <a:spAutoFit/>
            </a:bodyPr>
            <a:lstStyle/>
            <a:p>
              <a:pPr algn="l"/>
              <a:r>
                <a:rPr lang="it-IT" sz="1500" i="1" dirty="0">
                  <a:solidFill>
                    <a:srgbClr val="000000"/>
                  </a:solidFill>
                </a:rPr>
                <a:t>Percentile 5% of action time</a:t>
              </a:r>
            </a:p>
          </p:txBody>
        </p:sp>
        <p:cxnSp>
          <p:nvCxnSpPr>
            <p:cNvPr id="27" name="Straight Connector 26">
              <a:extLst>
                <a:ext uri="{FF2B5EF4-FFF2-40B4-BE49-F238E27FC236}">
                  <a16:creationId xmlns:a16="http://schemas.microsoft.com/office/drawing/2014/main" id="{1C76A60E-37EC-95CA-E183-F395DCABFB31}"/>
                </a:ext>
              </a:extLst>
            </p:cNvPr>
            <p:cNvCxnSpPr/>
            <p:nvPr/>
          </p:nvCxnSpPr>
          <p:spPr bwMode="auto">
            <a:xfrm>
              <a:off x="335360" y="2457216"/>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9" name="Straight Connector 28">
              <a:extLst>
                <a:ext uri="{FF2B5EF4-FFF2-40B4-BE49-F238E27FC236}">
                  <a16:creationId xmlns:a16="http://schemas.microsoft.com/office/drawing/2014/main" id="{8BF1573F-0C44-0E14-7674-0600F6C41E7B}"/>
                </a:ext>
              </a:extLst>
            </p:cNvPr>
            <p:cNvCxnSpPr/>
            <p:nvPr/>
          </p:nvCxnSpPr>
          <p:spPr bwMode="auto">
            <a:xfrm>
              <a:off x="335608" y="3033280"/>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1" name="Straight Connector 30">
              <a:extLst>
                <a:ext uri="{FF2B5EF4-FFF2-40B4-BE49-F238E27FC236}">
                  <a16:creationId xmlns:a16="http://schemas.microsoft.com/office/drawing/2014/main" id="{714371E9-4E86-D82E-7336-0DACA48FA0C7}"/>
                </a:ext>
              </a:extLst>
            </p:cNvPr>
            <p:cNvCxnSpPr/>
            <p:nvPr/>
          </p:nvCxnSpPr>
          <p:spPr bwMode="auto">
            <a:xfrm>
              <a:off x="335608" y="3609344"/>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3" name="Straight Connector 32">
              <a:extLst>
                <a:ext uri="{FF2B5EF4-FFF2-40B4-BE49-F238E27FC236}">
                  <a16:creationId xmlns:a16="http://schemas.microsoft.com/office/drawing/2014/main" id="{6D115EB1-1372-E258-47F4-F5A8577E4230}"/>
                </a:ext>
              </a:extLst>
            </p:cNvPr>
            <p:cNvCxnSpPr/>
            <p:nvPr/>
          </p:nvCxnSpPr>
          <p:spPr bwMode="auto">
            <a:xfrm>
              <a:off x="335608" y="4257416"/>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a:extLst>
                <a:ext uri="{FF2B5EF4-FFF2-40B4-BE49-F238E27FC236}">
                  <a16:creationId xmlns:a16="http://schemas.microsoft.com/office/drawing/2014/main" id="{C391DE25-207E-49B6-649D-DD6B0A9E8A7B}"/>
                </a:ext>
              </a:extLst>
            </p:cNvPr>
            <p:cNvCxnSpPr/>
            <p:nvPr/>
          </p:nvCxnSpPr>
          <p:spPr bwMode="auto">
            <a:xfrm>
              <a:off x="335608" y="4833480"/>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7" name="Straight Connector 56">
              <a:extLst>
                <a:ext uri="{FF2B5EF4-FFF2-40B4-BE49-F238E27FC236}">
                  <a16:creationId xmlns:a16="http://schemas.microsoft.com/office/drawing/2014/main" id="{89216CAF-EB91-15CF-483B-00AE867040E2}"/>
                </a:ext>
              </a:extLst>
            </p:cNvPr>
            <p:cNvCxnSpPr/>
            <p:nvPr/>
          </p:nvCxnSpPr>
          <p:spPr bwMode="auto">
            <a:xfrm>
              <a:off x="335712" y="5373216"/>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1CA763F-18AF-FA5C-E240-1B70ADA6ACB7}"/>
                    </a:ext>
                  </a:extLst>
                </p:cNvPr>
                <p:cNvSpPr txBox="1"/>
                <p:nvPr/>
              </p:nvSpPr>
              <p:spPr>
                <a:xfrm>
                  <a:off x="335360" y="4460993"/>
                  <a:ext cx="2448377"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it-IT" sz="1800" i="1">
                            <a:solidFill>
                              <a:srgbClr val="000000"/>
                            </a:solidFill>
                            <a:latin typeface="Cambria Math" panose="02040503050406030204" pitchFamily="18" charset="0"/>
                          </a:rPr>
                          <m:t>25% </m:t>
                        </m:r>
                        <m:r>
                          <a:rPr lang="it-IT" sz="1800" i="1">
                            <a:solidFill>
                              <a:srgbClr val="000000"/>
                            </a:solidFill>
                            <a:latin typeface="Cambria Math" panose="02040503050406030204" pitchFamily="18" charset="0"/>
                          </a:rPr>
                          <m:t>𝑡𝑖𝑙𝑒</m:t>
                        </m:r>
                      </m:oMath>
                    </m:oMathPara>
                  </a14:m>
                  <a:endParaRPr lang="it-IT" sz="1800" dirty="0">
                    <a:solidFill>
                      <a:srgbClr val="000000"/>
                    </a:solidFill>
                  </a:endParaRPr>
                </a:p>
              </p:txBody>
            </p:sp>
          </mc:Choice>
          <mc:Fallback xmlns="">
            <p:sp>
              <p:nvSpPr>
                <p:cNvPr id="15" name="TextBox 14">
                  <a:extLst>
                    <a:ext uri="{FF2B5EF4-FFF2-40B4-BE49-F238E27FC236}">
                      <a16:creationId xmlns:a16="http://schemas.microsoft.com/office/drawing/2014/main" id="{81CA763F-18AF-FA5C-E240-1B70ADA6ACB7}"/>
                    </a:ext>
                  </a:extLst>
                </p:cNvPr>
                <p:cNvSpPr txBox="1">
                  <a:spLocks noRot="1" noChangeAspect="1" noMove="1" noResize="1" noEditPoints="1" noAdjustHandles="1" noChangeArrowheads="1" noChangeShapeType="1" noTextEdit="1"/>
                </p:cNvSpPr>
                <p:nvPr/>
              </p:nvSpPr>
              <p:spPr>
                <a:xfrm>
                  <a:off x="335360" y="4460993"/>
                  <a:ext cx="2448377" cy="369332"/>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7F711F6-50AA-6186-9143-AA3C9D040557}"/>
                    </a:ext>
                  </a:extLst>
                </p:cNvPr>
                <p:cNvSpPr txBox="1"/>
                <p:nvPr/>
              </p:nvSpPr>
              <p:spPr>
                <a:xfrm>
                  <a:off x="322881" y="3861048"/>
                  <a:ext cx="2448377"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it-IT" sz="1800" i="1">
                            <a:solidFill>
                              <a:srgbClr val="000000"/>
                            </a:solidFill>
                            <a:latin typeface="Cambria Math" panose="02040503050406030204" pitchFamily="18" charset="0"/>
                          </a:rPr>
                          <m:t>50%</m:t>
                        </m:r>
                        <m:r>
                          <a:rPr lang="it-IT" sz="1800" i="1">
                            <a:solidFill>
                              <a:srgbClr val="000000"/>
                            </a:solidFill>
                            <a:latin typeface="Cambria Math" panose="02040503050406030204" pitchFamily="18" charset="0"/>
                          </a:rPr>
                          <m:t>𝑡𝑖𝑙𝑒</m:t>
                        </m:r>
                      </m:oMath>
                    </m:oMathPara>
                  </a14:m>
                  <a:endParaRPr lang="it-IT" sz="1800" dirty="0">
                    <a:solidFill>
                      <a:srgbClr val="000000"/>
                    </a:solidFill>
                  </a:endParaRPr>
                </a:p>
              </p:txBody>
            </p:sp>
          </mc:Choice>
          <mc:Fallback xmlns="">
            <p:sp>
              <p:nvSpPr>
                <p:cNvPr id="17" name="TextBox 16">
                  <a:extLst>
                    <a:ext uri="{FF2B5EF4-FFF2-40B4-BE49-F238E27FC236}">
                      <a16:creationId xmlns:a16="http://schemas.microsoft.com/office/drawing/2014/main" id="{17F711F6-50AA-6186-9143-AA3C9D040557}"/>
                    </a:ext>
                  </a:extLst>
                </p:cNvPr>
                <p:cNvSpPr txBox="1">
                  <a:spLocks noRot="1" noChangeAspect="1" noMove="1" noResize="1" noEditPoints="1" noAdjustHandles="1" noChangeArrowheads="1" noChangeShapeType="1" noTextEdit="1"/>
                </p:cNvSpPr>
                <p:nvPr/>
              </p:nvSpPr>
              <p:spPr>
                <a:xfrm>
                  <a:off x="322881" y="3861048"/>
                  <a:ext cx="2448377" cy="369332"/>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14ACE6-D505-4057-7936-107C3556EA6A}"/>
                    </a:ext>
                  </a:extLst>
                </p:cNvPr>
                <p:cNvSpPr txBox="1"/>
                <p:nvPr/>
              </p:nvSpPr>
              <p:spPr>
                <a:xfrm>
                  <a:off x="335360" y="3213491"/>
                  <a:ext cx="2448377"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it-IT" sz="1800" i="1">
                            <a:solidFill>
                              <a:srgbClr val="000000"/>
                            </a:solidFill>
                            <a:latin typeface="Cambria Math" panose="02040503050406030204" pitchFamily="18" charset="0"/>
                          </a:rPr>
                          <m:t>75%</m:t>
                        </m:r>
                        <m:r>
                          <a:rPr lang="it-IT" sz="1800" i="1">
                            <a:solidFill>
                              <a:srgbClr val="000000"/>
                            </a:solidFill>
                            <a:latin typeface="Cambria Math" panose="02040503050406030204" pitchFamily="18" charset="0"/>
                          </a:rPr>
                          <m:t>𝑡𝑖𝑙𝑒</m:t>
                        </m:r>
                      </m:oMath>
                    </m:oMathPara>
                  </a14:m>
                  <a:endParaRPr lang="it-IT" sz="1800" dirty="0">
                    <a:solidFill>
                      <a:srgbClr val="000000"/>
                    </a:solidFill>
                  </a:endParaRPr>
                </a:p>
              </p:txBody>
            </p:sp>
          </mc:Choice>
          <mc:Fallback xmlns="">
            <p:sp>
              <p:nvSpPr>
                <p:cNvPr id="19" name="TextBox 18">
                  <a:extLst>
                    <a:ext uri="{FF2B5EF4-FFF2-40B4-BE49-F238E27FC236}">
                      <a16:creationId xmlns:a16="http://schemas.microsoft.com/office/drawing/2014/main" id="{6314ACE6-D505-4057-7936-107C3556EA6A}"/>
                    </a:ext>
                  </a:extLst>
                </p:cNvPr>
                <p:cNvSpPr txBox="1">
                  <a:spLocks noRot="1" noChangeAspect="1" noMove="1" noResize="1" noEditPoints="1" noAdjustHandles="1" noChangeArrowheads="1" noChangeShapeType="1" noTextEdit="1"/>
                </p:cNvSpPr>
                <p:nvPr/>
              </p:nvSpPr>
              <p:spPr>
                <a:xfrm>
                  <a:off x="335360" y="3213491"/>
                  <a:ext cx="2448377" cy="369332"/>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8B2EE90-9AC9-C249-A78A-87BF9E9F64A5}"/>
                    </a:ext>
                  </a:extLst>
                </p:cNvPr>
                <p:cNvSpPr txBox="1"/>
                <p:nvPr/>
              </p:nvSpPr>
              <p:spPr>
                <a:xfrm>
                  <a:off x="335360" y="2647569"/>
                  <a:ext cx="2448377"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it-IT" sz="1800" i="1">
                            <a:solidFill>
                              <a:srgbClr val="000000"/>
                            </a:solidFill>
                            <a:latin typeface="Cambria Math" panose="02040503050406030204" pitchFamily="18" charset="0"/>
                          </a:rPr>
                          <m:t>95% </m:t>
                        </m:r>
                        <m:r>
                          <a:rPr lang="it-IT" sz="1800" i="1">
                            <a:solidFill>
                              <a:srgbClr val="000000"/>
                            </a:solidFill>
                            <a:latin typeface="Cambria Math" panose="02040503050406030204" pitchFamily="18" charset="0"/>
                          </a:rPr>
                          <m:t>𝑡𝑖𝑙𝑒</m:t>
                        </m:r>
                      </m:oMath>
                    </m:oMathPara>
                  </a14:m>
                  <a:endParaRPr lang="it-IT" sz="1800" dirty="0">
                    <a:solidFill>
                      <a:srgbClr val="000000"/>
                    </a:solidFill>
                  </a:endParaRPr>
                </a:p>
              </p:txBody>
            </p:sp>
          </mc:Choice>
          <mc:Fallback xmlns="">
            <p:sp>
              <p:nvSpPr>
                <p:cNvPr id="21" name="TextBox 20">
                  <a:extLst>
                    <a:ext uri="{FF2B5EF4-FFF2-40B4-BE49-F238E27FC236}">
                      <a16:creationId xmlns:a16="http://schemas.microsoft.com/office/drawing/2014/main" id="{28B2EE90-9AC9-C249-A78A-87BF9E9F64A5}"/>
                    </a:ext>
                  </a:extLst>
                </p:cNvPr>
                <p:cNvSpPr txBox="1">
                  <a:spLocks noRot="1" noChangeAspect="1" noMove="1" noResize="1" noEditPoints="1" noAdjustHandles="1" noChangeArrowheads="1" noChangeShapeType="1" noTextEdit="1"/>
                </p:cNvSpPr>
                <p:nvPr/>
              </p:nvSpPr>
              <p:spPr>
                <a:xfrm>
                  <a:off x="335360" y="2647569"/>
                  <a:ext cx="2448377" cy="369332"/>
                </a:xfrm>
                <a:prstGeom prst="rect">
                  <a:avLst/>
                </a:prstGeom>
                <a:blipFill>
                  <a:blip r:embed="rId6"/>
                  <a:stretch>
                    <a:fillRect/>
                  </a:stretch>
                </a:blipFill>
              </p:spPr>
              <p:txBody>
                <a:bodyPr/>
                <a:lstStyle/>
                <a:p>
                  <a:r>
                    <a:rPr lang="it-IT">
                      <a:noFill/>
                    </a:rPr>
                    <a:t> </a:t>
                  </a:r>
                </a:p>
              </p:txBody>
            </p:sp>
          </mc:Fallback>
        </mc:AlternateContent>
        <p:sp>
          <p:nvSpPr>
            <p:cNvPr id="36" name="TextBox 35">
              <a:extLst>
                <a:ext uri="{FF2B5EF4-FFF2-40B4-BE49-F238E27FC236}">
                  <a16:creationId xmlns:a16="http://schemas.microsoft.com/office/drawing/2014/main" id="{3EAA80C7-B778-A33D-29FB-D88CA272F3E0}"/>
                </a:ext>
              </a:extLst>
            </p:cNvPr>
            <p:cNvSpPr txBox="1"/>
            <p:nvPr/>
          </p:nvSpPr>
          <p:spPr>
            <a:xfrm>
              <a:off x="767409" y="1541679"/>
              <a:ext cx="1799951" cy="369332"/>
            </a:xfrm>
            <a:prstGeom prst="rect">
              <a:avLst/>
            </a:prstGeom>
            <a:noFill/>
          </p:spPr>
          <p:txBody>
            <a:bodyPr wrap="square" rtlCol="0">
              <a:spAutoFit/>
            </a:bodyPr>
            <a:lstStyle/>
            <a:p>
              <a:r>
                <a:rPr lang="it-IT" sz="1800" i="1" dirty="0">
                  <a:solidFill>
                    <a:srgbClr val="000000"/>
                  </a:solidFill>
                </a:rPr>
                <a:t>Omitted action</a:t>
              </a:r>
              <a:endParaRPr lang="it-IT" sz="1800" dirty="0">
                <a:solidFill>
                  <a:srgbClr val="000000"/>
                </a:solidFill>
              </a:endParaRP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963F25A-D2DE-99BA-0C66-2B6AFA8CE621}"/>
                    </a:ext>
                  </a:extLst>
                </p:cNvPr>
                <p:cNvSpPr txBox="1"/>
                <p:nvPr/>
              </p:nvSpPr>
              <p:spPr>
                <a:xfrm>
                  <a:off x="335464" y="2108451"/>
                  <a:ext cx="2448377"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it-IT" sz="1800" i="1">
                            <a:solidFill>
                              <a:srgbClr val="000000"/>
                            </a:solidFill>
                            <a:latin typeface="Cambria Math" panose="02040503050406030204" pitchFamily="18" charset="0"/>
                          </a:rPr>
                          <m:t>99% </m:t>
                        </m:r>
                        <m:r>
                          <a:rPr lang="it-IT" sz="1800" i="1">
                            <a:solidFill>
                              <a:srgbClr val="000000"/>
                            </a:solidFill>
                            <a:latin typeface="Cambria Math" panose="02040503050406030204" pitchFamily="18" charset="0"/>
                          </a:rPr>
                          <m:t>𝑡𝑖𝑙𝑒</m:t>
                        </m:r>
                      </m:oMath>
                    </m:oMathPara>
                  </a14:m>
                  <a:endParaRPr lang="it-IT" sz="1800" dirty="0">
                    <a:solidFill>
                      <a:srgbClr val="000000"/>
                    </a:solidFill>
                  </a:endParaRPr>
                </a:p>
              </p:txBody>
            </p:sp>
          </mc:Choice>
          <mc:Fallback xmlns="">
            <p:sp>
              <p:nvSpPr>
                <p:cNvPr id="40" name="TextBox 39">
                  <a:extLst>
                    <a:ext uri="{FF2B5EF4-FFF2-40B4-BE49-F238E27FC236}">
                      <a16:creationId xmlns:a16="http://schemas.microsoft.com/office/drawing/2014/main" id="{2963F25A-D2DE-99BA-0C66-2B6AFA8CE621}"/>
                    </a:ext>
                  </a:extLst>
                </p:cNvPr>
                <p:cNvSpPr txBox="1">
                  <a:spLocks noRot="1" noChangeAspect="1" noMove="1" noResize="1" noEditPoints="1" noAdjustHandles="1" noChangeArrowheads="1" noChangeShapeType="1" noTextEdit="1"/>
                </p:cNvSpPr>
                <p:nvPr/>
              </p:nvSpPr>
              <p:spPr>
                <a:xfrm>
                  <a:off x="335464" y="2108451"/>
                  <a:ext cx="2448377" cy="369332"/>
                </a:xfrm>
                <a:prstGeom prst="rect">
                  <a:avLst/>
                </a:prstGeom>
                <a:blipFill>
                  <a:blip r:embed="rId7"/>
                  <a:stretch>
                    <a:fillRect/>
                  </a:stretch>
                </a:blipFill>
              </p:spPr>
              <p:txBody>
                <a:bodyPr/>
                <a:lstStyle/>
                <a:p>
                  <a:r>
                    <a:rPr lang="it-IT">
                      <a:noFill/>
                    </a:rPr>
                    <a:t> </a:t>
                  </a:r>
                </a:p>
              </p:txBody>
            </p:sp>
          </mc:Fallback>
        </mc:AlternateContent>
      </p:grpSp>
      <p:grpSp>
        <p:nvGrpSpPr>
          <p:cNvPr id="82" name="Group 81">
            <a:extLst>
              <a:ext uri="{FF2B5EF4-FFF2-40B4-BE49-F238E27FC236}">
                <a16:creationId xmlns:a16="http://schemas.microsoft.com/office/drawing/2014/main" id="{27104A0F-7D65-DDDA-B68A-26257E11D8D8}"/>
              </a:ext>
            </a:extLst>
          </p:cNvPr>
          <p:cNvGrpSpPr/>
          <p:nvPr/>
        </p:nvGrpSpPr>
        <p:grpSpPr>
          <a:xfrm>
            <a:off x="8066493" y="1898823"/>
            <a:ext cx="4438219" cy="3802497"/>
            <a:chOff x="7968208" y="1570719"/>
            <a:chExt cx="4294205" cy="3802497"/>
          </a:xfrm>
        </p:grpSpPr>
        <p:grpSp>
          <p:nvGrpSpPr>
            <p:cNvPr id="64" name="Group 63">
              <a:extLst>
                <a:ext uri="{FF2B5EF4-FFF2-40B4-BE49-F238E27FC236}">
                  <a16:creationId xmlns:a16="http://schemas.microsoft.com/office/drawing/2014/main" id="{05A980A0-31FC-042C-798B-C936F381C335}"/>
                </a:ext>
              </a:extLst>
            </p:cNvPr>
            <p:cNvGrpSpPr/>
            <p:nvPr/>
          </p:nvGrpSpPr>
          <p:grpSpPr>
            <a:xfrm>
              <a:off x="7968208" y="1953216"/>
              <a:ext cx="2333510" cy="3420000"/>
              <a:chOff x="8040216" y="1956902"/>
              <a:chExt cx="2448273" cy="3420000"/>
            </a:xfrm>
          </p:grpSpPr>
          <p:cxnSp>
            <p:nvCxnSpPr>
              <p:cNvPr id="37" name="Straight Connector 36">
                <a:extLst>
                  <a:ext uri="{FF2B5EF4-FFF2-40B4-BE49-F238E27FC236}">
                    <a16:creationId xmlns:a16="http://schemas.microsoft.com/office/drawing/2014/main" id="{241BDF8A-1AED-977B-3636-5EBF9D926F21}"/>
                  </a:ext>
                </a:extLst>
              </p:cNvPr>
              <p:cNvCxnSpPr/>
              <p:nvPr/>
            </p:nvCxnSpPr>
            <p:spPr bwMode="auto">
              <a:xfrm>
                <a:off x="8040216" y="3613086"/>
                <a:ext cx="216024"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8" name="Straight Connector 37">
                <a:extLst>
                  <a:ext uri="{FF2B5EF4-FFF2-40B4-BE49-F238E27FC236}">
                    <a16:creationId xmlns:a16="http://schemas.microsoft.com/office/drawing/2014/main" id="{572F5C8A-31DE-5967-664A-318DA5AC269C}"/>
                  </a:ext>
                </a:extLst>
              </p:cNvPr>
              <p:cNvCxnSpPr/>
              <p:nvPr/>
            </p:nvCxnSpPr>
            <p:spPr bwMode="auto">
              <a:xfrm>
                <a:off x="8256241" y="1956902"/>
                <a:ext cx="0" cy="342000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Connector 38">
                <a:extLst>
                  <a:ext uri="{FF2B5EF4-FFF2-40B4-BE49-F238E27FC236}">
                    <a16:creationId xmlns:a16="http://schemas.microsoft.com/office/drawing/2014/main" id="{21EEE6C3-6CEB-AE8D-779A-71BE19108F20}"/>
                  </a:ext>
                </a:extLst>
              </p:cNvPr>
              <p:cNvCxnSpPr/>
              <p:nvPr/>
            </p:nvCxnSpPr>
            <p:spPr bwMode="auto">
              <a:xfrm>
                <a:off x="8256241" y="1956902"/>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3" name="Straight Connector 42">
                <a:extLst>
                  <a:ext uri="{FF2B5EF4-FFF2-40B4-BE49-F238E27FC236}">
                    <a16:creationId xmlns:a16="http://schemas.microsoft.com/office/drawing/2014/main" id="{DD266D56-8DC0-49FD-926C-9413F5C94CF5}"/>
                  </a:ext>
                </a:extLst>
              </p:cNvPr>
              <p:cNvCxnSpPr/>
              <p:nvPr/>
            </p:nvCxnSpPr>
            <p:spPr bwMode="auto">
              <a:xfrm>
                <a:off x="8256241" y="2460958"/>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5" name="Straight Connector 44">
                <a:extLst>
                  <a:ext uri="{FF2B5EF4-FFF2-40B4-BE49-F238E27FC236}">
                    <a16:creationId xmlns:a16="http://schemas.microsoft.com/office/drawing/2014/main" id="{37815F21-9EC1-456F-7886-D7F1F473D398}"/>
                  </a:ext>
                </a:extLst>
              </p:cNvPr>
              <p:cNvCxnSpPr/>
              <p:nvPr/>
            </p:nvCxnSpPr>
            <p:spPr bwMode="auto">
              <a:xfrm>
                <a:off x="8256489" y="3037022"/>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7" name="Straight Connector 46">
                <a:extLst>
                  <a:ext uri="{FF2B5EF4-FFF2-40B4-BE49-F238E27FC236}">
                    <a16:creationId xmlns:a16="http://schemas.microsoft.com/office/drawing/2014/main" id="{7BBF2923-049E-50D6-1CD9-B995E447DFBF}"/>
                  </a:ext>
                </a:extLst>
              </p:cNvPr>
              <p:cNvCxnSpPr/>
              <p:nvPr/>
            </p:nvCxnSpPr>
            <p:spPr bwMode="auto">
              <a:xfrm>
                <a:off x="8256489" y="3613086"/>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9" name="Straight Connector 48">
                <a:extLst>
                  <a:ext uri="{FF2B5EF4-FFF2-40B4-BE49-F238E27FC236}">
                    <a16:creationId xmlns:a16="http://schemas.microsoft.com/office/drawing/2014/main" id="{E1F66893-DF3F-1004-6C49-296E6CF64EC9}"/>
                  </a:ext>
                </a:extLst>
              </p:cNvPr>
              <p:cNvCxnSpPr/>
              <p:nvPr/>
            </p:nvCxnSpPr>
            <p:spPr bwMode="auto">
              <a:xfrm>
                <a:off x="8256489" y="4261158"/>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1" name="Straight Connector 50">
                <a:extLst>
                  <a:ext uri="{FF2B5EF4-FFF2-40B4-BE49-F238E27FC236}">
                    <a16:creationId xmlns:a16="http://schemas.microsoft.com/office/drawing/2014/main" id="{DC995620-4A42-30D5-A48E-43863D752B39}"/>
                  </a:ext>
                </a:extLst>
              </p:cNvPr>
              <p:cNvCxnSpPr/>
              <p:nvPr/>
            </p:nvCxnSpPr>
            <p:spPr bwMode="auto">
              <a:xfrm>
                <a:off x="8256489" y="4837222"/>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0" name="Straight Connector 59">
                <a:extLst>
                  <a:ext uri="{FF2B5EF4-FFF2-40B4-BE49-F238E27FC236}">
                    <a16:creationId xmlns:a16="http://schemas.microsoft.com/office/drawing/2014/main" id="{CEC11992-599F-D253-B0C0-75FED0463B5C}"/>
                  </a:ext>
                </a:extLst>
              </p:cNvPr>
              <p:cNvCxnSpPr/>
              <p:nvPr/>
            </p:nvCxnSpPr>
            <p:spPr bwMode="auto">
              <a:xfrm>
                <a:off x="8256240" y="5376902"/>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B7B412AE-64D3-3F84-F9CA-C1397E4C7C33}"/>
                    </a:ext>
                  </a:extLst>
                </p:cNvPr>
                <p:cNvSpPr txBox="1"/>
                <p:nvPr/>
              </p:nvSpPr>
              <p:spPr>
                <a:xfrm>
                  <a:off x="8221469" y="5003884"/>
                  <a:ext cx="2264283" cy="369332"/>
                </a:xfrm>
                <a:prstGeom prst="rect">
                  <a:avLst/>
                </a:prstGeom>
                <a:noFill/>
              </p:spPr>
              <p:txBody>
                <a:bodyPr wrap="square" rtlCol="0">
                  <a:spAutoFit/>
                </a:bodyPr>
                <a:lstStyle/>
                <a:p>
                  <a:pPr algn="l"/>
                  <a14:m>
                    <m:oMath xmlns:m="http://schemas.openxmlformats.org/officeDocument/2006/math">
                      <m:r>
                        <a:rPr lang="it-IT" sz="1800" i="1">
                          <a:solidFill>
                            <a:srgbClr val="000000"/>
                          </a:solidFill>
                          <a:latin typeface="Cambria Math" panose="02040503050406030204" pitchFamily="18" charset="0"/>
                        </a:rPr>
                        <m:t>𝑃</m:t>
                      </m:r>
                      <m:d>
                        <m:dPr>
                          <m:ctrlPr>
                            <a:rPr lang="it-IT" sz="1800" i="1">
                              <a:solidFill>
                                <a:srgbClr val="000000"/>
                              </a:solidFill>
                              <a:latin typeface="Cambria Math" panose="02040503050406030204" pitchFamily="18" charset="0"/>
                            </a:rPr>
                          </m:ctrlPr>
                        </m:dPr>
                        <m:e>
                          <m:r>
                            <a:rPr lang="it-IT" sz="1800" i="1">
                              <a:solidFill>
                                <a:srgbClr val="000000"/>
                              </a:solidFill>
                              <a:latin typeface="Cambria Math" panose="02040503050406030204" pitchFamily="18" charset="0"/>
                            </a:rPr>
                            <m:t>𝑇</m:t>
                          </m:r>
                          <m:r>
                            <a:rPr lang="it-IT" sz="1800" i="1">
                              <a:solidFill>
                                <a:srgbClr val="000000"/>
                              </a:solidFill>
                              <a:latin typeface="Cambria Math" panose="02040503050406030204" pitchFamily="18" charset="0"/>
                              <a:ea typeface="Cambria Math" panose="02040503050406030204" pitchFamily="18" charset="0"/>
                            </a:rPr>
                            <m:t>≤</m:t>
                          </m:r>
                          <m:sSub>
                            <m:sSubPr>
                              <m:ctrlPr>
                                <a:rPr lang="it-IT" sz="1800" i="1">
                                  <a:solidFill>
                                    <a:srgbClr val="000000"/>
                                  </a:solidFill>
                                  <a:latin typeface="Cambria Math" panose="02040503050406030204" pitchFamily="18" charset="0"/>
                                  <a:ea typeface="Cambria Math" panose="02040503050406030204" pitchFamily="18" charset="0"/>
                                </a:rPr>
                              </m:ctrlPr>
                            </m:sSubPr>
                            <m:e>
                              <m:r>
                                <a:rPr lang="it-IT" sz="1800" i="1">
                                  <a:solidFill>
                                    <a:srgbClr val="000000"/>
                                  </a:solidFill>
                                  <a:latin typeface="Cambria Math" panose="02040503050406030204" pitchFamily="18" charset="0"/>
                                  <a:ea typeface="Cambria Math" panose="02040503050406030204" pitchFamily="18" charset="0"/>
                                </a:rPr>
                                <m:t>𝑡</m:t>
                              </m:r>
                            </m:e>
                            <m:sub>
                              <m:r>
                                <a:rPr lang="it-IT" sz="1800" i="1">
                                  <a:solidFill>
                                    <a:srgbClr val="000000"/>
                                  </a:solidFill>
                                  <a:latin typeface="Cambria Math" panose="02040503050406030204" pitchFamily="18" charset="0"/>
                                  <a:ea typeface="Cambria Math" panose="02040503050406030204" pitchFamily="18" charset="0"/>
                                </a:rPr>
                                <m:t>5%</m:t>
                              </m:r>
                            </m:sub>
                          </m:sSub>
                        </m:e>
                      </m:d>
                      <m:r>
                        <a:rPr lang="it-IT" sz="1800" i="1">
                          <a:solidFill>
                            <a:srgbClr val="000000"/>
                          </a:solidFill>
                          <a:latin typeface="Cambria Math" panose="02040503050406030204" pitchFamily="18" charset="0"/>
                          <a:ea typeface="Cambria Math" panose="02040503050406030204" pitchFamily="18" charset="0"/>
                        </a:rPr>
                        <m:t>=0.05</m:t>
                      </m:r>
                    </m:oMath>
                  </a14:m>
                  <a:r>
                    <a:rPr lang="it-IT" sz="1800" dirty="0">
                      <a:solidFill>
                        <a:srgbClr val="000000"/>
                      </a:solidFill>
                    </a:rPr>
                    <a:t> </a:t>
                  </a:r>
                </a:p>
              </p:txBody>
            </p:sp>
          </mc:Choice>
          <mc:Fallback xmlns="">
            <p:sp>
              <p:nvSpPr>
                <p:cNvPr id="69" name="TextBox 68">
                  <a:extLst>
                    <a:ext uri="{FF2B5EF4-FFF2-40B4-BE49-F238E27FC236}">
                      <a16:creationId xmlns:a16="http://schemas.microsoft.com/office/drawing/2014/main" id="{B7B412AE-64D3-3F84-F9CA-C1397E4C7C33}"/>
                    </a:ext>
                  </a:extLst>
                </p:cNvPr>
                <p:cNvSpPr txBox="1">
                  <a:spLocks noRot="1" noChangeAspect="1" noMove="1" noResize="1" noEditPoints="1" noAdjustHandles="1" noChangeArrowheads="1" noChangeShapeType="1" noTextEdit="1"/>
                </p:cNvSpPr>
                <p:nvPr/>
              </p:nvSpPr>
              <p:spPr>
                <a:xfrm>
                  <a:off x="8221469" y="5003884"/>
                  <a:ext cx="2264283" cy="369332"/>
                </a:xfrm>
                <a:prstGeom prst="rect">
                  <a:avLst/>
                </a:prstGeom>
                <a:blipFill>
                  <a:blip r:embed="rId8"/>
                  <a:stretch>
                    <a:fillRect b="-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5B5D1B65-C08E-D2D0-ED09-8FECDFA8AEE5}"/>
                    </a:ext>
                  </a:extLst>
                </p:cNvPr>
                <p:cNvSpPr txBox="1"/>
                <p:nvPr/>
              </p:nvSpPr>
              <p:spPr>
                <a:xfrm>
                  <a:off x="8221469" y="4449886"/>
                  <a:ext cx="2893400" cy="369332"/>
                </a:xfrm>
                <a:prstGeom prst="rect">
                  <a:avLst/>
                </a:prstGeom>
                <a:noFill/>
              </p:spPr>
              <p:txBody>
                <a:bodyPr wrap="square" rtlCol="0">
                  <a:spAutoFit/>
                </a:bodyPr>
                <a:lstStyle/>
                <a:p>
                  <a:pPr algn="l"/>
                  <a14:m>
                    <m:oMath xmlns:m="http://schemas.openxmlformats.org/officeDocument/2006/math">
                      <m:r>
                        <a:rPr lang="it-IT" sz="1800" i="1">
                          <a:solidFill>
                            <a:srgbClr val="000000"/>
                          </a:solidFill>
                          <a:latin typeface="Cambria Math" panose="02040503050406030204" pitchFamily="18" charset="0"/>
                        </a:rPr>
                        <m:t>𝑃</m:t>
                      </m:r>
                      <m:d>
                        <m:dPr>
                          <m:ctrlPr>
                            <a:rPr lang="it-IT" sz="1800" i="1">
                              <a:solidFill>
                                <a:srgbClr val="000000"/>
                              </a:solidFill>
                              <a:latin typeface="Cambria Math" panose="02040503050406030204" pitchFamily="18" charset="0"/>
                            </a:rPr>
                          </m:ctrlPr>
                        </m:dPr>
                        <m:e>
                          <m:sSub>
                            <m:sSubPr>
                              <m:ctrlPr>
                                <a:rPr lang="it-IT" sz="1800" i="1">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𝑡</m:t>
                              </m:r>
                            </m:e>
                            <m:sub>
                              <m:r>
                                <a:rPr lang="it-IT" sz="1800" i="1">
                                  <a:solidFill>
                                    <a:srgbClr val="000000"/>
                                  </a:solidFill>
                                  <a:latin typeface="Cambria Math" panose="02040503050406030204" pitchFamily="18" charset="0"/>
                                </a:rPr>
                                <m:t>5%</m:t>
                              </m:r>
                            </m:sub>
                          </m:sSub>
                          <m:r>
                            <a:rPr lang="it-IT" sz="1800" i="1">
                              <a:solidFill>
                                <a:srgbClr val="000000"/>
                              </a:solidFill>
                              <a:latin typeface="Cambria Math" panose="02040503050406030204" pitchFamily="18" charset="0"/>
                              <a:ea typeface="Cambria Math" panose="02040503050406030204" pitchFamily="18" charset="0"/>
                            </a:rPr>
                            <m:t>&lt;</m:t>
                          </m:r>
                          <m:r>
                            <a:rPr lang="it-IT" sz="1800" i="1">
                              <a:solidFill>
                                <a:srgbClr val="000000"/>
                              </a:solidFill>
                              <a:latin typeface="Cambria Math" panose="02040503050406030204" pitchFamily="18" charset="0"/>
                            </a:rPr>
                            <m:t>𝑇</m:t>
                          </m:r>
                          <m:r>
                            <a:rPr lang="it-IT" sz="1800" i="1">
                              <a:solidFill>
                                <a:srgbClr val="000000"/>
                              </a:solidFill>
                              <a:latin typeface="Cambria Math" panose="02040503050406030204" pitchFamily="18" charset="0"/>
                              <a:ea typeface="Cambria Math" panose="02040503050406030204" pitchFamily="18" charset="0"/>
                            </a:rPr>
                            <m:t>≤</m:t>
                          </m:r>
                          <m:sSub>
                            <m:sSubPr>
                              <m:ctrlPr>
                                <a:rPr lang="it-IT" sz="1800" i="1">
                                  <a:solidFill>
                                    <a:srgbClr val="000000"/>
                                  </a:solidFill>
                                  <a:latin typeface="Cambria Math" panose="02040503050406030204" pitchFamily="18" charset="0"/>
                                  <a:ea typeface="Cambria Math" panose="02040503050406030204" pitchFamily="18" charset="0"/>
                                </a:rPr>
                              </m:ctrlPr>
                            </m:sSubPr>
                            <m:e>
                              <m:r>
                                <a:rPr lang="it-IT" sz="1800" i="1">
                                  <a:solidFill>
                                    <a:srgbClr val="000000"/>
                                  </a:solidFill>
                                  <a:latin typeface="Cambria Math" panose="02040503050406030204" pitchFamily="18" charset="0"/>
                                  <a:ea typeface="Cambria Math" panose="02040503050406030204" pitchFamily="18" charset="0"/>
                                </a:rPr>
                                <m:t>𝑡</m:t>
                              </m:r>
                            </m:e>
                            <m:sub>
                              <m:r>
                                <a:rPr lang="it-IT" sz="1800" i="1">
                                  <a:solidFill>
                                    <a:srgbClr val="000000"/>
                                  </a:solidFill>
                                  <a:latin typeface="Cambria Math" panose="02040503050406030204" pitchFamily="18" charset="0"/>
                                  <a:ea typeface="Cambria Math" panose="02040503050406030204" pitchFamily="18" charset="0"/>
                                </a:rPr>
                                <m:t>25%</m:t>
                              </m:r>
                            </m:sub>
                          </m:sSub>
                        </m:e>
                      </m:d>
                      <m:r>
                        <a:rPr lang="it-IT" sz="1800" i="1">
                          <a:solidFill>
                            <a:srgbClr val="000000"/>
                          </a:solidFill>
                          <a:latin typeface="Cambria Math" panose="02040503050406030204" pitchFamily="18" charset="0"/>
                          <a:ea typeface="Cambria Math" panose="02040503050406030204" pitchFamily="18" charset="0"/>
                        </a:rPr>
                        <m:t>=0.20</m:t>
                      </m:r>
                    </m:oMath>
                  </a14:m>
                  <a:r>
                    <a:rPr lang="it-IT" sz="1800" dirty="0">
                      <a:solidFill>
                        <a:srgbClr val="000000"/>
                      </a:solidFill>
                    </a:rPr>
                    <a:t> </a:t>
                  </a:r>
                </a:p>
              </p:txBody>
            </p:sp>
          </mc:Choice>
          <mc:Fallback xmlns="">
            <p:sp>
              <p:nvSpPr>
                <p:cNvPr id="71" name="TextBox 70">
                  <a:extLst>
                    <a:ext uri="{FF2B5EF4-FFF2-40B4-BE49-F238E27FC236}">
                      <a16:creationId xmlns:a16="http://schemas.microsoft.com/office/drawing/2014/main" id="{5B5D1B65-C08E-D2D0-ED09-8FECDFA8AEE5}"/>
                    </a:ext>
                  </a:extLst>
                </p:cNvPr>
                <p:cNvSpPr txBox="1">
                  <a:spLocks noRot="1" noChangeAspect="1" noMove="1" noResize="1" noEditPoints="1" noAdjustHandles="1" noChangeArrowheads="1" noChangeShapeType="1" noTextEdit="1"/>
                </p:cNvSpPr>
                <p:nvPr/>
              </p:nvSpPr>
              <p:spPr>
                <a:xfrm>
                  <a:off x="8221469" y="4449886"/>
                  <a:ext cx="2893400" cy="369332"/>
                </a:xfrm>
                <a:prstGeom prst="rect">
                  <a:avLst/>
                </a:prstGeom>
                <a:blipFill>
                  <a:blip r:embed="rId9"/>
                  <a:stretch>
                    <a:fillRect b="-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5C68D6D-D54D-094A-1F65-BC835CBBBA85}"/>
                    </a:ext>
                  </a:extLst>
                </p:cNvPr>
                <p:cNvSpPr txBox="1"/>
                <p:nvPr/>
              </p:nvSpPr>
              <p:spPr>
                <a:xfrm>
                  <a:off x="8221469" y="3883494"/>
                  <a:ext cx="2965407" cy="369332"/>
                </a:xfrm>
                <a:prstGeom prst="rect">
                  <a:avLst/>
                </a:prstGeom>
                <a:noFill/>
              </p:spPr>
              <p:txBody>
                <a:bodyPr wrap="square" rtlCol="0">
                  <a:spAutoFit/>
                </a:bodyPr>
                <a:lstStyle/>
                <a:p>
                  <a:pPr algn="l"/>
                  <a14:m>
                    <m:oMath xmlns:m="http://schemas.openxmlformats.org/officeDocument/2006/math">
                      <m:r>
                        <a:rPr lang="it-IT" sz="1800" i="1">
                          <a:solidFill>
                            <a:srgbClr val="000000"/>
                          </a:solidFill>
                          <a:latin typeface="Cambria Math" panose="02040503050406030204" pitchFamily="18" charset="0"/>
                        </a:rPr>
                        <m:t>𝑃</m:t>
                      </m:r>
                      <m:d>
                        <m:dPr>
                          <m:ctrlPr>
                            <a:rPr lang="it-IT" sz="1800" i="1">
                              <a:solidFill>
                                <a:srgbClr val="000000"/>
                              </a:solidFill>
                              <a:latin typeface="Cambria Math" panose="02040503050406030204" pitchFamily="18" charset="0"/>
                            </a:rPr>
                          </m:ctrlPr>
                        </m:dPr>
                        <m:e>
                          <m:sSub>
                            <m:sSubPr>
                              <m:ctrlPr>
                                <a:rPr lang="it-IT" sz="1800" i="1">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𝑡</m:t>
                              </m:r>
                            </m:e>
                            <m:sub>
                              <m:r>
                                <a:rPr lang="it-IT" sz="1800" i="1">
                                  <a:solidFill>
                                    <a:srgbClr val="000000"/>
                                  </a:solidFill>
                                  <a:latin typeface="Cambria Math" panose="02040503050406030204" pitchFamily="18" charset="0"/>
                                </a:rPr>
                                <m:t>25%</m:t>
                              </m:r>
                            </m:sub>
                          </m:sSub>
                          <m:r>
                            <a:rPr lang="it-IT" sz="1800" i="1">
                              <a:solidFill>
                                <a:srgbClr val="000000"/>
                              </a:solidFill>
                              <a:latin typeface="Cambria Math" panose="02040503050406030204" pitchFamily="18" charset="0"/>
                              <a:ea typeface="Cambria Math" panose="02040503050406030204" pitchFamily="18" charset="0"/>
                            </a:rPr>
                            <m:t>&lt;</m:t>
                          </m:r>
                          <m:r>
                            <a:rPr lang="it-IT" sz="1800" i="1">
                              <a:solidFill>
                                <a:srgbClr val="000000"/>
                              </a:solidFill>
                              <a:latin typeface="Cambria Math" panose="02040503050406030204" pitchFamily="18" charset="0"/>
                            </a:rPr>
                            <m:t>𝑇</m:t>
                          </m:r>
                          <m:r>
                            <a:rPr lang="it-IT" sz="1800" i="1">
                              <a:solidFill>
                                <a:srgbClr val="000000"/>
                              </a:solidFill>
                              <a:latin typeface="Cambria Math" panose="02040503050406030204" pitchFamily="18" charset="0"/>
                              <a:ea typeface="Cambria Math" panose="02040503050406030204" pitchFamily="18" charset="0"/>
                            </a:rPr>
                            <m:t>≤</m:t>
                          </m:r>
                          <m:sSub>
                            <m:sSubPr>
                              <m:ctrlPr>
                                <a:rPr lang="it-IT" sz="1800" i="1">
                                  <a:solidFill>
                                    <a:srgbClr val="000000"/>
                                  </a:solidFill>
                                  <a:latin typeface="Cambria Math" panose="02040503050406030204" pitchFamily="18" charset="0"/>
                                  <a:ea typeface="Cambria Math" panose="02040503050406030204" pitchFamily="18" charset="0"/>
                                </a:rPr>
                              </m:ctrlPr>
                            </m:sSubPr>
                            <m:e>
                              <m:r>
                                <a:rPr lang="it-IT" sz="1800" i="1">
                                  <a:solidFill>
                                    <a:srgbClr val="000000"/>
                                  </a:solidFill>
                                  <a:latin typeface="Cambria Math" panose="02040503050406030204" pitchFamily="18" charset="0"/>
                                  <a:ea typeface="Cambria Math" panose="02040503050406030204" pitchFamily="18" charset="0"/>
                                </a:rPr>
                                <m:t>𝑡</m:t>
                              </m:r>
                            </m:e>
                            <m:sub>
                              <m:r>
                                <a:rPr lang="it-IT" sz="1800" i="1">
                                  <a:solidFill>
                                    <a:srgbClr val="000000"/>
                                  </a:solidFill>
                                  <a:latin typeface="Cambria Math" panose="02040503050406030204" pitchFamily="18" charset="0"/>
                                  <a:ea typeface="Cambria Math" panose="02040503050406030204" pitchFamily="18" charset="0"/>
                                </a:rPr>
                                <m:t>50%</m:t>
                              </m:r>
                            </m:sub>
                          </m:sSub>
                        </m:e>
                      </m:d>
                      <m:r>
                        <a:rPr lang="it-IT" sz="1800" i="1">
                          <a:solidFill>
                            <a:srgbClr val="000000"/>
                          </a:solidFill>
                          <a:latin typeface="Cambria Math" panose="02040503050406030204" pitchFamily="18" charset="0"/>
                          <a:ea typeface="Cambria Math" panose="02040503050406030204" pitchFamily="18" charset="0"/>
                        </a:rPr>
                        <m:t>=0.25</m:t>
                      </m:r>
                    </m:oMath>
                  </a14:m>
                  <a:r>
                    <a:rPr lang="it-IT" sz="1800" dirty="0">
                      <a:solidFill>
                        <a:srgbClr val="000000"/>
                      </a:solidFill>
                    </a:rPr>
                    <a:t> </a:t>
                  </a:r>
                </a:p>
              </p:txBody>
            </p:sp>
          </mc:Choice>
          <mc:Fallback xmlns="">
            <p:sp>
              <p:nvSpPr>
                <p:cNvPr id="76" name="TextBox 75">
                  <a:extLst>
                    <a:ext uri="{FF2B5EF4-FFF2-40B4-BE49-F238E27FC236}">
                      <a16:creationId xmlns:a16="http://schemas.microsoft.com/office/drawing/2014/main" id="{15C68D6D-D54D-094A-1F65-BC835CBBBA85}"/>
                    </a:ext>
                  </a:extLst>
                </p:cNvPr>
                <p:cNvSpPr txBox="1">
                  <a:spLocks noRot="1" noChangeAspect="1" noMove="1" noResize="1" noEditPoints="1" noAdjustHandles="1" noChangeArrowheads="1" noChangeShapeType="1" noTextEdit="1"/>
                </p:cNvSpPr>
                <p:nvPr/>
              </p:nvSpPr>
              <p:spPr>
                <a:xfrm>
                  <a:off x="8221469" y="3883494"/>
                  <a:ext cx="2965407" cy="369332"/>
                </a:xfrm>
                <a:prstGeom prst="rect">
                  <a:avLst/>
                </a:prstGeom>
                <a:blipFill>
                  <a:blip r:embed="rId10"/>
                  <a:stretch>
                    <a:fillRect b="-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846197C4-20A2-08E9-39BD-F115C22912B4}"/>
                    </a:ext>
                  </a:extLst>
                </p:cNvPr>
                <p:cNvSpPr txBox="1"/>
                <p:nvPr/>
              </p:nvSpPr>
              <p:spPr>
                <a:xfrm>
                  <a:off x="8251936" y="3235620"/>
                  <a:ext cx="2965406" cy="369332"/>
                </a:xfrm>
                <a:prstGeom prst="rect">
                  <a:avLst/>
                </a:prstGeom>
                <a:noFill/>
              </p:spPr>
              <p:txBody>
                <a:bodyPr wrap="square" rtlCol="0">
                  <a:spAutoFit/>
                </a:bodyPr>
                <a:lstStyle/>
                <a:p>
                  <a:pPr algn="l"/>
                  <a14:m>
                    <m:oMath xmlns:m="http://schemas.openxmlformats.org/officeDocument/2006/math">
                      <m:r>
                        <a:rPr lang="it-IT" sz="1800" i="1">
                          <a:solidFill>
                            <a:srgbClr val="000000"/>
                          </a:solidFill>
                          <a:latin typeface="Cambria Math" panose="02040503050406030204" pitchFamily="18" charset="0"/>
                        </a:rPr>
                        <m:t>𝑃</m:t>
                      </m:r>
                      <m:d>
                        <m:dPr>
                          <m:ctrlPr>
                            <a:rPr lang="it-IT" sz="1800" i="1">
                              <a:solidFill>
                                <a:srgbClr val="000000"/>
                              </a:solidFill>
                              <a:latin typeface="Cambria Math" panose="02040503050406030204" pitchFamily="18" charset="0"/>
                            </a:rPr>
                          </m:ctrlPr>
                        </m:dPr>
                        <m:e>
                          <m:sSub>
                            <m:sSubPr>
                              <m:ctrlPr>
                                <a:rPr lang="it-IT" sz="1800" i="1">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𝑡</m:t>
                              </m:r>
                            </m:e>
                            <m:sub>
                              <m:r>
                                <a:rPr lang="it-IT" sz="1800" i="1">
                                  <a:solidFill>
                                    <a:srgbClr val="000000"/>
                                  </a:solidFill>
                                  <a:latin typeface="Cambria Math" panose="02040503050406030204" pitchFamily="18" charset="0"/>
                                </a:rPr>
                                <m:t>50%</m:t>
                              </m:r>
                            </m:sub>
                          </m:sSub>
                          <m:r>
                            <a:rPr lang="it-IT" sz="1800" i="1">
                              <a:solidFill>
                                <a:srgbClr val="000000"/>
                              </a:solidFill>
                              <a:latin typeface="Cambria Math" panose="02040503050406030204" pitchFamily="18" charset="0"/>
                              <a:ea typeface="Cambria Math" panose="02040503050406030204" pitchFamily="18" charset="0"/>
                            </a:rPr>
                            <m:t>&lt;</m:t>
                          </m:r>
                          <m:r>
                            <a:rPr lang="it-IT" sz="1800" i="1">
                              <a:solidFill>
                                <a:srgbClr val="000000"/>
                              </a:solidFill>
                              <a:latin typeface="Cambria Math" panose="02040503050406030204" pitchFamily="18" charset="0"/>
                            </a:rPr>
                            <m:t>𝑇</m:t>
                          </m:r>
                          <m:r>
                            <a:rPr lang="it-IT" sz="1800" i="1">
                              <a:solidFill>
                                <a:srgbClr val="000000"/>
                              </a:solidFill>
                              <a:latin typeface="Cambria Math" panose="02040503050406030204" pitchFamily="18" charset="0"/>
                              <a:ea typeface="Cambria Math" panose="02040503050406030204" pitchFamily="18" charset="0"/>
                            </a:rPr>
                            <m:t>≤</m:t>
                          </m:r>
                          <m:sSub>
                            <m:sSubPr>
                              <m:ctrlPr>
                                <a:rPr lang="it-IT" sz="1800" i="1">
                                  <a:solidFill>
                                    <a:srgbClr val="000000"/>
                                  </a:solidFill>
                                  <a:latin typeface="Cambria Math" panose="02040503050406030204" pitchFamily="18" charset="0"/>
                                  <a:ea typeface="Cambria Math" panose="02040503050406030204" pitchFamily="18" charset="0"/>
                                </a:rPr>
                              </m:ctrlPr>
                            </m:sSubPr>
                            <m:e>
                              <m:r>
                                <a:rPr lang="it-IT" sz="1800" i="1">
                                  <a:solidFill>
                                    <a:srgbClr val="000000"/>
                                  </a:solidFill>
                                  <a:latin typeface="Cambria Math" panose="02040503050406030204" pitchFamily="18" charset="0"/>
                                  <a:ea typeface="Cambria Math" panose="02040503050406030204" pitchFamily="18" charset="0"/>
                                </a:rPr>
                                <m:t>𝑡</m:t>
                              </m:r>
                            </m:e>
                            <m:sub>
                              <m:r>
                                <a:rPr lang="it-IT" sz="1800" i="1">
                                  <a:solidFill>
                                    <a:srgbClr val="000000"/>
                                  </a:solidFill>
                                  <a:latin typeface="Cambria Math" panose="02040503050406030204" pitchFamily="18" charset="0"/>
                                  <a:ea typeface="Cambria Math" panose="02040503050406030204" pitchFamily="18" charset="0"/>
                                </a:rPr>
                                <m:t>75%</m:t>
                              </m:r>
                            </m:sub>
                          </m:sSub>
                        </m:e>
                      </m:d>
                      <m:r>
                        <a:rPr lang="it-IT" sz="1800" i="1">
                          <a:solidFill>
                            <a:srgbClr val="000000"/>
                          </a:solidFill>
                          <a:latin typeface="Cambria Math" panose="02040503050406030204" pitchFamily="18" charset="0"/>
                          <a:ea typeface="Cambria Math" panose="02040503050406030204" pitchFamily="18" charset="0"/>
                        </a:rPr>
                        <m:t>=0.25</m:t>
                      </m:r>
                    </m:oMath>
                  </a14:m>
                  <a:r>
                    <a:rPr lang="it-IT" sz="1800" dirty="0">
                      <a:solidFill>
                        <a:srgbClr val="000000"/>
                      </a:solidFill>
                    </a:rPr>
                    <a:t> </a:t>
                  </a:r>
                </a:p>
              </p:txBody>
            </p:sp>
          </mc:Choice>
          <mc:Fallback xmlns="">
            <p:sp>
              <p:nvSpPr>
                <p:cNvPr id="77" name="TextBox 76">
                  <a:extLst>
                    <a:ext uri="{FF2B5EF4-FFF2-40B4-BE49-F238E27FC236}">
                      <a16:creationId xmlns:a16="http://schemas.microsoft.com/office/drawing/2014/main" id="{846197C4-20A2-08E9-39BD-F115C22912B4}"/>
                    </a:ext>
                  </a:extLst>
                </p:cNvPr>
                <p:cNvSpPr txBox="1">
                  <a:spLocks noRot="1" noChangeAspect="1" noMove="1" noResize="1" noEditPoints="1" noAdjustHandles="1" noChangeArrowheads="1" noChangeShapeType="1" noTextEdit="1"/>
                </p:cNvSpPr>
                <p:nvPr/>
              </p:nvSpPr>
              <p:spPr>
                <a:xfrm>
                  <a:off x="8251936" y="3235620"/>
                  <a:ext cx="2965406" cy="369332"/>
                </a:xfrm>
                <a:prstGeom prst="rect">
                  <a:avLst/>
                </a:prstGeom>
                <a:blipFill>
                  <a:blip r:embed="rId11"/>
                  <a:stretch>
                    <a:fillRect b="-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5DDF117E-3190-D18D-F444-F8B6EF4A66CF}"/>
                    </a:ext>
                  </a:extLst>
                </p:cNvPr>
                <p:cNvSpPr txBox="1"/>
                <p:nvPr/>
              </p:nvSpPr>
              <p:spPr>
                <a:xfrm>
                  <a:off x="8242502" y="2656453"/>
                  <a:ext cx="3038073" cy="369332"/>
                </a:xfrm>
                <a:prstGeom prst="rect">
                  <a:avLst/>
                </a:prstGeom>
                <a:noFill/>
              </p:spPr>
              <p:txBody>
                <a:bodyPr wrap="square" rtlCol="0">
                  <a:spAutoFit/>
                </a:bodyPr>
                <a:lstStyle/>
                <a:p>
                  <a:pPr algn="l"/>
                  <a14:m>
                    <m:oMath xmlns:m="http://schemas.openxmlformats.org/officeDocument/2006/math">
                      <m:r>
                        <a:rPr lang="it-IT" sz="1800" i="1">
                          <a:solidFill>
                            <a:srgbClr val="000000"/>
                          </a:solidFill>
                          <a:latin typeface="Cambria Math" panose="02040503050406030204" pitchFamily="18" charset="0"/>
                        </a:rPr>
                        <m:t>𝑃</m:t>
                      </m:r>
                      <m:d>
                        <m:dPr>
                          <m:ctrlPr>
                            <a:rPr lang="it-IT" sz="1800" i="1">
                              <a:solidFill>
                                <a:srgbClr val="000000"/>
                              </a:solidFill>
                              <a:latin typeface="Cambria Math" panose="02040503050406030204" pitchFamily="18" charset="0"/>
                            </a:rPr>
                          </m:ctrlPr>
                        </m:dPr>
                        <m:e>
                          <m:sSub>
                            <m:sSubPr>
                              <m:ctrlPr>
                                <a:rPr lang="it-IT" sz="1800" i="1">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𝑡</m:t>
                              </m:r>
                            </m:e>
                            <m:sub>
                              <m:r>
                                <a:rPr lang="it-IT" sz="1800" i="1">
                                  <a:solidFill>
                                    <a:srgbClr val="000000"/>
                                  </a:solidFill>
                                  <a:latin typeface="Cambria Math" panose="02040503050406030204" pitchFamily="18" charset="0"/>
                                </a:rPr>
                                <m:t>75%</m:t>
                              </m:r>
                            </m:sub>
                          </m:sSub>
                          <m:r>
                            <a:rPr lang="it-IT" sz="1800" i="1">
                              <a:solidFill>
                                <a:srgbClr val="000000"/>
                              </a:solidFill>
                              <a:latin typeface="Cambria Math" panose="02040503050406030204" pitchFamily="18" charset="0"/>
                              <a:ea typeface="Cambria Math" panose="02040503050406030204" pitchFamily="18" charset="0"/>
                            </a:rPr>
                            <m:t>&lt;</m:t>
                          </m:r>
                          <m:r>
                            <a:rPr lang="it-IT" sz="1800" i="1">
                              <a:solidFill>
                                <a:srgbClr val="000000"/>
                              </a:solidFill>
                              <a:latin typeface="Cambria Math" panose="02040503050406030204" pitchFamily="18" charset="0"/>
                            </a:rPr>
                            <m:t>𝑇</m:t>
                          </m:r>
                          <m:r>
                            <a:rPr lang="it-IT" sz="1800" i="1">
                              <a:solidFill>
                                <a:srgbClr val="000000"/>
                              </a:solidFill>
                              <a:latin typeface="Cambria Math" panose="02040503050406030204" pitchFamily="18" charset="0"/>
                              <a:ea typeface="Cambria Math" panose="02040503050406030204" pitchFamily="18" charset="0"/>
                            </a:rPr>
                            <m:t>≤</m:t>
                          </m:r>
                          <m:sSub>
                            <m:sSubPr>
                              <m:ctrlPr>
                                <a:rPr lang="it-IT" sz="1800" i="1">
                                  <a:solidFill>
                                    <a:srgbClr val="000000"/>
                                  </a:solidFill>
                                  <a:latin typeface="Cambria Math" panose="02040503050406030204" pitchFamily="18" charset="0"/>
                                  <a:ea typeface="Cambria Math" panose="02040503050406030204" pitchFamily="18" charset="0"/>
                                </a:rPr>
                              </m:ctrlPr>
                            </m:sSubPr>
                            <m:e>
                              <m:r>
                                <a:rPr lang="it-IT" sz="1800" i="1">
                                  <a:solidFill>
                                    <a:srgbClr val="000000"/>
                                  </a:solidFill>
                                  <a:latin typeface="Cambria Math" panose="02040503050406030204" pitchFamily="18" charset="0"/>
                                  <a:ea typeface="Cambria Math" panose="02040503050406030204" pitchFamily="18" charset="0"/>
                                </a:rPr>
                                <m:t>𝑡</m:t>
                              </m:r>
                            </m:e>
                            <m:sub>
                              <m:r>
                                <a:rPr lang="it-IT" sz="1800" i="1">
                                  <a:solidFill>
                                    <a:srgbClr val="000000"/>
                                  </a:solidFill>
                                  <a:latin typeface="Cambria Math" panose="02040503050406030204" pitchFamily="18" charset="0"/>
                                  <a:ea typeface="Cambria Math" panose="02040503050406030204" pitchFamily="18" charset="0"/>
                                </a:rPr>
                                <m:t>95%</m:t>
                              </m:r>
                            </m:sub>
                          </m:sSub>
                        </m:e>
                      </m:d>
                      <m:r>
                        <a:rPr lang="it-IT" sz="1800" i="1">
                          <a:solidFill>
                            <a:srgbClr val="000000"/>
                          </a:solidFill>
                          <a:latin typeface="Cambria Math" panose="02040503050406030204" pitchFamily="18" charset="0"/>
                          <a:ea typeface="Cambria Math" panose="02040503050406030204" pitchFamily="18" charset="0"/>
                        </a:rPr>
                        <m:t>=0.20</m:t>
                      </m:r>
                    </m:oMath>
                  </a14:m>
                  <a:r>
                    <a:rPr lang="it-IT" sz="1800" dirty="0">
                      <a:solidFill>
                        <a:srgbClr val="000000"/>
                      </a:solidFill>
                    </a:rPr>
                    <a:t> </a:t>
                  </a:r>
                </a:p>
              </p:txBody>
            </p:sp>
          </mc:Choice>
          <mc:Fallback xmlns="">
            <p:sp>
              <p:nvSpPr>
                <p:cNvPr id="78" name="TextBox 77">
                  <a:extLst>
                    <a:ext uri="{FF2B5EF4-FFF2-40B4-BE49-F238E27FC236}">
                      <a16:creationId xmlns:a16="http://schemas.microsoft.com/office/drawing/2014/main" id="{5DDF117E-3190-D18D-F444-F8B6EF4A66CF}"/>
                    </a:ext>
                  </a:extLst>
                </p:cNvPr>
                <p:cNvSpPr txBox="1">
                  <a:spLocks noRot="1" noChangeAspect="1" noMove="1" noResize="1" noEditPoints="1" noAdjustHandles="1" noChangeArrowheads="1" noChangeShapeType="1" noTextEdit="1"/>
                </p:cNvSpPr>
                <p:nvPr/>
              </p:nvSpPr>
              <p:spPr>
                <a:xfrm>
                  <a:off x="8242502" y="2656453"/>
                  <a:ext cx="3038073" cy="369332"/>
                </a:xfrm>
                <a:prstGeom prst="rect">
                  <a:avLst/>
                </a:prstGeom>
                <a:blipFill>
                  <a:blip r:embed="rId12"/>
                  <a:stretch>
                    <a:fillRect b="-500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1C8A7804-9B58-F0D4-3577-04D969C5F570}"/>
                    </a:ext>
                  </a:extLst>
                </p:cNvPr>
                <p:cNvSpPr txBox="1"/>
                <p:nvPr/>
              </p:nvSpPr>
              <p:spPr>
                <a:xfrm>
                  <a:off x="8144454" y="1570719"/>
                  <a:ext cx="4117959" cy="369332"/>
                </a:xfrm>
                <a:prstGeom prst="rect">
                  <a:avLst/>
                </a:prstGeom>
                <a:noFill/>
              </p:spPr>
              <p:txBody>
                <a:bodyPr wrap="square" rtlCol="0">
                  <a:spAutoFit/>
                </a:bodyPr>
                <a:lstStyle/>
                <a:p>
                  <a:r>
                    <a:rPr lang="it-IT" sz="1800" i="1" dirty="0">
                      <a:solidFill>
                        <a:srgbClr val="000000"/>
                      </a:solidFill>
                    </a:rPr>
                    <a:t>Omitted action</a:t>
                  </a:r>
                  <a:r>
                    <a:rPr lang="it-IT" sz="1800" dirty="0">
                      <a:solidFill>
                        <a:srgbClr val="000000"/>
                      </a:solidFill>
                    </a:rPr>
                    <a:t> -</a:t>
                  </a:r>
                  <a14:m>
                    <m:oMath xmlns:m="http://schemas.openxmlformats.org/officeDocument/2006/math">
                      <m:r>
                        <a:rPr lang="it-IT" sz="1800" i="1">
                          <a:solidFill>
                            <a:srgbClr val="000000"/>
                          </a:solidFill>
                          <a:latin typeface="Cambria Math" panose="02040503050406030204" pitchFamily="18" charset="0"/>
                        </a:rPr>
                        <m:t> </m:t>
                      </m:r>
                      <m:r>
                        <a:rPr lang="it-IT" sz="1800" i="1">
                          <a:solidFill>
                            <a:srgbClr val="000000"/>
                          </a:solidFill>
                          <a:latin typeface="Cambria Math" panose="02040503050406030204" pitchFamily="18" charset="0"/>
                        </a:rPr>
                        <m:t>𝑃</m:t>
                      </m:r>
                      <m:d>
                        <m:dPr>
                          <m:ctrlPr>
                            <a:rPr lang="it-IT" sz="1800" i="1">
                              <a:solidFill>
                                <a:srgbClr val="000000"/>
                              </a:solidFill>
                              <a:latin typeface="Cambria Math" panose="02040503050406030204" pitchFamily="18" charset="0"/>
                            </a:rPr>
                          </m:ctrlPr>
                        </m:dPr>
                        <m:e>
                          <m:r>
                            <a:rPr lang="it-IT" sz="1800" i="1">
                              <a:solidFill>
                                <a:srgbClr val="000000"/>
                              </a:solidFill>
                              <a:latin typeface="Cambria Math" panose="02040503050406030204" pitchFamily="18" charset="0"/>
                            </a:rPr>
                            <m:t>𝑇</m:t>
                          </m:r>
                          <m:r>
                            <a:rPr lang="it-IT" sz="1800" i="1">
                              <a:solidFill>
                                <a:srgbClr val="000000"/>
                              </a:solidFill>
                              <a:latin typeface="Cambria Math" panose="02040503050406030204" pitchFamily="18" charset="0"/>
                              <a:ea typeface="Cambria Math" panose="02040503050406030204" pitchFamily="18" charset="0"/>
                            </a:rPr>
                            <m:t>&gt;</m:t>
                          </m:r>
                          <m:sSub>
                            <m:sSubPr>
                              <m:ctrlPr>
                                <a:rPr lang="it-IT" sz="1800" i="1">
                                  <a:solidFill>
                                    <a:srgbClr val="000000"/>
                                  </a:solidFill>
                                  <a:latin typeface="Cambria Math" panose="02040503050406030204" pitchFamily="18" charset="0"/>
                                  <a:ea typeface="Cambria Math" panose="02040503050406030204" pitchFamily="18" charset="0"/>
                                </a:rPr>
                              </m:ctrlPr>
                            </m:sSubPr>
                            <m:e>
                              <m:r>
                                <a:rPr lang="it-IT" sz="1800" i="1">
                                  <a:solidFill>
                                    <a:srgbClr val="000000"/>
                                  </a:solidFill>
                                  <a:latin typeface="Cambria Math" panose="02040503050406030204" pitchFamily="18" charset="0"/>
                                  <a:ea typeface="Cambria Math" panose="02040503050406030204" pitchFamily="18" charset="0"/>
                                </a:rPr>
                                <m:t>𝑡</m:t>
                              </m:r>
                            </m:e>
                            <m:sub>
                              <m:r>
                                <a:rPr lang="it-IT" sz="1800" i="1">
                                  <a:solidFill>
                                    <a:srgbClr val="000000"/>
                                  </a:solidFill>
                                  <a:latin typeface="Cambria Math" panose="02040503050406030204" pitchFamily="18" charset="0"/>
                                  <a:ea typeface="Cambria Math" panose="02040503050406030204" pitchFamily="18" charset="0"/>
                                </a:rPr>
                                <m:t>99%</m:t>
                              </m:r>
                            </m:sub>
                          </m:sSub>
                        </m:e>
                      </m:d>
                      <m:r>
                        <a:rPr lang="it-IT" sz="1800" i="1">
                          <a:solidFill>
                            <a:srgbClr val="000000"/>
                          </a:solidFill>
                          <a:latin typeface="Cambria Math" panose="02040503050406030204" pitchFamily="18" charset="0"/>
                          <a:ea typeface="Cambria Math" panose="02040503050406030204" pitchFamily="18" charset="0"/>
                        </a:rPr>
                        <m:t>=0.001</m:t>
                      </m:r>
                    </m:oMath>
                  </a14:m>
                  <a:r>
                    <a:rPr lang="it-IT" sz="1800" dirty="0">
                      <a:solidFill>
                        <a:srgbClr val="000000"/>
                      </a:solidFill>
                    </a:rPr>
                    <a:t> </a:t>
                  </a:r>
                </a:p>
              </p:txBody>
            </p:sp>
          </mc:Choice>
          <mc:Fallback xmlns="">
            <p:sp>
              <p:nvSpPr>
                <p:cNvPr id="79" name="TextBox 78">
                  <a:extLst>
                    <a:ext uri="{FF2B5EF4-FFF2-40B4-BE49-F238E27FC236}">
                      <a16:creationId xmlns:a16="http://schemas.microsoft.com/office/drawing/2014/main" id="{1C8A7804-9B58-F0D4-3577-04D969C5F570}"/>
                    </a:ext>
                  </a:extLst>
                </p:cNvPr>
                <p:cNvSpPr txBox="1">
                  <a:spLocks noRot="1" noChangeAspect="1" noMove="1" noResize="1" noEditPoints="1" noAdjustHandles="1" noChangeArrowheads="1" noChangeShapeType="1" noTextEdit="1"/>
                </p:cNvSpPr>
                <p:nvPr/>
              </p:nvSpPr>
              <p:spPr>
                <a:xfrm>
                  <a:off x="8144454" y="1570719"/>
                  <a:ext cx="4117959" cy="369332"/>
                </a:xfrm>
                <a:prstGeom prst="rect">
                  <a:avLst/>
                </a:prstGeom>
                <a:blipFill>
                  <a:blip r:embed="rId13"/>
                  <a:stretch>
                    <a:fillRect l="-1146" t="-8197" b="-24590"/>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188E9FC-6D3E-06C8-992C-D987F82441F3}"/>
                    </a:ext>
                  </a:extLst>
                </p:cNvPr>
                <p:cNvSpPr txBox="1"/>
                <p:nvPr/>
              </p:nvSpPr>
              <p:spPr>
                <a:xfrm>
                  <a:off x="8248939" y="2098592"/>
                  <a:ext cx="3038074" cy="369332"/>
                </a:xfrm>
                <a:prstGeom prst="rect">
                  <a:avLst/>
                </a:prstGeom>
                <a:noFill/>
              </p:spPr>
              <p:txBody>
                <a:bodyPr wrap="square" rtlCol="0">
                  <a:spAutoFit/>
                </a:bodyPr>
                <a:lstStyle/>
                <a:p>
                  <a:pPr algn="l"/>
                  <a14:m>
                    <m:oMath xmlns:m="http://schemas.openxmlformats.org/officeDocument/2006/math">
                      <m:r>
                        <a:rPr lang="it-IT" sz="1800" i="1">
                          <a:solidFill>
                            <a:srgbClr val="000000"/>
                          </a:solidFill>
                          <a:latin typeface="Cambria Math" panose="02040503050406030204" pitchFamily="18" charset="0"/>
                        </a:rPr>
                        <m:t>𝑃</m:t>
                      </m:r>
                      <m:d>
                        <m:dPr>
                          <m:ctrlPr>
                            <a:rPr lang="it-IT" sz="1800" i="1">
                              <a:solidFill>
                                <a:srgbClr val="000000"/>
                              </a:solidFill>
                              <a:latin typeface="Cambria Math" panose="02040503050406030204" pitchFamily="18" charset="0"/>
                            </a:rPr>
                          </m:ctrlPr>
                        </m:dPr>
                        <m:e>
                          <m:sSub>
                            <m:sSubPr>
                              <m:ctrlPr>
                                <a:rPr lang="it-IT" sz="1800" i="1">
                                  <a:solidFill>
                                    <a:srgbClr val="000000"/>
                                  </a:solidFill>
                                  <a:latin typeface="Cambria Math" panose="02040503050406030204" pitchFamily="18" charset="0"/>
                                </a:rPr>
                              </m:ctrlPr>
                            </m:sSubPr>
                            <m:e>
                              <m:r>
                                <a:rPr lang="it-IT" sz="1800" i="1">
                                  <a:solidFill>
                                    <a:srgbClr val="000000"/>
                                  </a:solidFill>
                                  <a:latin typeface="Cambria Math" panose="02040503050406030204" pitchFamily="18" charset="0"/>
                                </a:rPr>
                                <m:t>𝑡</m:t>
                              </m:r>
                            </m:e>
                            <m:sub>
                              <m:r>
                                <a:rPr lang="it-IT" sz="1800" i="1">
                                  <a:solidFill>
                                    <a:srgbClr val="000000"/>
                                  </a:solidFill>
                                  <a:latin typeface="Cambria Math" panose="02040503050406030204" pitchFamily="18" charset="0"/>
                                </a:rPr>
                                <m:t>95%</m:t>
                              </m:r>
                            </m:sub>
                          </m:sSub>
                          <m:r>
                            <a:rPr lang="it-IT" sz="1800" i="1">
                              <a:solidFill>
                                <a:srgbClr val="000000"/>
                              </a:solidFill>
                              <a:latin typeface="Cambria Math" panose="02040503050406030204" pitchFamily="18" charset="0"/>
                              <a:ea typeface="Cambria Math" panose="02040503050406030204" pitchFamily="18" charset="0"/>
                            </a:rPr>
                            <m:t>&lt;</m:t>
                          </m:r>
                          <m:r>
                            <a:rPr lang="it-IT" sz="1800" i="1">
                              <a:solidFill>
                                <a:srgbClr val="000000"/>
                              </a:solidFill>
                              <a:latin typeface="Cambria Math" panose="02040503050406030204" pitchFamily="18" charset="0"/>
                            </a:rPr>
                            <m:t>𝑇</m:t>
                          </m:r>
                          <m:r>
                            <a:rPr lang="it-IT" sz="1800" i="1">
                              <a:solidFill>
                                <a:srgbClr val="000000"/>
                              </a:solidFill>
                              <a:latin typeface="Cambria Math" panose="02040503050406030204" pitchFamily="18" charset="0"/>
                              <a:ea typeface="Cambria Math" panose="02040503050406030204" pitchFamily="18" charset="0"/>
                            </a:rPr>
                            <m:t>≤</m:t>
                          </m:r>
                          <m:sSub>
                            <m:sSubPr>
                              <m:ctrlPr>
                                <a:rPr lang="it-IT" sz="1800" i="1">
                                  <a:solidFill>
                                    <a:srgbClr val="000000"/>
                                  </a:solidFill>
                                  <a:latin typeface="Cambria Math" panose="02040503050406030204" pitchFamily="18" charset="0"/>
                                  <a:ea typeface="Cambria Math" panose="02040503050406030204" pitchFamily="18" charset="0"/>
                                </a:rPr>
                              </m:ctrlPr>
                            </m:sSubPr>
                            <m:e>
                              <m:r>
                                <a:rPr lang="it-IT" sz="1800" i="1">
                                  <a:solidFill>
                                    <a:srgbClr val="000000"/>
                                  </a:solidFill>
                                  <a:latin typeface="Cambria Math" panose="02040503050406030204" pitchFamily="18" charset="0"/>
                                  <a:ea typeface="Cambria Math" panose="02040503050406030204" pitchFamily="18" charset="0"/>
                                </a:rPr>
                                <m:t>𝑡</m:t>
                              </m:r>
                            </m:e>
                            <m:sub>
                              <m:r>
                                <a:rPr lang="it-IT" sz="1800" i="1">
                                  <a:solidFill>
                                    <a:srgbClr val="000000"/>
                                  </a:solidFill>
                                  <a:latin typeface="Cambria Math" panose="02040503050406030204" pitchFamily="18" charset="0"/>
                                  <a:ea typeface="Cambria Math" panose="02040503050406030204" pitchFamily="18" charset="0"/>
                                </a:rPr>
                                <m:t>99%</m:t>
                              </m:r>
                            </m:sub>
                          </m:sSub>
                        </m:e>
                      </m:d>
                      <m:r>
                        <a:rPr lang="it-IT" sz="1800" i="1">
                          <a:solidFill>
                            <a:srgbClr val="000000"/>
                          </a:solidFill>
                          <a:latin typeface="Cambria Math" panose="02040503050406030204" pitchFamily="18" charset="0"/>
                          <a:ea typeface="Cambria Math" panose="02040503050406030204" pitchFamily="18" charset="0"/>
                        </a:rPr>
                        <m:t>=0.049</m:t>
                      </m:r>
                    </m:oMath>
                  </a14:m>
                  <a:r>
                    <a:rPr lang="it-IT" sz="1800" dirty="0">
                      <a:solidFill>
                        <a:srgbClr val="000000"/>
                      </a:solidFill>
                    </a:rPr>
                    <a:t> </a:t>
                  </a:r>
                </a:p>
              </p:txBody>
            </p:sp>
          </mc:Choice>
          <mc:Fallback xmlns="">
            <p:sp>
              <p:nvSpPr>
                <p:cNvPr id="81" name="TextBox 80">
                  <a:extLst>
                    <a:ext uri="{FF2B5EF4-FFF2-40B4-BE49-F238E27FC236}">
                      <a16:creationId xmlns:a16="http://schemas.microsoft.com/office/drawing/2014/main" id="{F188E9FC-6D3E-06C8-992C-D987F82441F3}"/>
                    </a:ext>
                  </a:extLst>
                </p:cNvPr>
                <p:cNvSpPr txBox="1">
                  <a:spLocks noRot="1" noChangeAspect="1" noMove="1" noResize="1" noEditPoints="1" noAdjustHandles="1" noChangeArrowheads="1" noChangeShapeType="1" noTextEdit="1"/>
                </p:cNvSpPr>
                <p:nvPr/>
              </p:nvSpPr>
              <p:spPr>
                <a:xfrm>
                  <a:off x="8248939" y="2098592"/>
                  <a:ext cx="3038074" cy="369332"/>
                </a:xfrm>
                <a:prstGeom prst="rect">
                  <a:avLst/>
                </a:prstGeom>
                <a:blipFill>
                  <a:blip r:embed="rId14"/>
                  <a:stretch>
                    <a:fillRect b="-3279"/>
                  </a:stretch>
                </a:blipFill>
              </p:spPr>
              <p:txBody>
                <a:bodyPr/>
                <a:lstStyle/>
                <a:p>
                  <a:r>
                    <a:rPr lang="it-IT">
                      <a:noFill/>
                    </a:rPr>
                    <a:t> </a:t>
                  </a:r>
                </a:p>
              </p:txBody>
            </p:sp>
          </mc:Fallback>
        </mc:AlternateContent>
      </p:grpSp>
      <p:pic>
        <p:nvPicPr>
          <p:cNvPr id="89" name="Graphic 88">
            <a:extLst>
              <a:ext uri="{FF2B5EF4-FFF2-40B4-BE49-F238E27FC236}">
                <a16:creationId xmlns:a16="http://schemas.microsoft.com/office/drawing/2014/main" id="{B116FC5C-03FF-C7AA-F0F2-F8BDC90206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215680" y="2398473"/>
            <a:ext cx="4474374" cy="3046753"/>
          </a:xfrm>
          <a:prstGeom prst="rect">
            <a:avLst/>
          </a:prstGeom>
        </p:spPr>
      </p:pic>
      <p:graphicFrame>
        <p:nvGraphicFramePr>
          <p:cNvPr id="90" name="Table 89">
            <a:extLst>
              <a:ext uri="{FF2B5EF4-FFF2-40B4-BE49-F238E27FC236}">
                <a16:creationId xmlns:a16="http://schemas.microsoft.com/office/drawing/2014/main" id="{522C4CBB-7DA6-DF8D-6517-AF47CECE0C13}"/>
              </a:ext>
            </a:extLst>
          </p:cNvPr>
          <p:cNvGraphicFramePr>
            <a:graphicFrameLocks noGrp="1"/>
          </p:cNvGraphicFramePr>
          <p:nvPr>
            <p:extLst>
              <p:ext uri="{D42A27DB-BD31-4B8C-83A1-F6EECF244321}">
                <p14:modId xmlns:p14="http://schemas.microsoft.com/office/powerpoint/2010/main" val="1759747236"/>
              </p:ext>
            </p:extLst>
          </p:nvPr>
        </p:nvGraphicFramePr>
        <p:xfrm>
          <a:off x="4511824" y="156240"/>
          <a:ext cx="7032784" cy="1112520"/>
        </p:xfrm>
        <a:graphic>
          <a:graphicData uri="http://schemas.openxmlformats.org/drawingml/2006/table">
            <a:tbl>
              <a:tblPr firstRow="1" bandRow="1">
                <a:tableStyleId>{00A15C55-8517-42AA-B614-E9B94910E393}</a:tableStyleId>
              </a:tblPr>
              <a:tblGrid>
                <a:gridCol w="680592">
                  <a:extLst>
                    <a:ext uri="{9D8B030D-6E8A-4147-A177-3AD203B41FA5}">
                      <a16:colId xmlns:a16="http://schemas.microsoft.com/office/drawing/2014/main" val="474461692"/>
                    </a:ext>
                  </a:extLst>
                </a:gridCol>
                <a:gridCol w="907456">
                  <a:extLst>
                    <a:ext uri="{9D8B030D-6E8A-4147-A177-3AD203B41FA5}">
                      <a16:colId xmlns:a16="http://schemas.microsoft.com/office/drawing/2014/main" val="608810949"/>
                    </a:ext>
                  </a:extLst>
                </a:gridCol>
                <a:gridCol w="907456">
                  <a:extLst>
                    <a:ext uri="{9D8B030D-6E8A-4147-A177-3AD203B41FA5}">
                      <a16:colId xmlns:a16="http://schemas.microsoft.com/office/drawing/2014/main" val="2309787208"/>
                    </a:ext>
                  </a:extLst>
                </a:gridCol>
                <a:gridCol w="907456">
                  <a:extLst>
                    <a:ext uri="{9D8B030D-6E8A-4147-A177-3AD203B41FA5}">
                      <a16:colId xmlns:a16="http://schemas.microsoft.com/office/drawing/2014/main" val="2488373737"/>
                    </a:ext>
                  </a:extLst>
                </a:gridCol>
                <a:gridCol w="907456">
                  <a:extLst>
                    <a:ext uri="{9D8B030D-6E8A-4147-A177-3AD203B41FA5}">
                      <a16:colId xmlns:a16="http://schemas.microsoft.com/office/drawing/2014/main" val="2319477552"/>
                    </a:ext>
                  </a:extLst>
                </a:gridCol>
                <a:gridCol w="907456">
                  <a:extLst>
                    <a:ext uri="{9D8B030D-6E8A-4147-A177-3AD203B41FA5}">
                      <a16:colId xmlns:a16="http://schemas.microsoft.com/office/drawing/2014/main" val="2366353633"/>
                    </a:ext>
                  </a:extLst>
                </a:gridCol>
                <a:gridCol w="907456">
                  <a:extLst>
                    <a:ext uri="{9D8B030D-6E8A-4147-A177-3AD203B41FA5}">
                      <a16:colId xmlns:a16="http://schemas.microsoft.com/office/drawing/2014/main" val="4263943947"/>
                    </a:ext>
                  </a:extLst>
                </a:gridCol>
                <a:gridCol w="907456">
                  <a:extLst>
                    <a:ext uri="{9D8B030D-6E8A-4147-A177-3AD203B41FA5}">
                      <a16:colId xmlns:a16="http://schemas.microsoft.com/office/drawing/2014/main" val="1794265163"/>
                    </a:ext>
                  </a:extLst>
                </a:gridCol>
              </a:tblGrid>
              <a:tr h="370840">
                <a:tc gridSpan="8">
                  <a:txBody>
                    <a:bodyPr/>
                    <a:lstStyle/>
                    <a:p>
                      <a:pPr algn="ctr"/>
                      <a:r>
                        <a:rPr lang="en-US" sz="1300" dirty="0">
                          <a:solidFill>
                            <a:schemeClr val="bg1"/>
                          </a:solidFill>
                        </a:rPr>
                        <a:t>LOGNORMAL (mu = 0.75, sigma = 0.5) in hours</a:t>
                      </a:r>
                    </a:p>
                  </a:txBody>
                  <a:tcPr anchor="ct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pPr algn="ctr"/>
                      <a:endParaRPr lang="en-US" sz="1300" dirty="0">
                        <a:solidFill>
                          <a:schemeClr val="bg1"/>
                        </a:solidFill>
                      </a:endParaRPr>
                    </a:p>
                  </a:txBody>
                  <a:tcPr anchor="ctr"/>
                </a:tc>
                <a:extLst>
                  <a:ext uri="{0D108BD9-81ED-4DB2-BD59-A6C34878D82A}">
                    <a16:rowId xmlns:a16="http://schemas.microsoft.com/office/drawing/2014/main" val="36002418"/>
                  </a:ext>
                </a:extLst>
              </a:tr>
              <a:tr h="370840">
                <a:tc>
                  <a:txBody>
                    <a:bodyPr/>
                    <a:lstStyle/>
                    <a:p>
                      <a:pPr algn="ctr"/>
                      <a:r>
                        <a:rPr lang="it-IT" sz="1300" b="1" dirty="0">
                          <a:solidFill>
                            <a:sysClr val="windowText" lastClr="000000"/>
                          </a:solidFill>
                        </a:rPr>
                        <a:t>%tile</a:t>
                      </a:r>
                    </a:p>
                  </a:txBody>
                  <a:tcPr/>
                </a:tc>
                <a:tc>
                  <a:txBody>
                    <a:bodyPr/>
                    <a:lstStyle/>
                    <a:p>
                      <a:pPr algn="ctr"/>
                      <a:r>
                        <a:rPr lang="it-IT" sz="1300" dirty="0">
                          <a:solidFill>
                            <a:sysClr val="windowText" lastClr="000000"/>
                          </a:solidFill>
                        </a:rPr>
                        <a:t>5</a:t>
                      </a:r>
                    </a:p>
                  </a:txBody>
                  <a:tcPr anchor="ctr"/>
                </a:tc>
                <a:tc>
                  <a:txBody>
                    <a:bodyPr/>
                    <a:lstStyle/>
                    <a:p>
                      <a:pPr algn="ctr"/>
                      <a:r>
                        <a:rPr lang="it-IT" sz="1300" dirty="0">
                          <a:solidFill>
                            <a:sysClr val="windowText" lastClr="000000"/>
                          </a:solidFill>
                        </a:rPr>
                        <a:t>25</a:t>
                      </a:r>
                    </a:p>
                  </a:txBody>
                  <a:tcPr anchor="ctr"/>
                </a:tc>
                <a:tc>
                  <a:txBody>
                    <a:bodyPr/>
                    <a:lstStyle/>
                    <a:p>
                      <a:pPr algn="ctr"/>
                      <a:r>
                        <a:rPr lang="it-IT" sz="1300" dirty="0">
                          <a:solidFill>
                            <a:sysClr val="windowText" lastClr="000000"/>
                          </a:solidFill>
                        </a:rPr>
                        <a:t>50</a:t>
                      </a:r>
                    </a:p>
                  </a:txBody>
                  <a:tcPr anchor="ctr"/>
                </a:tc>
                <a:tc>
                  <a:txBody>
                    <a:bodyPr/>
                    <a:lstStyle/>
                    <a:p>
                      <a:pPr algn="ctr"/>
                      <a:r>
                        <a:rPr lang="it-IT" sz="1300" dirty="0">
                          <a:solidFill>
                            <a:sysClr val="windowText" lastClr="000000"/>
                          </a:solidFill>
                        </a:rPr>
                        <a:t>75</a:t>
                      </a:r>
                    </a:p>
                  </a:txBody>
                  <a:tcPr anchor="ctr"/>
                </a:tc>
                <a:tc>
                  <a:txBody>
                    <a:bodyPr/>
                    <a:lstStyle/>
                    <a:p>
                      <a:pPr algn="ctr"/>
                      <a:r>
                        <a:rPr lang="it-IT" sz="1300" dirty="0">
                          <a:solidFill>
                            <a:sysClr val="windowText" lastClr="000000"/>
                          </a:solidFill>
                        </a:rPr>
                        <a:t>95</a:t>
                      </a:r>
                    </a:p>
                  </a:txBody>
                  <a:tcPr anchor="ctr"/>
                </a:tc>
                <a:tc>
                  <a:txBody>
                    <a:bodyPr/>
                    <a:lstStyle/>
                    <a:p>
                      <a:pPr algn="ctr"/>
                      <a:r>
                        <a:rPr lang="it-IT" sz="1300" dirty="0">
                          <a:solidFill>
                            <a:sysClr val="windowText" lastClr="000000"/>
                          </a:solidFill>
                        </a:rPr>
                        <a:t>99</a:t>
                      </a:r>
                    </a:p>
                  </a:txBody>
                  <a:tcPr anchor="ctr"/>
                </a:tc>
                <a:tc>
                  <a:txBody>
                    <a:bodyPr/>
                    <a:lstStyle/>
                    <a:p>
                      <a:pPr algn="ctr"/>
                      <a:r>
                        <a:rPr lang="it-IT" sz="1300" dirty="0">
                          <a:solidFill>
                            <a:sysClr val="windowText" lastClr="000000"/>
                          </a:solidFill>
                        </a:rPr>
                        <a:t>omitted</a:t>
                      </a:r>
                    </a:p>
                  </a:txBody>
                  <a:tcPr anchor="ctr"/>
                </a:tc>
                <a:extLst>
                  <a:ext uri="{0D108BD9-81ED-4DB2-BD59-A6C34878D82A}">
                    <a16:rowId xmlns:a16="http://schemas.microsoft.com/office/drawing/2014/main" val="269667891"/>
                  </a:ext>
                </a:extLst>
              </a:tr>
              <a:tr h="370840">
                <a:tc>
                  <a:txBody>
                    <a:bodyPr/>
                    <a:lstStyle/>
                    <a:p>
                      <a:pPr algn="ctr"/>
                      <a:r>
                        <a:rPr lang="it-IT" sz="1300" b="1" dirty="0">
                          <a:solidFill>
                            <a:sysClr val="windowText" lastClr="000000"/>
                          </a:solidFill>
                        </a:rPr>
                        <a:t>cpi</a:t>
                      </a:r>
                    </a:p>
                  </a:txBody>
                  <a:tcPr/>
                </a:tc>
                <a:tc>
                  <a:txBody>
                    <a:bodyPr/>
                    <a:lstStyle/>
                    <a:p>
                      <a:pPr algn="ctr"/>
                      <a:r>
                        <a:rPr lang="it-IT" sz="1300" dirty="0">
                          <a:solidFill>
                            <a:sysClr val="windowText" lastClr="000000"/>
                          </a:solidFill>
                        </a:rPr>
                        <a:t>0.05</a:t>
                      </a:r>
                    </a:p>
                  </a:txBody>
                  <a:tcPr anchor="ctr"/>
                </a:tc>
                <a:tc>
                  <a:txBody>
                    <a:bodyPr/>
                    <a:lstStyle/>
                    <a:p>
                      <a:pPr algn="ctr"/>
                      <a:r>
                        <a:rPr lang="it-IT" sz="1300" dirty="0">
                          <a:solidFill>
                            <a:sysClr val="windowText" lastClr="000000"/>
                          </a:solidFill>
                        </a:rPr>
                        <a:t>0.20</a:t>
                      </a:r>
                    </a:p>
                  </a:txBody>
                  <a:tcPr anchor="ctr"/>
                </a:tc>
                <a:tc>
                  <a:txBody>
                    <a:bodyPr/>
                    <a:lstStyle/>
                    <a:p>
                      <a:pPr algn="ctr"/>
                      <a:r>
                        <a:rPr lang="it-IT" sz="1300" dirty="0">
                          <a:solidFill>
                            <a:sysClr val="windowText" lastClr="000000"/>
                          </a:solidFill>
                        </a:rPr>
                        <a:t>0.25</a:t>
                      </a:r>
                    </a:p>
                  </a:txBody>
                  <a:tcPr anchor="ctr"/>
                </a:tc>
                <a:tc>
                  <a:txBody>
                    <a:bodyPr/>
                    <a:lstStyle/>
                    <a:p>
                      <a:pPr algn="ctr"/>
                      <a:r>
                        <a:rPr lang="it-IT" sz="1300" dirty="0">
                          <a:solidFill>
                            <a:sysClr val="windowText" lastClr="000000"/>
                          </a:solidFill>
                        </a:rPr>
                        <a:t>0.25</a:t>
                      </a:r>
                    </a:p>
                  </a:txBody>
                  <a:tcPr anchor="ctr"/>
                </a:tc>
                <a:tc>
                  <a:txBody>
                    <a:bodyPr/>
                    <a:lstStyle/>
                    <a:p>
                      <a:pPr algn="ctr"/>
                      <a:r>
                        <a:rPr lang="it-IT" sz="1300" dirty="0">
                          <a:solidFill>
                            <a:sysClr val="windowText" lastClr="000000"/>
                          </a:solidFill>
                        </a:rPr>
                        <a:t>0.20</a:t>
                      </a:r>
                    </a:p>
                  </a:txBody>
                  <a:tcPr anchor="ctr"/>
                </a:tc>
                <a:tc>
                  <a:txBody>
                    <a:bodyPr/>
                    <a:lstStyle/>
                    <a:p>
                      <a:pPr algn="ctr"/>
                      <a:r>
                        <a:rPr lang="it-IT" sz="1300" dirty="0">
                          <a:solidFill>
                            <a:sysClr val="windowText" lastClr="000000"/>
                          </a:solidFill>
                        </a:rPr>
                        <a:t>0.049</a:t>
                      </a:r>
                    </a:p>
                  </a:txBody>
                  <a:tcPr anchor="ctr"/>
                </a:tc>
                <a:tc>
                  <a:txBody>
                    <a:bodyPr/>
                    <a:lstStyle/>
                    <a:p>
                      <a:pPr algn="ctr"/>
                      <a:r>
                        <a:rPr lang="it-IT" sz="1300" dirty="0">
                          <a:solidFill>
                            <a:sysClr val="windowText" lastClr="000000"/>
                          </a:solidFill>
                        </a:rPr>
                        <a:t>0.001</a:t>
                      </a:r>
                    </a:p>
                  </a:txBody>
                  <a:tcPr anchor="ctr"/>
                </a:tc>
                <a:extLst>
                  <a:ext uri="{0D108BD9-81ED-4DB2-BD59-A6C34878D82A}">
                    <a16:rowId xmlns:a16="http://schemas.microsoft.com/office/drawing/2014/main" val="2575211568"/>
                  </a:ext>
                </a:extLst>
              </a:tr>
            </a:tbl>
          </a:graphicData>
        </a:graphic>
      </p:graphicFrame>
      <p:sp>
        <p:nvSpPr>
          <p:cNvPr id="91" name="TextBox 90">
            <a:extLst>
              <a:ext uri="{FF2B5EF4-FFF2-40B4-BE49-F238E27FC236}">
                <a16:creationId xmlns:a16="http://schemas.microsoft.com/office/drawing/2014/main" id="{9180887A-16AC-99EF-7CE4-F1E10BE22907}"/>
              </a:ext>
            </a:extLst>
          </p:cNvPr>
          <p:cNvSpPr txBox="1"/>
          <p:nvPr/>
        </p:nvSpPr>
        <p:spPr>
          <a:xfrm>
            <a:off x="860873" y="1464517"/>
            <a:ext cx="1562719" cy="400110"/>
          </a:xfrm>
          <a:prstGeom prst="rect">
            <a:avLst/>
          </a:prstGeom>
          <a:noFill/>
        </p:spPr>
        <p:txBody>
          <a:bodyPr wrap="square" rtlCol="0">
            <a:spAutoFit/>
          </a:bodyPr>
          <a:lstStyle/>
          <a:p>
            <a:pPr algn="l"/>
            <a:r>
              <a:rPr lang="it-IT" sz="2000" b="1" dirty="0">
                <a:solidFill>
                  <a:srgbClr val="000000"/>
                </a:solidFill>
              </a:rPr>
              <a:t>Percentiles</a:t>
            </a:r>
          </a:p>
        </p:txBody>
      </p:sp>
      <p:sp>
        <p:nvSpPr>
          <p:cNvPr id="92" name="TextBox 91">
            <a:extLst>
              <a:ext uri="{FF2B5EF4-FFF2-40B4-BE49-F238E27FC236}">
                <a16:creationId xmlns:a16="http://schemas.microsoft.com/office/drawing/2014/main" id="{87D7BA3D-BD35-62AE-52CF-B0120143582B}"/>
              </a:ext>
            </a:extLst>
          </p:cNvPr>
          <p:cNvSpPr txBox="1"/>
          <p:nvPr/>
        </p:nvSpPr>
        <p:spPr>
          <a:xfrm>
            <a:off x="4295800" y="2132856"/>
            <a:ext cx="2880072" cy="292388"/>
          </a:xfrm>
          <a:prstGeom prst="rect">
            <a:avLst/>
          </a:prstGeom>
          <a:noFill/>
        </p:spPr>
        <p:txBody>
          <a:bodyPr wrap="square" rtlCol="0">
            <a:spAutoFit/>
          </a:bodyPr>
          <a:lstStyle/>
          <a:p>
            <a:pPr algn="l"/>
            <a:r>
              <a:rPr lang="it-IT" sz="1300" b="1" dirty="0">
                <a:solidFill>
                  <a:srgbClr val="000000"/>
                </a:solidFill>
              </a:rPr>
              <a:t>Cumulative Distribution Funciton</a:t>
            </a:r>
          </a:p>
        </p:txBody>
      </p:sp>
    </p:spTree>
    <p:extLst>
      <p:ext uri="{BB962C8B-B14F-4D97-AF65-F5344CB8AC3E}">
        <p14:creationId xmlns:p14="http://schemas.microsoft.com/office/powerpoint/2010/main" val="86753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0BD9FEE-6115-4168-B0D1-65BE6F2AE0BF}"/>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2" name="Titolo 1">
            <a:extLst>
              <a:ext uri="{FF2B5EF4-FFF2-40B4-BE49-F238E27FC236}">
                <a16:creationId xmlns:a16="http://schemas.microsoft.com/office/drawing/2014/main" id="{ABC4A607-9A94-9780-C277-8277ACFAEF5A}"/>
              </a:ext>
            </a:extLst>
          </p:cNvPr>
          <p:cNvSpPr>
            <a:spLocks noGrp="1" noChangeArrowheads="1"/>
          </p:cNvSpPr>
          <p:nvPr>
            <p:ph type="title"/>
          </p:nvPr>
        </p:nvSpPr>
        <p:spPr>
          <a:xfrm>
            <a:off x="35496" y="43855"/>
            <a:ext cx="11749136" cy="504825"/>
          </a:xfrm>
        </p:spPr>
        <p:txBody>
          <a:bodyPr/>
          <a:lstStyle/>
          <a:p>
            <a:pPr eaLnBrk="1" hangingPunct="1"/>
            <a:r>
              <a:rPr lang="it-IT" altLang="it-IT" dirty="0">
                <a:latin typeface="Tahoma" panose="020B0604030504040204" pitchFamily="34" charset="0"/>
                <a:cs typeface="Tahoma" panose="020B0604030504040204" pitchFamily="34" charset="0"/>
              </a:rPr>
              <a:t>Event Discrete Sampling</a:t>
            </a:r>
          </a:p>
        </p:txBody>
      </p:sp>
      <p:sp>
        <p:nvSpPr>
          <p:cNvPr id="9" name="Slide Number Placeholder 8">
            <a:extLst>
              <a:ext uri="{FF2B5EF4-FFF2-40B4-BE49-F238E27FC236}">
                <a16:creationId xmlns:a16="http://schemas.microsoft.com/office/drawing/2014/main" id="{AF596DDD-CF4D-72E6-675F-10A90B9E041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12</a:t>
            </a:fld>
            <a:endParaRPr lang="it-IT" altLang="it-IT" dirty="0"/>
          </a:p>
        </p:txBody>
      </p:sp>
      <p:sp>
        <p:nvSpPr>
          <p:cNvPr id="3" name="TextBox 2">
            <a:extLst>
              <a:ext uri="{FF2B5EF4-FFF2-40B4-BE49-F238E27FC236}">
                <a16:creationId xmlns:a16="http://schemas.microsoft.com/office/drawing/2014/main" id="{30023BB8-F50A-C652-59B0-B89871C541FC}"/>
              </a:ext>
            </a:extLst>
          </p:cNvPr>
          <p:cNvSpPr txBox="1"/>
          <p:nvPr/>
        </p:nvSpPr>
        <p:spPr>
          <a:xfrm>
            <a:off x="119336" y="665203"/>
            <a:ext cx="4458965" cy="400110"/>
          </a:xfrm>
          <a:prstGeom prst="rect">
            <a:avLst/>
          </a:prstGeom>
          <a:noFill/>
        </p:spPr>
        <p:txBody>
          <a:bodyPr wrap="square" rtlCol="0">
            <a:spAutoFit/>
          </a:bodyPr>
          <a:lstStyle/>
          <a:p>
            <a:pPr marL="342900" indent="-342900">
              <a:buFont typeface="Wingdings" panose="05000000000000000000" pitchFamily="2" charset="2"/>
              <a:buChar char="Ø"/>
            </a:pPr>
            <a:r>
              <a:rPr lang="it-IT" sz="2000" b="1" dirty="0">
                <a:solidFill>
                  <a:srgbClr val="000000"/>
                </a:solidFill>
              </a:rPr>
              <a:t>Battery Remaining Life</a:t>
            </a:r>
          </a:p>
        </p:txBody>
      </p:sp>
      <p:sp>
        <p:nvSpPr>
          <p:cNvPr id="7" name="TextBox 6">
            <a:extLst>
              <a:ext uri="{FF2B5EF4-FFF2-40B4-BE49-F238E27FC236}">
                <a16:creationId xmlns:a16="http://schemas.microsoft.com/office/drawing/2014/main" id="{533A2CEE-C792-C0B2-20CD-3CE9F450E85D}"/>
              </a:ext>
            </a:extLst>
          </p:cNvPr>
          <p:cNvSpPr txBox="1"/>
          <p:nvPr/>
        </p:nvSpPr>
        <p:spPr>
          <a:xfrm>
            <a:off x="6276702" y="665203"/>
            <a:ext cx="5003874" cy="400110"/>
          </a:xfrm>
          <a:prstGeom prst="rect">
            <a:avLst/>
          </a:prstGeom>
          <a:noFill/>
        </p:spPr>
        <p:txBody>
          <a:bodyPr wrap="square" rtlCol="0">
            <a:spAutoFit/>
          </a:bodyPr>
          <a:lstStyle/>
          <a:p>
            <a:pPr marL="342900" indent="-342900">
              <a:buFont typeface="Wingdings" panose="05000000000000000000" pitchFamily="2" charset="2"/>
              <a:buChar char="Ø"/>
            </a:pPr>
            <a:r>
              <a:rPr lang="it-IT" sz="2000" b="1" dirty="0">
                <a:solidFill>
                  <a:srgbClr val="000000"/>
                </a:solidFill>
              </a:rPr>
              <a:t>Diesel Generator recovery time</a:t>
            </a:r>
          </a:p>
        </p:txBody>
      </p:sp>
      <p:cxnSp>
        <p:nvCxnSpPr>
          <p:cNvPr id="16" name="Straight Connector 15">
            <a:extLst>
              <a:ext uri="{FF2B5EF4-FFF2-40B4-BE49-F238E27FC236}">
                <a16:creationId xmlns:a16="http://schemas.microsoft.com/office/drawing/2014/main" id="{55096ED5-87F4-1462-A0DD-6ABE8A7A15C5}"/>
              </a:ext>
            </a:extLst>
          </p:cNvPr>
          <p:cNvCxnSpPr/>
          <p:nvPr/>
        </p:nvCxnSpPr>
        <p:spPr bwMode="auto">
          <a:xfrm flipV="1">
            <a:off x="6096000" y="235496"/>
            <a:ext cx="0" cy="5209728"/>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20" name="Graphic 19">
            <a:extLst>
              <a:ext uri="{FF2B5EF4-FFF2-40B4-BE49-F238E27FC236}">
                <a16:creationId xmlns:a16="http://schemas.microsoft.com/office/drawing/2014/main" id="{9C7763DD-A141-0A12-F9CB-A6239A9456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400" y="2759546"/>
            <a:ext cx="4261357" cy="2901702"/>
          </a:xfrm>
          <a:prstGeom prst="rect">
            <a:avLst/>
          </a:prstGeom>
        </p:spPr>
      </p:pic>
      <p:pic>
        <p:nvPicPr>
          <p:cNvPr id="25" name="Graphic 24">
            <a:extLst>
              <a:ext uri="{FF2B5EF4-FFF2-40B4-BE49-F238E27FC236}">
                <a16:creationId xmlns:a16="http://schemas.microsoft.com/office/drawing/2014/main" id="{4D6EEBC1-F060-7E71-FA58-AF2ACB8C1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88090" y="2667175"/>
            <a:ext cx="4608511" cy="3138091"/>
          </a:xfrm>
          <a:prstGeom prst="rect">
            <a:avLst/>
          </a:prstGeom>
        </p:spPr>
      </p:pic>
      <p:graphicFrame>
        <p:nvGraphicFramePr>
          <p:cNvPr id="41" name="Table 40">
            <a:extLst>
              <a:ext uri="{FF2B5EF4-FFF2-40B4-BE49-F238E27FC236}">
                <a16:creationId xmlns:a16="http://schemas.microsoft.com/office/drawing/2014/main" id="{748765AF-0C25-53A4-1C78-FFC07BE79BF0}"/>
              </a:ext>
            </a:extLst>
          </p:cNvPr>
          <p:cNvGraphicFramePr>
            <a:graphicFrameLocks noGrp="1"/>
          </p:cNvGraphicFramePr>
          <p:nvPr>
            <p:extLst>
              <p:ext uri="{D42A27DB-BD31-4B8C-83A1-F6EECF244321}">
                <p14:modId xmlns:p14="http://schemas.microsoft.com/office/powerpoint/2010/main" val="3133297446"/>
              </p:ext>
            </p:extLst>
          </p:nvPr>
        </p:nvGraphicFramePr>
        <p:xfrm>
          <a:off x="119976" y="1340768"/>
          <a:ext cx="5832000" cy="1112520"/>
        </p:xfrm>
        <a:graphic>
          <a:graphicData uri="http://schemas.openxmlformats.org/drawingml/2006/table">
            <a:tbl>
              <a:tblPr firstRow="1" bandRow="1">
                <a:tableStyleId>{00A15C55-8517-42AA-B614-E9B94910E393}</a:tableStyleId>
              </a:tblPr>
              <a:tblGrid>
                <a:gridCol w="648000">
                  <a:extLst>
                    <a:ext uri="{9D8B030D-6E8A-4147-A177-3AD203B41FA5}">
                      <a16:colId xmlns:a16="http://schemas.microsoft.com/office/drawing/2014/main" val="474461692"/>
                    </a:ext>
                  </a:extLst>
                </a:gridCol>
                <a:gridCol w="864000">
                  <a:extLst>
                    <a:ext uri="{9D8B030D-6E8A-4147-A177-3AD203B41FA5}">
                      <a16:colId xmlns:a16="http://schemas.microsoft.com/office/drawing/2014/main" val="608810949"/>
                    </a:ext>
                  </a:extLst>
                </a:gridCol>
                <a:gridCol w="864000">
                  <a:extLst>
                    <a:ext uri="{9D8B030D-6E8A-4147-A177-3AD203B41FA5}">
                      <a16:colId xmlns:a16="http://schemas.microsoft.com/office/drawing/2014/main" val="2309787208"/>
                    </a:ext>
                  </a:extLst>
                </a:gridCol>
                <a:gridCol w="864000">
                  <a:extLst>
                    <a:ext uri="{9D8B030D-6E8A-4147-A177-3AD203B41FA5}">
                      <a16:colId xmlns:a16="http://schemas.microsoft.com/office/drawing/2014/main" val="2488373737"/>
                    </a:ext>
                  </a:extLst>
                </a:gridCol>
                <a:gridCol w="864000">
                  <a:extLst>
                    <a:ext uri="{9D8B030D-6E8A-4147-A177-3AD203B41FA5}">
                      <a16:colId xmlns:a16="http://schemas.microsoft.com/office/drawing/2014/main" val="2319477552"/>
                    </a:ext>
                  </a:extLst>
                </a:gridCol>
                <a:gridCol w="864000">
                  <a:extLst>
                    <a:ext uri="{9D8B030D-6E8A-4147-A177-3AD203B41FA5}">
                      <a16:colId xmlns:a16="http://schemas.microsoft.com/office/drawing/2014/main" val="2366353633"/>
                    </a:ext>
                  </a:extLst>
                </a:gridCol>
                <a:gridCol w="864000">
                  <a:extLst>
                    <a:ext uri="{9D8B030D-6E8A-4147-A177-3AD203B41FA5}">
                      <a16:colId xmlns:a16="http://schemas.microsoft.com/office/drawing/2014/main" val="4263943947"/>
                    </a:ext>
                  </a:extLst>
                </a:gridCol>
              </a:tblGrid>
              <a:tr h="370840">
                <a:tc gridSpan="7">
                  <a:txBody>
                    <a:bodyPr/>
                    <a:lstStyle/>
                    <a:p>
                      <a:pPr algn="ctr"/>
                      <a:r>
                        <a:rPr lang="en-US" sz="1300" dirty="0">
                          <a:solidFill>
                            <a:schemeClr val="bg1"/>
                          </a:solidFill>
                        </a:rPr>
                        <a:t>TRIANGULAR (0 , 9 , apex = 5) in hours</a:t>
                      </a:r>
                    </a:p>
                  </a:txBody>
                  <a:tcPr anchor="ct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extLst>
                  <a:ext uri="{0D108BD9-81ED-4DB2-BD59-A6C34878D82A}">
                    <a16:rowId xmlns:a16="http://schemas.microsoft.com/office/drawing/2014/main" val="36002418"/>
                  </a:ext>
                </a:extLst>
              </a:tr>
              <a:tr h="370840">
                <a:tc>
                  <a:txBody>
                    <a:bodyPr/>
                    <a:lstStyle/>
                    <a:p>
                      <a:pPr algn="ctr"/>
                      <a:r>
                        <a:rPr lang="it-IT" sz="1300" b="1" dirty="0">
                          <a:solidFill>
                            <a:sysClr val="windowText" lastClr="000000"/>
                          </a:solidFill>
                        </a:rPr>
                        <a:t>%tile</a:t>
                      </a:r>
                    </a:p>
                  </a:txBody>
                  <a:tcPr anchor="ctr"/>
                </a:tc>
                <a:tc>
                  <a:txBody>
                    <a:bodyPr/>
                    <a:lstStyle/>
                    <a:p>
                      <a:pPr algn="ctr"/>
                      <a:r>
                        <a:rPr lang="it-IT" sz="1300" dirty="0">
                          <a:solidFill>
                            <a:sysClr val="windowText" lastClr="000000"/>
                          </a:solidFill>
                        </a:rPr>
                        <a:t>0</a:t>
                      </a:r>
                    </a:p>
                  </a:txBody>
                  <a:tcPr anchor="ctr"/>
                </a:tc>
                <a:tc>
                  <a:txBody>
                    <a:bodyPr/>
                    <a:lstStyle/>
                    <a:p>
                      <a:pPr algn="ctr"/>
                      <a:r>
                        <a:rPr lang="it-IT" sz="1300" dirty="0">
                          <a:solidFill>
                            <a:sysClr val="windowText" lastClr="000000"/>
                          </a:solidFill>
                        </a:rPr>
                        <a:t>1</a:t>
                      </a:r>
                    </a:p>
                  </a:txBody>
                  <a:tcPr anchor="ctr"/>
                </a:tc>
                <a:tc>
                  <a:txBody>
                    <a:bodyPr/>
                    <a:lstStyle/>
                    <a:p>
                      <a:pPr algn="ctr"/>
                      <a:r>
                        <a:rPr lang="it-IT" sz="1300" dirty="0">
                          <a:solidFill>
                            <a:sysClr val="windowText" lastClr="000000"/>
                          </a:solidFill>
                        </a:rPr>
                        <a:t>40</a:t>
                      </a:r>
                    </a:p>
                  </a:txBody>
                  <a:tcPr anchor="ctr"/>
                </a:tc>
                <a:tc>
                  <a:txBody>
                    <a:bodyPr/>
                    <a:lstStyle/>
                    <a:p>
                      <a:pPr algn="ctr"/>
                      <a:r>
                        <a:rPr lang="it-IT" sz="1300" dirty="0">
                          <a:solidFill>
                            <a:sysClr val="windowText" lastClr="000000"/>
                          </a:solidFill>
                        </a:rPr>
                        <a:t>78</a:t>
                      </a:r>
                    </a:p>
                  </a:txBody>
                  <a:tcPr anchor="ctr"/>
                </a:tc>
                <a:tc>
                  <a:txBody>
                    <a:bodyPr/>
                    <a:lstStyle/>
                    <a:p>
                      <a:pPr algn="ctr"/>
                      <a:r>
                        <a:rPr lang="it-IT" sz="1300" dirty="0">
                          <a:solidFill>
                            <a:sysClr val="windowText" lastClr="000000"/>
                          </a:solidFill>
                        </a:rPr>
                        <a:t>97</a:t>
                      </a:r>
                    </a:p>
                  </a:txBody>
                  <a:tcPr anchor="ctr"/>
                </a:tc>
                <a:tc>
                  <a:txBody>
                    <a:bodyPr/>
                    <a:lstStyle/>
                    <a:p>
                      <a:pPr algn="ctr"/>
                      <a:r>
                        <a:rPr lang="it-IT" sz="1300" dirty="0">
                          <a:solidFill>
                            <a:sysClr val="windowText" lastClr="000000"/>
                          </a:solidFill>
                        </a:rPr>
                        <a:t>99</a:t>
                      </a:r>
                    </a:p>
                  </a:txBody>
                  <a:tcPr anchor="ctr"/>
                </a:tc>
                <a:extLst>
                  <a:ext uri="{0D108BD9-81ED-4DB2-BD59-A6C34878D82A}">
                    <a16:rowId xmlns:a16="http://schemas.microsoft.com/office/drawing/2014/main" val="269667891"/>
                  </a:ext>
                </a:extLst>
              </a:tr>
              <a:tr h="370840">
                <a:tc>
                  <a:txBody>
                    <a:bodyPr/>
                    <a:lstStyle/>
                    <a:p>
                      <a:pPr algn="ctr"/>
                      <a:r>
                        <a:rPr lang="it-IT" sz="1300" b="1" dirty="0">
                          <a:solidFill>
                            <a:sysClr val="windowText" lastClr="000000"/>
                          </a:solidFill>
                        </a:rPr>
                        <a:t>cpi</a:t>
                      </a:r>
                    </a:p>
                  </a:txBody>
                  <a:tcPr anchor="ctr"/>
                </a:tc>
                <a:tc>
                  <a:txBody>
                    <a:bodyPr/>
                    <a:lstStyle/>
                    <a:p>
                      <a:pPr algn="ctr"/>
                      <a:r>
                        <a:rPr lang="it-IT" sz="1300" dirty="0">
                          <a:solidFill>
                            <a:sysClr val="windowText" lastClr="000000"/>
                          </a:solidFill>
                        </a:rPr>
                        <a:t>3.0E-06</a:t>
                      </a:r>
                    </a:p>
                  </a:txBody>
                  <a:tcPr anchor="ctr"/>
                </a:tc>
                <a:tc>
                  <a:txBody>
                    <a:bodyPr/>
                    <a:lstStyle/>
                    <a:p>
                      <a:pPr algn="ctr"/>
                      <a:r>
                        <a:rPr lang="it-IT" sz="1300" dirty="0">
                          <a:solidFill>
                            <a:sysClr val="windowText" lastClr="000000"/>
                          </a:solidFill>
                        </a:rPr>
                        <a:t>0.098</a:t>
                      </a:r>
                    </a:p>
                  </a:txBody>
                  <a:tcPr anchor="ctr"/>
                </a:tc>
                <a:tc>
                  <a:txBody>
                    <a:bodyPr/>
                    <a:lstStyle/>
                    <a:p>
                      <a:pPr algn="ctr"/>
                      <a:r>
                        <a:rPr lang="it-IT" sz="1300" dirty="0">
                          <a:solidFill>
                            <a:sysClr val="windowText" lastClr="000000"/>
                          </a:solidFill>
                        </a:rPr>
                        <a:t>0.29</a:t>
                      </a:r>
                    </a:p>
                  </a:txBody>
                  <a:tcPr anchor="ctr"/>
                </a:tc>
                <a:tc>
                  <a:txBody>
                    <a:bodyPr/>
                    <a:lstStyle/>
                    <a:p>
                      <a:pPr algn="ctr"/>
                      <a:r>
                        <a:rPr lang="it-IT" sz="1300" dirty="0">
                          <a:solidFill>
                            <a:sysClr val="windowText" lastClr="000000"/>
                          </a:solidFill>
                        </a:rPr>
                        <a:t>0.38</a:t>
                      </a:r>
                    </a:p>
                  </a:txBody>
                  <a:tcPr anchor="ctr"/>
                </a:tc>
                <a:tc>
                  <a:txBody>
                    <a:bodyPr/>
                    <a:lstStyle/>
                    <a:p>
                      <a:pPr algn="ctr"/>
                      <a:r>
                        <a:rPr lang="it-IT" sz="1300" dirty="0">
                          <a:solidFill>
                            <a:sysClr val="windowText" lastClr="000000"/>
                          </a:solidFill>
                        </a:rPr>
                        <a:t>0.19</a:t>
                      </a:r>
                    </a:p>
                  </a:txBody>
                  <a:tcPr anchor="ctr"/>
                </a:tc>
                <a:tc>
                  <a:txBody>
                    <a:bodyPr/>
                    <a:lstStyle/>
                    <a:p>
                      <a:pPr algn="ctr"/>
                      <a:r>
                        <a:rPr lang="it-IT" sz="1300" dirty="0">
                          <a:solidFill>
                            <a:sysClr val="windowText" lastClr="000000"/>
                          </a:solidFill>
                        </a:rPr>
                        <a:t>2.61E-02</a:t>
                      </a:r>
                    </a:p>
                  </a:txBody>
                  <a:tcPr anchor="ctr"/>
                </a:tc>
                <a:extLst>
                  <a:ext uri="{0D108BD9-81ED-4DB2-BD59-A6C34878D82A}">
                    <a16:rowId xmlns:a16="http://schemas.microsoft.com/office/drawing/2014/main" val="2575211568"/>
                  </a:ext>
                </a:extLst>
              </a:tr>
            </a:tbl>
          </a:graphicData>
        </a:graphic>
      </p:graphicFrame>
      <p:graphicFrame>
        <p:nvGraphicFramePr>
          <p:cNvPr id="42" name="Table 41">
            <a:extLst>
              <a:ext uri="{FF2B5EF4-FFF2-40B4-BE49-F238E27FC236}">
                <a16:creationId xmlns:a16="http://schemas.microsoft.com/office/drawing/2014/main" id="{5BD98BE7-A29A-1A9D-2004-BE3F027255B8}"/>
              </a:ext>
            </a:extLst>
          </p:cNvPr>
          <p:cNvGraphicFramePr>
            <a:graphicFrameLocks noGrp="1"/>
          </p:cNvGraphicFramePr>
          <p:nvPr>
            <p:extLst>
              <p:ext uri="{D42A27DB-BD31-4B8C-83A1-F6EECF244321}">
                <p14:modId xmlns:p14="http://schemas.microsoft.com/office/powerpoint/2010/main" val="1723853242"/>
              </p:ext>
            </p:extLst>
          </p:nvPr>
        </p:nvGraphicFramePr>
        <p:xfrm>
          <a:off x="6240016" y="1340768"/>
          <a:ext cx="5832000" cy="1112520"/>
        </p:xfrm>
        <a:graphic>
          <a:graphicData uri="http://schemas.openxmlformats.org/drawingml/2006/table">
            <a:tbl>
              <a:tblPr firstRow="1" bandRow="1">
                <a:tableStyleId>{00A15C55-8517-42AA-B614-E9B94910E393}</a:tableStyleId>
              </a:tblPr>
              <a:tblGrid>
                <a:gridCol w="648000">
                  <a:extLst>
                    <a:ext uri="{9D8B030D-6E8A-4147-A177-3AD203B41FA5}">
                      <a16:colId xmlns:a16="http://schemas.microsoft.com/office/drawing/2014/main" val="474461692"/>
                    </a:ext>
                  </a:extLst>
                </a:gridCol>
                <a:gridCol w="864000">
                  <a:extLst>
                    <a:ext uri="{9D8B030D-6E8A-4147-A177-3AD203B41FA5}">
                      <a16:colId xmlns:a16="http://schemas.microsoft.com/office/drawing/2014/main" val="608810949"/>
                    </a:ext>
                  </a:extLst>
                </a:gridCol>
                <a:gridCol w="864000">
                  <a:extLst>
                    <a:ext uri="{9D8B030D-6E8A-4147-A177-3AD203B41FA5}">
                      <a16:colId xmlns:a16="http://schemas.microsoft.com/office/drawing/2014/main" val="2309787208"/>
                    </a:ext>
                  </a:extLst>
                </a:gridCol>
                <a:gridCol w="864000">
                  <a:extLst>
                    <a:ext uri="{9D8B030D-6E8A-4147-A177-3AD203B41FA5}">
                      <a16:colId xmlns:a16="http://schemas.microsoft.com/office/drawing/2014/main" val="2488373737"/>
                    </a:ext>
                  </a:extLst>
                </a:gridCol>
                <a:gridCol w="864000">
                  <a:extLst>
                    <a:ext uri="{9D8B030D-6E8A-4147-A177-3AD203B41FA5}">
                      <a16:colId xmlns:a16="http://schemas.microsoft.com/office/drawing/2014/main" val="2319477552"/>
                    </a:ext>
                  </a:extLst>
                </a:gridCol>
                <a:gridCol w="864000">
                  <a:extLst>
                    <a:ext uri="{9D8B030D-6E8A-4147-A177-3AD203B41FA5}">
                      <a16:colId xmlns:a16="http://schemas.microsoft.com/office/drawing/2014/main" val="2366353633"/>
                    </a:ext>
                  </a:extLst>
                </a:gridCol>
                <a:gridCol w="864000">
                  <a:extLst>
                    <a:ext uri="{9D8B030D-6E8A-4147-A177-3AD203B41FA5}">
                      <a16:colId xmlns:a16="http://schemas.microsoft.com/office/drawing/2014/main" val="4263943947"/>
                    </a:ext>
                  </a:extLst>
                </a:gridCol>
              </a:tblGrid>
              <a:tr h="370840">
                <a:tc gridSpan="7">
                  <a:txBody>
                    <a:bodyPr/>
                    <a:lstStyle/>
                    <a:p>
                      <a:pPr algn="ctr"/>
                      <a:r>
                        <a:rPr lang="it-IT" sz="1300" dirty="0">
                          <a:solidFill>
                            <a:schemeClr val="bg1"/>
                          </a:solidFill>
                        </a:rPr>
                        <a:t>WEIBULL (l = 6.14, k = 0.745) in hours</a:t>
                      </a:r>
                    </a:p>
                  </a:txBody>
                  <a:tcPr anchor="ct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tc hMerge="1">
                  <a:txBody>
                    <a:bodyPr/>
                    <a:lstStyle/>
                    <a:p>
                      <a:endParaRPr lang="it-IT" sz="1300" dirty="0">
                        <a:solidFill>
                          <a:sysClr val="windowText" lastClr="000000"/>
                        </a:solidFill>
                      </a:endParaRPr>
                    </a:p>
                  </a:txBody>
                  <a:tcPr/>
                </a:tc>
                <a:extLst>
                  <a:ext uri="{0D108BD9-81ED-4DB2-BD59-A6C34878D82A}">
                    <a16:rowId xmlns:a16="http://schemas.microsoft.com/office/drawing/2014/main" val="36002418"/>
                  </a:ext>
                </a:extLst>
              </a:tr>
              <a:tr h="370840">
                <a:tc>
                  <a:txBody>
                    <a:bodyPr/>
                    <a:lstStyle/>
                    <a:p>
                      <a:pPr algn="ctr"/>
                      <a:r>
                        <a:rPr lang="it-IT" sz="1300" b="1" dirty="0">
                          <a:solidFill>
                            <a:sysClr val="windowText" lastClr="000000"/>
                          </a:solidFill>
                        </a:rPr>
                        <a:t>%tile</a:t>
                      </a:r>
                    </a:p>
                  </a:txBody>
                  <a:tcPr anchor="ctr"/>
                </a:tc>
                <a:tc>
                  <a:txBody>
                    <a:bodyPr/>
                    <a:lstStyle/>
                    <a:p>
                      <a:pPr algn="ctr"/>
                      <a:r>
                        <a:rPr lang="it-IT" sz="1300" dirty="0">
                          <a:solidFill>
                            <a:sysClr val="windowText" lastClr="000000"/>
                          </a:solidFill>
                        </a:rPr>
                        <a:t>25</a:t>
                      </a:r>
                    </a:p>
                  </a:txBody>
                  <a:tcPr anchor="ctr"/>
                </a:tc>
                <a:tc>
                  <a:txBody>
                    <a:bodyPr/>
                    <a:lstStyle/>
                    <a:p>
                      <a:pPr algn="ctr"/>
                      <a:r>
                        <a:rPr lang="it-IT" sz="1300" dirty="0">
                          <a:solidFill>
                            <a:sysClr val="windowText" lastClr="000000"/>
                          </a:solidFill>
                        </a:rPr>
                        <a:t>75</a:t>
                      </a:r>
                    </a:p>
                  </a:txBody>
                  <a:tcPr anchor="ctr"/>
                </a:tc>
                <a:tc>
                  <a:txBody>
                    <a:bodyPr/>
                    <a:lstStyle/>
                    <a:p>
                      <a:pPr algn="ctr"/>
                      <a:r>
                        <a:rPr lang="it-IT" sz="1300" dirty="0">
                          <a:solidFill>
                            <a:sysClr val="windowText" lastClr="000000"/>
                          </a:solidFill>
                        </a:rPr>
                        <a:t>94</a:t>
                      </a:r>
                    </a:p>
                  </a:txBody>
                  <a:tcPr anchor="ctr"/>
                </a:tc>
                <a:tc>
                  <a:txBody>
                    <a:bodyPr/>
                    <a:lstStyle/>
                    <a:p>
                      <a:pPr algn="ctr"/>
                      <a:r>
                        <a:rPr lang="it-IT" sz="1300" dirty="0">
                          <a:solidFill>
                            <a:sysClr val="windowText" lastClr="000000"/>
                          </a:solidFill>
                        </a:rPr>
                        <a:t>96</a:t>
                      </a:r>
                    </a:p>
                  </a:txBody>
                  <a:tcPr anchor="ctr"/>
                </a:tc>
                <a:tc>
                  <a:txBody>
                    <a:bodyPr/>
                    <a:lstStyle/>
                    <a:p>
                      <a:pPr algn="ctr"/>
                      <a:r>
                        <a:rPr lang="it-IT" sz="1300" dirty="0">
                          <a:solidFill>
                            <a:sysClr val="windowText" lastClr="000000"/>
                          </a:solidFill>
                        </a:rPr>
                        <a:t>97</a:t>
                      </a:r>
                    </a:p>
                  </a:txBody>
                  <a:tcPr anchor="ctr"/>
                </a:tc>
                <a:tc>
                  <a:txBody>
                    <a:bodyPr/>
                    <a:lstStyle/>
                    <a:p>
                      <a:pPr algn="ctr"/>
                      <a:r>
                        <a:rPr lang="it-IT" sz="1300" dirty="0">
                          <a:solidFill>
                            <a:sysClr val="windowText" lastClr="000000"/>
                          </a:solidFill>
                        </a:rPr>
                        <a:t>98</a:t>
                      </a:r>
                    </a:p>
                  </a:txBody>
                  <a:tcPr anchor="ctr"/>
                </a:tc>
                <a:extLst>
                  <a:ext uri="{0D108BD9-81ED-4DB2-BD59-A6C34878D82A}">
                    <a16:rowId xmlns:a16="http://schemas.microsoft.com/office/drawing/2014/main" val="269667891"/>
                  </a:ext>
                </a:extLst>
              </a:tr>
              <a:tr h="370840">
                <a:tc>
                  <a:txBody>
                    <a:bodyPr/>
                    <a:lstStyle/>
                    <a:p>
                      <a:pPr algn="ctr"/>
                      <a:r>
                        <a:rPr lang="it-IT" sz="1300" b="1" dirty="0">
                          <a:solidFill>
                            <a:sysClr val="windowText" lastClr="000000"/>
                          </a:solidFill>
                        </a:rPr>
                        <a:t>cpi</a:t>
                      </a:r>
                    </a:p>
                  </a:txBody>
                  <a:tcPr anchor="ctr"/>
                </a:tc>
                <a:tc>
                  <a:txBody>
                    <a:bodyPr/>
                    <a:lstStyle/>
                    <a:p>
                      <a:pPr algn="ctr"/>
                      <a:r>
                        <a:rPr lang="it-IT" sz="1300" dirty="0">
                          <a:solidFill>
                            <a:sysClr val="windowText" lastClr="000000"/>
                          </a:solidFill>
                        </a:rPr>
                        <a:t>0.25</a:t>
                      </a:r>
                    </a:p>
                  </a:txBody>
                  <a:tcPr anchor="ctr"/>
                </a:tc>
                <a:tc>
                  <a:txBody>
                    <a:bodyPr/>
                    <a:lstStyle/>
                    <a:p>
                      <a:pPr algn="ctr"/>
                      <a:r>
                        <a:rPr lang="it-IT" sz="1300" dirty="0">
                          <a:solidFill>
                            <a:sysClr val="windowText" lastClr="000000"/>
                          </a:solidFill>
                        </a:rPr>
                        <a:t>0.5</a:t>
                      </a:r>
                    </a:p>
                  </a:txBody>
                  <a:tcPr anchor="ctr"/>
                </a:tc>
                <a:tc>
                  <a:txBody>
                    <a:bodyPr/>
                    <a:lstStyle/>
                    <a:p>
                      <a:pPr algn="ctr"/>
                      <a:r>
                        <a:rPr lang="it-IT" sz="1300" dirty="0">
                          <a:solidFill>
                            <a:sysClr val="windowText" lastClr="000000"/>
                          </a:solidFill>
                        </a:rPr>
                        <a:t>0.19</a:t>
                      </a:r>
                    </a:p>
                  </a:txBody>
                  <a:tcPr anchor="ctr"/>
                </a:tc>
                <a:tc>
                  <a:txBody>
                    <a:bodyPr/>
                    <a:lstStyle/>
                    <a:p>
                      <a:pPr algn="ctr"/>
                      <a:r>
                        <a:rPr lang="it-IT" sz="1300" dirty="0">
                          <a:solidFill>
                            <a:sysClr val="windowText" lastClr="000000"/>
                          </a:solidFill>
                        </a:rPr>
                        <a:t>0.01</a:t>
                      </a:r>
                    </a:p>
                  </a:txBody>
                  <a:tcPr anchor="ctr"/>
                </a:tc>
                <a:tc>
                  <a:txBody>
                    <a:bodyPr/>
                    <a:lstStyle/>
                    <a:p>
                      <a:pPr algn="ctr"/>
                      <a:r>
                        <a:rPr lang="it-IT" sz="1300" dirty="0">
                          <a:solidFill>
                            <a:sysClr val="windowText" lastClr="000000"/>
                          </a:solidFill>
                        </a:rPr>
                        <a:t>9.92E-03</a:t>
                      </a:r>
                    </a:p>
                  </a:txBody>
                  <a:tcPr anchor="ctr"/>
                </a:tc>
                <a:tc>
                  <a:txBody>
                    <a:bodyPr/>
                    <a:lstStyle/>
                    <a:p>
                      <a:pPr algn="ctr"/>
                      <a:r>
                        <a:rPr lang="it-IT" sz="1300" dirty="0">
                          <a:solidFill>
                            <a:sysClr val="windowText" lastClr="000000"/>
                          </a:solidFill>
                        </a:rPr>
                        <a:t>1.01E-02</a:t>
                      </a:r>
                    </a:p>
                  </a:txBody>
                  <a:tcPr anchor="ctr"/>
                </a:tc>
                <a:extLst>
                  <a:ext uri="{0D108BD9-81ED-4DB2-BD59-A6C34878D82A}">
                    <a16:rowId xmlns:a16="http://schemas.microsoft.com/office/drawing/2014/main" val="2575211568"/>
                  </a:ext>
                </a:extLst>
              </a:tr>
            </a:tbl>
          </a:graphicData>
        </a:graphic>
      </p:graphicFrame>
    </p:spTree>
    <p:extLst>
      <p:ext uri="{BB962C8B-B14F-4D97-AF65-F5344CB8AC3E}">
        <p14:creationId xmlns:p14="http://schemas.microsoft.com/office/powerpoint/2010/main" val="2599312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189CD-33D3-FAC9-DCB2-50A837BFA2DE}"/>
              </a:ext>
            </a:extLst>
          </p:cNvPr>
          <p:cNvSpPr>
            <a:spLocks noGrp="1"/>
          </p:cNvSpPr>
          <p:nvPr>
            <p:ph type="title"/>
          </p:nvPr>
        </p:nvSpPr>
        <p:spPr>
          <a:xfrm>
            <a:off x="51916" y="43855"/>
            <a:ext cx="11876732" cy="504825"/>
          </a:xfrm>
        </p:spPr>
        <p:txBody>
          <a:bodyPr/>
          <a:lstStyle/>
          <a:p>
            <a:r>
              <a:rPr lang="it-IT" dirty="0" err="1"/>
              <a:t>Simulation</a:t>
            </a:r>
            <a:r>
              <a:rPr lang="it-IT" dirty="0"/>
              <a:t> </a:t>
            </a:r>
            <a:r>
              <a:rPr lang="it-IT" dirty="0" err="1"/>
              <a:t>Result</a:t>
            </a:r>
            <a:r>
              <a:rPr lang="it-IT" dirty="0"/>
              <a:t> - reference case</a:t>
            </a:r>
          </a:p>
        </p:txBody>
      </p:sp>
      <p:sp>
        <p:nvSpPr>
          <p:cNvPr id="4" name="Footer Placeholder 3">
            <a:extLst>
              <a:ext uri="{FF2B5EF4-FFF2-40B4-BE49-F238E27FC236}">
                <a16:creationId xmlns:a16="http://schemas.microsoft.com/office/drawing/2014/main" id="{FD5E1134-D551-CD1A-9D64-77F4C7F37643}"/>
              </a:ext>
            </a:extLst>
          </p:cNvPr>
          <p:cNvSpPr>
            <a:spLocks noGrp="1"/>
          </p:cNvSpPr>
          <p:nvPr>
            <p:ph type="ftr" sz="quarter" idx="3"/>
          </p:nvPr>
        </p:nvSpPr>
        <p:spPr/>
        <p:txBody>
          <a:bodyPr/>
          <a:lstStyle/>
          <a:p>
            <a:pPr>
              <a:defRPr/>
            </a:pPr>
            <a:r>
              <a:rPr lang="en-US" altLang="it-IT" sz="1500" dirty="0"/>
              <a:t>An approach for a DPRA with RAVEN and MELCOR</a:t>
            </a:r>
            <a:endParaRPr lang="it-IT" altLang="it-IT" sz="1500" i="1" dirty="0"/>
          </a:p>
        </p:txBody>
      </p:sp>
      <p:sp>
        <p:nvSpPr>
          <p:cNvPr id="3" name="Slide Number Placeholder 2">
            <a:extLst>
              <a:ext uri="{FF2B5EF4-FFF2-40B4-BE49-F238E27FC236}">
                <a16:creationId xmlns:a16="http://schemas.microsoft.com/office/drawing/2014/main" id="{29C848AB-A87D-797A-246F-6FA31AF3E669}"/>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13</a:t>
            </a:fld>
            <a:endParaRPr lang="it-IT" altLang="it-IT" dirty="0"/>
          </a:p>
        </p:txBody>
      </p:sp>
      <p:graphicFrame>
        <p:nvGraphicFramePr>
          <p:cNvPr id="48" name="Table 47">
            <a:extLst>
              <a:ext uri="{FF2B5EF4-FFF2-40B4-BE49-F238E27FC236}">
                <a16:creationId xmlns:a16="http://schemas.microsoft.com/office/drawing/2014/main" id="{95B8306C-D439-2B39-19B3-ACF3DBA99801}"/>
              </a:ext>
            </a:extLst>
          </p:cNvPr>
          <p:cNvGraphicFramePr>
            <a:graphicFrameLocks noGrp="1"/>
          </p:cNvGraphicFramePr>
          <p:nvPr>
            <p:extLst>
              <p:ext uri="{D42A27DB-BD31-4B8C-83A1-F6EECF244321}">
                <p14:modId xmlns:p14="http://schemas.microsoft.com/office/powerpoint/2010/main" val="532321746"/>
              </p:ext>
            </p:extLst>
          </p:nvPr>
        </p:nvGraphicFramePr>
        <p:xfrm>
          <a:off x="156104" y="1016784"/>
          <a:ext cx="6876000" cy="828040"/>
        </p:xfrm>
        <a:graphic>
          <a:graphicData uri="http://schemas.openxmlformats.org/drawingml/2006/table">
            <a:tbl>
              <a:tblPr firstRow="1" bandRow="1">
                <a:tableStyleId>{00A15C55-8517-42AA-B614-E9B94910E393}</a:tableStyleId>
              </a:tblPr>
              <a:tblGrid>
                <a:gridCol w="1944000">
                  <a:extLst>
                    <a:ext uri="{9D8B030D-6E8A-4147-A177-3AD203B41FA5}">
                      <a16:colId xmlns:a16="http://schemas.microsoft.com/office/drawing/2014/main" val="3744808759"/>
                    </a:ext>
                  </a:extLst>
                </a:gridCol>
                <a:gridCol w="1476000">
                  <a:extLst>
                    <a:ext uri="{9D8B030D-6E8A-4147-A177-3AD203B41FA5}">
                      <a16:colId xmlns:a16="http://schemas.microsoft.com/office/drawing/2014/main" val="2001031117"/>
                    </a:ext>
                  </a:extLst>
                </a:gridCol>
                <a:gridCol w="1584000">
                  <a:extLst>
                    <a:ext uri="{9D8B030D-6E8A-4147-A177-3AD203B41FA5}">
                      <a16:colId xmlns:a16="http://schemas.microsoft.com/office/drawing/2014/main" val="3758562407"/>
                    </a:ext>
                  </a:extLst>
                </a:gridCol>
                <a:gridCol w="1872000">
                  <a:extLst>
                    <a:ext uri="{9D8B030D-6E8A-4147-A177-3AD203B41FA5}">
                      <a16:colId xmlns:a16="http://schemas.microsoft.com/office/drawing/2014/main" val="2180949841"/>
                    </a:ext>
                  </a:extLst>
                </a:gridCol>
              </a:tblGrid>
              <a:tr h="370840">
                <a:tc>
                  <a:txBody>
                    <a:bodyPr/>
                    <a:lstStyle/>
                    <a:p>
                      <a:pPr algn="ctr"/>
                      <a:r>
                        <a:rPr lang="it-IT" sz="1200" dirty="0"/>
                        <a:t>Branch ID</a:t>
                      </a:r>
                    </a:p>
                  </a:txBody>
                  <a:tcPr anchor="ctr"/>
                </a:tc>
                <a:tc>
                  <a:txBody>
                    <a:bodyPr/>
                    <a:lstStyle/>
                    <a:p>
                      <a:pPr algn="ctr"/>
                      <a:r>
                        <a:rPr lang="it-IT" sz="1200" dirty="0"/>
                        <a:t>Battery Life (h)</a:t>
                      </a:r>
                    </a:p>
                  </a:txBody>
                  <a:tcPr anchor="ctr"/>
                </a:tc>
                <a:tc>
                  <a:txBody>
                    <a:bodyPr/>
                    <a:lstStyle/>
                    <a:p>
                      <a:pPr algn="ctr"/>
                      <a:r>
                        <a:rPr lang="it-IT" sz="1200" dirty="0"/>
                        <a:t>RCIC black start </a:t>
                      </a:r>
                    </a:p>
                    <a:p>
                      <a:pPr algn="ctr"/>
                      <a:r>
                        <a:rPr lang="it-IT" sz="1200" dirty="0"/>
                        <a:t>action time (h)</a:t>
                      </a:r>
                    </a:p>
                  </a:txBody>
                  <a:tcPr anchor="ctr"/>
                </a:tc>
                <a:tc>
                  <a:txBody>
                    <a:bodyPr/>
                    <a:lstStyle/>
                    <a:p>
                      <a:pPr algn="ctr"/>
                      <a:r>
                        <a:rPr lang="it-IT" sz="1200" dirty="0"/>
                        <a:t>DG Recovery Time (h)</a:t>
                      </a:r>
                    </a:p>
                  </a:txBody>
                  <a:tcPr anchor="ctr"/>
                </a:tc>
                <a:extLst>
                  <a:ext uri="{0D108BD9-81ED-4DB2-BD59-A6C34878D82A}">
                    <a16:rowId xmlns:a16="http://schemas.microsoft.com/office/drawing/2014/main" val="3576278673"/>
                  </a:ext>
                </a:extLst>
              </a:tr>
              <a:tr h="370840">
                <a:tc>
                  <a:txBody>
                    <a:bodyPr/>
                    <a:lstStyle/>
                    <a:p>
                      <a:pPr algn="l"/>
                      <a:r>
                        <a:rPr lang="it-IT" sz="1200" dirty="0">
                          <a:solidFill>
                            <a:srgbClr val="000000"/>
                          </a:solidFill>
                        </a:rPr>
                        <a:t>DET_1-1-1-2-1-1-1-2-1-2</a:t>
                      </a:r>
                    </a:p>
                  </a:txBody>
                  <a:tcPr anchor="ctr"/>
                </a:tc>
                <a:tc>
                  <a:txBody>
                    <a:bodyPr/>
                    <a:lstStyle/>
                    <a:p>
                      <a:pPr algn="ctr"/>
                      <a:r>
                        <a:rPr lang="it-IT" sz="1500" b="1" dirty="0">
                          <a:solidFill>
                            <a:srgbClr val="000000"/>
                          </a:solidFill>
                        </a:rPr>
                        <a:t>2</a:t>
                      </a:r>
                    </a:p>
                  </a:txBody>
                  <a:tcPr anchor="ctr"/>
                </a:tc>
                <a:tc>
                  <a:txBody>
                    <a:bodyPr/>
                    <a:lstStyle/>
                    <a:p>
                      <a:pPr algn="ctr"/>
                      <a:r>
                        <a:rPr lang="it-IT" sz="1500" b="1" dirty="0">
                          <a:solidFill>
                            <a:srgbClr val="000000"/>
                          </a:solidFill>
                        </a:rPr>
                        <a:t>2.687</a:t>
                      </a:r>
                    </a:p>
                  </a:txBody>
                  <a:tcPr anchor="ctr"/>
                </a:tc>
                <a:tc>
                  <a:txBody>
                    <a:bodyPr/>
                    <a:lstStyle/>
                    <a:p>
                      <a:pPr algn="ctr"/>
                      <a:r>
                        <a:rPr lang="it-IT" sz="1500" b="1" dirty="0">
                          <a:solidFill>
                            <a:srgbClr val="000000"/>
                          </a:solidFill>
                        </a:rPr>
                        <a:t>26.77</a:t>
                      </a:r>
                    </a:p>
                  </a:txBody>
                  <a:tcPr anchor="ctr"/>
                </a:tc>
                <a:extLst>
                  <a:ext uri="{0D108BD9-81ED-4DB2-BD59-A6C34878D82A}">
                    <a16:rowId xmlns:a16="http://schemas.microsoft.com/office/drawing/2014/main" val="3122858764"/>
                  </a:ext>
                </a:extLst>
              </a:tr>
            </a:tbl>
          </a:graphicData>
        </a:graphic>
      </p:graphicFrame>
      <p:sp>
        <p:nvSpPr>
          <p:cNvPr id="51" name="Oval 50">
            <a:extLst>
              <a:ext uri="{FF2B5EF4-FFF2-40B4-BE49-F238E27FC236}">
                <a16:creationId xmlns:a16="http://schemas.microsoft.com/office/drawing/2014/main" id="{79304E0A-4C73-13B6-5F6F-0F50A0AFA58F}"/>
              </a:ext>
            </a:extLst>
          </p:cNvPr>
          <p:cNvSpPr/>
          <p:nvPr/>
        </p:nvSpPr>
        <p:spPr bwMode="auto">
          <a:xfrm>
            <a:off x="6672064" y="1556816"/>
            <a:ext cx="216000" cy="216000"/>
          </a:xfrm>
          <a:prstGeom prst="ellipse">
            <a:avLst/>
          </a:prstGeom>
          <a:solidFill>
            <a:srgbClr val="FFC000"/>
          </a:solidFill>
          <a:ln w="38100">
            <a:solidFill>
              <a:srgbClr val="FFC000"/>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52" name="Oval 51">
            <a:extLst>
              <a:ext uri="{FF2B5EF4-FFF2-40B4-BE49-F238E27FC236}">
                <a16:creationId xmlns:a16="http://schemas.microsoft.com/office/drawing/2014/main" id="{A16995C7-2940-1621-9809-2662E53D2BE3}"/>
              </a:ext>
            </a:extLst>
          </p:cNvPr>
          <p:cNvSpPr/>
          <p:nvPr/>
        </p:nvSpPr>
        <p:spPr bwMode="auto">
          <a:xfrm>
            <a:off x="4799856" y="1556816"/>
            <a:ext cx="216000" cy="216000"/>
          </a:xfrm>
          <a:prstGeom prst="ellipse">
            <a:avLst/>
          </a:prstGeom>
          <a:solidFill>
            <a:srgbClr val="3B9E38"/>
          </a:solidFill>
          <a:ln w="38100">
            <a:solidFill>
              <a:srgbClr val="3B9E38"/>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54" name="Oval 53">
            <a:extLst>
              <a:ext uri="{FF2B5EF4-FFF2-40B4-BE49-F238E27FC236}">
                <a16:creationId xmlns:a16="http://schemas.microsoft.com/office/drawing/2014/main" id="{DBCA515A-3167-7D6C-2F46-F5F972B5165E}"/>
              </a:ext>
            </a:extLst>
          </p:cNvPr>
          <p:cNvSpPr/>
          <p:nvPr/>
        </p:nvSpPr>
        <p:spPr bwMode="auto">
          <a:xfrm>
            <a:off x="3215680" y="1556816"/>
            <a:ext cx="216000" cy="216000"/>
          </a:xfrm>
          <a:prstGeom prst="ellipse">
            <a:avLst/>
          </a:prstGeom>
          <a:solidFill>
            <a:srgbClr val="FF0000"/>
          </a:solidFill>
          <a:ln w="38100">
            <a:solidFill>
              <a:srgbClr val="FF0000"/>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grpSp>
        <p:nvGrpSpPr>
          <p:cNvPr id="74" name="Group 73">
            <a:extLst>
              <a:ext uri="{FF2B5EF4-FFF2-40B4-BE49-F238E27FC236}">
                <a16:creationId xmlns:a16="http://schemas.microsoft.com/office/drawing/2014/main" id="{0694245B-B7AF-D30F-7244-6C93394D8D1E}"/>
              </a:ext>
            </a:extLst>
          </p:cNvPr>
          <p:cNvGrpSpPr/>
          <p:nvPr/>
        </p:nvGrpSpPr>
        <p:grpSpPr>
          <a:xfrm>
            <a:off x="7449959" y="3105296"/>
            <a:ext cx="4334675" cy="2988000"/>
            <a:chOff x="7449957" y="3105296"/>
            <a:chExt cx="4334675" cy="2988000"/>
          </a:xfrm>
        </p:grpSpPr>
        <p:pic>
          <p:nvPicPr>
            <p:cNvPr id="45" name="Graphic 44">
              <a:extLst>
                <a:ext uri="{FF2B5EF4-FFF2-40B4-BE49-F238E27FC236}">
                  <a16:creationId xmlns:a16="http://schemas.microsoft.com/office/drawing/2014/main" id="{9D819A85-E487-47D4-4DC8-93AC7326C7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49957" y="3105296"/>
              <a:ext cx="4334675" cy="2988000"/>
            </a:xfrm>
            <a:prstGeom prst="rect">
              <a:avLst/>
            </a:prstGeom>
          </p:spPr>
        </p:pic>
        <p:sp>
          <p:nvSpPr>
            <p:cNvPr id="56" name="Oval 55">
              <a:extLst>
                <a:ext uri="{FF2B5EF4-FFF2-40B4-BE49-F238E27FC236}">
                  <a16:creationId xmlns:a16="http://schemas.microsoft.com/office/drawing/2014/main" id="{F275CEF7-C9C3-593A-3729-0EF2F94FD7F4}"/>
                </a:ext>
              </a:extLst>
            </p:cNvPr>
            <p:cNvSpPr/>
            <p:nvPr/>
          </p:nvSpPr>
          <p:spPr bwMode="auto">
            <a:xfrm>
              <a:off x="8329034" y="3284984"/>
              <a:ext cx="288032" cy="288032"/>
            </a:xfrm>
            <a:prstGeom prst="ellipse">
              <a:avLst/>
            </a:prstGeom>
            <a:noFill/>
            <a:ln w="38100">
              <a:solidFill>
                <a:srgbClr val="3B9E38"/>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60" name="Oval 59">
              <a:extLst>
                <a:ext uri="{FF2B5EF4-FFF2-40B4-BE49-F238E27FC236}">
                  <a16:creationId xmlns:a16="http://schemas.microsoft.com/office/drawing/2014/main" id="{D4DD0489-CAC4-3D4B-8A0D-AB3D584BA20A}"/>
                </a:ext>
              </a:extLst>
            </p:cNvPr>
            <p:cNvSpPr/>
            <p:nvPr/>
          </p:nvSpPr>
          <p:spPr bwMode="auto">
            <a:xfrm>
              <a:off x="11050053" y="3248292"/>
              <a:ext cx="288032" cy="288032"/>
            </a:xfrm>
            <a:prstGeom prst="ellipse">
              <a:avLst/>
            </a:prstGeom>
            <a:noFill/>
            <a:ln w="38100">
              <a:solidFill>
                <a:srgbClr val="FFC000"/>
              </a:solidFill>
            </a:ln>
            <a:effectLst/>
          </p:spPr>
          <p:txBody>
            <a:bodyPr vert="horz" wrap="square" lIns="91440" tIns="45720" rIns="91440" bIns="45720" numCol="1" rtlCol="0" anchor="t" anchorCtr="0" compatLnSpc="1">
              <a:prstTxWarp prst="textNoShape">
                <a:avLst/>
              </a:prstTxWarp>
            </a:bodyPr>
            <a:lstStyle/>
            <a:p>
              <a:endParaRPr lang="it-IT" dirty="0">
                <a:ea typeface="ＭＳ Ｐゴシック" pitchFamily="1" charset="-128"/>
              </a:endParaRPr>
            </a:p>
          </p:txBody>
        </p:sp>
        <p:sp>
          <p:nvSpPr>
            <p:cNvPr id="62" name="Oval 61">
              <a:extLst>
                <a:ext uri="{FF2B5EF4-FFF2-40B4-BE49-F238E27FC236}">
                  <a16:creationId xmlns:a16="http://schemas.microsoft.com/office/drawing/2014/main" id="{E703AB65-236E-57A2-601D-19FC506379DF}"/>
                </a:ext>
              </a:extLst>
            </p:cNvPr>
            <p:cNvSpPr/>
            <p:nvPr/>
          </p:nvSpPr>
          <p:spPr bwMode="auto">
            <a:xfrm>
              <a:off x="7968208" y="3248292"/>
              <a:ext cx="288032" cy="288032"/>
            </a:xfrm>
            <a:prstGeom prst="ellipse">
              <a:avLst/>
            </a:prstGeom>
            <a:noFill/>
            <a:ln w="38100">
              <a:solidFill>
                <a:srgbClr val="FF0000"/>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cxnSp>
          <p:nvCxnSpPr>
            <p:cNvPr id="67" name="Straight Connector 66">
              <a:extLst>
                <a:ext uri="{FF2B5EF4-FFF2-40B4-BE49-F238E27FC236}">
                  <a16:creationId xmlns:a16="http://schemas.microsoft.com/office/drawing/2014/main" id="{3ED381D2-0D4F-1807-FA7F-6036EB4FA8CD}"/>
                </a:ext>
              </a:extLst>
            </p:cNvPr>
            <p:cNvCxnSpPr/>
            <p:nvPr/>
          </p:nvCxnSpPr>
          <p:spPr bwMode="auto">
            <a:xfrm>
              <a:off x="8454416" y="4077072"/>
              <a:ext cx="1620000" cy="0"/>
            </a:xfrm>
            <a:prstGeom prst="line">
              <a:avLst/>
            </a:prstGeom>
            <a:noFill/>
            <a:ln w="28575" cap="flat" cmpd="sng" algn="ctr">
              <a:solidFill>
                <a:srgbClr val="3B9E38"/>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8" name="Straight Connector 67">
              <a:extLst>
                <a:ext uri="{FF2B5EF4-FFF2-40B4-BE49-F238E27FC236}">
                  <a16:creationId xmlns:a16="http://schemas.microsoft.com/office/drawing/2014/main" id="{18B35242-717B-3ED2-5D22-03E917DBB9C8}"/>
                </a:ext>
              </a:extLst>
            </p:cNvPr>
            <p:cNvCxnSpPr/>
            <p:nvPr/>
          </p:nvCxnSpPr>
          <p:spPr bwMode="auto">
            <a:xfrm>
              <a:off x="7901145" y="4059577"/>
              <a:ext cx="288000" cy="0"/>
            </a:xfrm>
            <a:prstGeom prst="line">
              <a:avLst/>
            </a:prstGeom>
            <a:noFill/>
            <a:ln w="28575"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9" name="Straight Connector 68">
              <a:extLst>
                <a:ext uri="{FF2B5EF4-FFF2-40B4-BE49-F238E27FC236}">
                  <a16:creationId xmlns:a16="http://schemas.microsoft.com/office/drawing/2014/main" id="{21F5F846-B9B8-83D9-DC42-DAEEE19D69D1}"/>
                </a:ext>
              </a:extLst>
            </p:cNvPr>
            <p:cNvCxnSpPr/>
            <p:nvPr/>
          </p:nvCxnSpPr>
          <p:spPr bwMode="auto">
            <a:xfrm>
              <a:off x="11096446" y="3861048"/>
              <a:ext cx="432000" cy="0"/>
            </a:xfrm>
            <a:prstGeom prst="line">
              <a:avLst/>
            </a:prstGeom>
            <a:noFill/>
            <a:ln w="28575" cap="flat" cmpd="sng" algn="ctr">
              <a:solidFill>
                <a:srgbClr val="FFC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73" name="Group 72">
            <a:extLst>
              <a:ext uri="{FF2B5EF4-FFF2-40B4-BE49-F238E27FC236}">
                <a16:creationId xmlns:a16="http://schemas.microsoft.com/office/drawing/2014/main" id="{758B6D95-1ACD-3C4B-6327-167CEF977140}"/>
              </a:ext>
            </a:extLst>
          </p:cNvPr>
          <p:cNvGrpSpPr/>
          <p:nvPr/>
        </p:nvGrpSpPr>
        <p:grpSpPr>
          <a:xfrm>
            <a:off x="7239868" y="188284"/>
            <a:ext cx="4553546" cy="2988000"/>
            <a:chOff x="7239868" y="188284"/>
            <a:chExt cx="4553546" cy="2988000"/>
          </a:xfrm>
        </p:grpSpPr>
        <p:pic>
          <p:nvPicPr>
            <p:cNvPr id="43" name="Graphic 42">
              <a:extLst>
                <a:ext uri="{FF2B5EF4-FFF2-40B4-BE49-F238E27FC236}">
                  <a16:creationId xmlns:a16="http://schemas.microsoft.com/office/drawing/2014/main" id="{6A2E0F4F-FE01-0581-A41A-11BBAE89E68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39868" y="188284"/>
              <a:ext cx="4553546" cy="2988000"/>
            </a:xfrm>
            <a:prstGeom prst="rect">
              <a:avLst/>
            </a:prstGeom>
          </p:spPr>
        </p:pic>
        <p:sp>
          <p:nvSpPr>
            <p:cNvPr id="55" name="Oval 54">
              <a:extLst>
                <a:ext uri="{FF2B5EF4-FFF2-40B4-BE49-F238E27FC236}">
                  <a16:creationId xmlns:a16="http://schemas.microsoft.com/office/drawing/2014/main" id="{10FCAF7B-95C3-3E28-CD2E-5239E8F89A29}"/>
                </a:ext>
              </a:extLst>
            </p:cNvPr>
            <p:cNvSpPr/>
            <p:nvPr/>
          </p:nvSpPr>
          <p:spPr bwMode="auto">
            <a:xfrm>
              <a:off x="8328248" y="250995"/>
              <a:ext cx="288032" cy="288032"/>
            </a:xfrm>
            <a:prstGeom prst="ellipse">
              <a:avLst/>
            </a:prstGeom>
            <a:noFill/>
            <a:ln w="38100">
              <a:solidFill>
                <a:srgbClr val="3B9E38"/>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59" name="Oval 58">
              <a:extLst>
                <a:ext uri="{FF2B5EF4-FFF2-40B4-BE49-F238E27FC236}">
                  <a16:creationId xmlns:a16="http://schemas.microsoft.com/office/drawing/2014/main" id="{D856194C-F4B3-035D-8410-819F8EE76D6A}"/>
                </a:ext>
              </a:extLst>
            </p:cNvPr>
            <p:cNvSpPr/>
            <p:nvPr/>
          </p:nvSpPr>
          <p:spPr bwMode="auto">
            <a:xfrm>
              <a:off x="11064552" y="1232704"/>
              <a:ext cx="288032" cy="288032"/>
            </a:xfrm>
            <a:prstGeom prst="ellipse">
              <a:avLst/>
            </a:prstGeom>
            <a:noFill/>
            <a:ln w="38100">
              <a:solidFill>
                <a:srgbClr val="FFC000"/>
              </a:solidFill>
            </a:ln>
            <a:effectLst/>
          </p:spPr>
          <p:txBody>
            <a:bodyPr vert="horz" wrap="square" lIns="91440" tIns="45720" rIns="91440" bIns="45720" numCol="1" rtlCol="0" anchor="t" anchorCtr="0" compatLnSpc="1">
              <a:prstTxWarp prst="textNoShape">
                <a:avLst/>
              </a:prstTxWarp>
            </a:bodyPr>
            <a:lstStyle/>
            <a:p>
              <a:endParaRPr lang="it-IT" dirty="0">
                <a:ea typeface="ＭＳ Ｐゴシック" pitchFamily="1" charset="-128"/>
              </a:endParaRPr>
            </a:p>
          </p:txBody>
        </p:sp>
        <p:sp>
          <p:nvSpPr>
            <p:cNvPr id="61" name="Oval 60">
              <a:extLst>
                <a:ext uri="{FF2B5EF4-FFF2-40B4-BE49-F238E27FC236}">
                  <a16:creationId xmlns:a16="http://schemas.microsoft.com/office/drawing/2014/main" id="{C3836F16-19DF-140E-A458-5FB1E6B7F845}"/>
                </a:ext>
              </a:extLst>
            </p:cNvPr>
            <p:cNvSpPr/>
            <p:nvPr/>
          </p:nvSpPr>
          <p:spPr bwMode="auto">
            <a:xfrm>
              <a:off x="7968208" y="1232704"/>
              <a:ext cx="288032" cy="288032"/>
            </a:xfrm>
            <a:prstGeom prst="ellipse">
              <a:avLst/>
            </a:prstGeom>
            <a:noFill/>
            <a:ln w="38100">
              <a:solidFill>
                <a:srgbClr val="FF0000"/>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cxnSp>
          <p:nvCxnSpPr>
            <p:cNvPr id="64" name="Straight Connector 63">
              <a:extLst>
                <a:ext uri="{FF2B5EF4-FFF2-40B4-BE49-F238E27FC236}">
                  <a16:creationId xmlns:a16="http://schemas.microsoft.com/office/drawing/2014/main" id="{4CE7E640-41AF-0186-88E0-1EA4373B2A9E}"/>
                </a:ext>
              </a:extLst>
            </p:cNvPr>
            <p:cNvCxnSpPr/>
            <p:nvPr/>
          </p:nvCxnSpPr>
          <p:spPr bwMode="auto">
            <a:xfrm>
              <a:off x="7896200" y="1709239"/>
              <a:ext cx="288000" cy="0"/>
            </a:xfrm>
            <a:prstGeom prst="line">
              <a:avLst/>
            </a:prstGeom>
            <a:noFill/>
            <a:ln w="28575"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5" name="Straight Connector 64">
              <a:extLst>
                <a:ext uri="{FF2B5EF4-FFF2-40B4-BE49-F238E27FC236}">
                  <a16:creationId xmlns:a16="http://schemas.microsoft.com/office/drawing/2014/main" id="{FAD619F9-E1DA-082E-2487-C2D3B246778E}"/>
                </a:ext>
              </a:extLst>
            </p:cNvPr>
            <p:cNvCxnSpPr/>
            <p:nvPr/>
          </p:nvCxnSpPr>
          <p:spPr bwMode="auto">
            <a:xfrm>
              <a:off x="8454416" y="908720"/>
              <a:ext cx="1620000" cy="0"/>
            </a:xfrm>
            <a:prstGeom prst="line">
              <a:avLst/>
            </a:prstGeom>
            <a:noFill/>
            <a:ln w="28575" cap="flat" cmpd="sng" algn="ctr">
              <a:solidFill>
                <a:srgbClr val="3B9E38"/>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0" name="Straight Connector 69">
              <a:extLst>
                <a:ext uri="{FF2B5EF4-FFF2-40B4-BE49-F238E27FC236}">
                  <a16:creationId xmlns:a16="http://schemas.microsoft.com/office/drawing/2014/main" id="{83D2DCB8-064C-7FCB-3D7F-6D4A84A494B2}"/>
                </a:ext>
              </a:extLst>
            </p:cNvPr>
            <p:cNvCxnSpPr/>
            <p:nvPr/>
          </p:nvCxnSpPr>
          <p:spPr bwMode="auto">
            <a:xfrm>
              <a:off x="11122085" y="1709239"/>
              <a:ext cx="432000" cy="0"/>
            </a:xfrm>
            <a:prstGeom prst="line">
              <a:avLst/>
            </a:prstGeom>
            <a:noFill/>
            <a:ln w="28575" cap="flat" cmpd="sng" algn="ctr">
              <a:solidFill>
                <a:srgbClr val="FFC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sp>
        <p:nvSpPr>
          <p:cNvPr id="75" name="TextBox 74">
            <a:extLst>
              <a:ext uri="{FF2B5EF4-FFF2-40B4-BE49-F238E27FC236}">
                <a16:creationId xmlns:a16="http://schemas.microsoft.com/office/drawing/2014/main" id="{BC6003C7-0618-71C4-7EF3-E02E043B04CC}"/>
              </a:ext>
            </a:extLst>
          </p:cNvPr>
          <p:cNvSpPr txBox="1"/>
          <p:nvPr/>
        </p:nvSpPr>
        <p:spPr>
          <a:xfrm>
            <a:off x="448382" y="2223494"/>
            <a:ext cx="1529842" cy="246221"/>
          </a:xfrm>
          <a:prstGeom prst="rect">
            <a:avLst/>
          </a:prstGeom>
          <a:noFill/>
        </p:spPr>
        <p:txBody>
          <a:bodyPr wrap="square" rtlCol="0">
            <a:spAutoFit/>
          </a:bodyPr>
          <a:lstStyle/>
          <a:p>
            <a:pPr algn="l"/>
            <a:r>
              <a:rPr lang="it-IT" sz="1000" b="1" dirty="0">
                <a:solidFill>
                  <a:srgbClr val="000000"/>
                </a:solidFill>
              </a:rPr>
              <a:t>DC current available</a:t>
            </a:r>
          </a:p>
        </p:txBody>
      </p:sp>
      <p:grpSp>
        <p:nvGrpSpPr>
          <p:cNvPr id="78" name="Group 77">
            <a:extLst>
              <a:ext uri="{FF2B5EF4-FFF2-40B4-BE49-F238E27FC236}">
                <a16:creationId xmlns:a16="http://schemas.microsoft.com/office/drawing/2014/main" id="{063703A4-8DC5-1919-5E4D-76A8D7F559D5}"/>
              </a:ext>
            </a:extLst>
          </p:cNvPr>
          <p:cNvGrpSpPr/>
          <p:nvPr/>
        </p:nvGrpSpPr>
        <p:grpSpPr>
          <a:xfrm>
            <a:off x="1248630" y="2445679"/>
            <a:ext cx="4746361" cy="3215569"/>
            <a:chOff x="911424" y="2013631"/>
            <a:chExt cx="4746361" cy="3215569"/>
          </a:xfrm>
        </p:grpSpPr>
        <p:grpSp>
          <p:nvGrpSpPr>
            <p:cNvPr id="72" name="Group 71">
              <a:extLst>
                <a:ext uri="{FF2B5EF4-FFF2-40B4-BE49-F238E27FC236}">
                  <a16:creationId xmlns:a16="http://schemas.microsoft.com/office/drawing/2014/main" id="{D8F5B212-52D2-FE8C-4590-529DD287CBB8}"/>
                </a:ext>
              </a:extLst>
            </p:cNvPr>
            <p:cNvGrpSpPr/>
            <p:nvPr/>
          </p:nvGrpSpPr>
          <p:grpSpPr>
            <a:xfrm>
              <a:off x="911424" y="2013631"/>
              <a:ext cx="4746361" cy="3215569"/>
              <a:chOff x="983432" y="1959174"/>
              <a:chExt cx="4746361" cy="3215569"/>
            </a:xfrm>
          </p:grpSpPr>
          <p:pic>
            <p:nvPicPr>
              <p:cNvPr id="39" name="Graphic 38">
                <a:extLst>
                  <a:ext uri="{FF2B5EF4-FFF2-40B4-BE49-F238E27FC236}">
                    <a16:creationId xmlns:a16="http://schemas.microsoft.com/office/drawing/2014/main" id="{9F47E3A9-7B66-48B9-C796-4CF11BC01C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3432" y="1959174"/>
                <a:ext cx="4746361" cy="3215569"/>
              </a:xfrm>
              <a:prstGeom prst="rect">
                <a:avLst/>
              </a:prstGeom>
            </p:spPr>
          </p:pic>
          <p:cxnSp>
            <p:nvCxnSpPr>
              <p:cNvPr id="47" name="Straight Connector 46">
                <a:extLst>
                  <a:ext uri="{FF2B5EF4-FFF2-40B4-BE49-F238E27FC236}">
                    <a16:creationId xmlns:a16="http://schemas.microsoft.com/office/drawing/2014/main" id="{97A675CE-4A37-11EE-A6E5-AFA6447209BD}"/>
                  </a:ext>
                </a:extLst>
              </p:cNvPr>
              <p:cNvCxnSpPr/>
              <p:nvPr/>
            </p:nvCxnSpPr>
            <p:spPr bwMode="auto">
              <a:xfrm>
                <a:off x="1535958" y="2942495"/>
                <a:ext cx="354136" cy="0"/>
              </a:xfrm>
              <a:prstGeom prst="line">
                <a:avLst/>
              </a:prstGeom>
              <a:noFill/>
              <a:ln w="28575"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49" name="Oval 48">
                <a:extLst>
                  <a:ext uri="{FF2B5EF4-FFF2-40B4-BE49-F238E27FC236}">
                    <a16:creationId xmlns:a16="http://schemas.microsoft.com/office/drawing/2014/main" id="{85C13452-493A-9FBD-D72E-21C2C08D2ADB}"/>
                  </a:ext>
                </a:extLst>
              </p:cNvPr>
              <p:cNvSpPr/>
              <p:nvPr/>
            </p:nvSpPr>
            <p:spPr bwMode="auto">
              <a:xfrm>
                <a:off x="1991544" y="4365104"/>
                <a:ext cx="288032" cy="288032"/>
              </a:xfrm>
              <a:prstGeom prst="ellipse">
                <a:avLst/>
              </a:prstGeom>
              <a:noFill/>
              <a:ln w="38100">
                <a:solidFill>
                  <a:srgbClr val="3B9E38"/>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50" name="Oval 49">
                <a:extLst>
                  <a:ext uri="{FF2B5EF4-FFF2-40B4-BE49-F238E27FC236}">
                    <a16:creationId xmlns:a16="http://schemas.microsoft.com/office/drawing/2014/main" id="{01B423C1-BFA1-B7CD-E79C-7FB89D6D2146}"/>
                  </a:ext>
                </a:extLst>
              </p:cNvPr>
              <p:cNvSpPr/>
              <p:nvPr/>
            </p:nvSpPr>
            <p:spPr bwMode="auto">
              <a:xfrm>
                <a:off x="5015880" y="3032268"/>
                <a:ext cx="288032" cy="288032"/>
              </a:xfrm>
              <a:prstGeom prst="ellipse">
                <a:avLst/>
              </a:prstGeom>
              <a:noFill/>
              <a:ln w="38100">
                <a:solidFill>
                  <a:srgbClr val="FFC000"/>
                </a:solidFill>
              </a:ln>
              <a:effectLst/>
            </p:spPr>
            <p:txBody>
              <a:bodyPr vert="horz" wrap="square" lIns="91440" tIns="45720" rIns="91440" bIns="45720" numCol="1" rtlCol="0" anchor="t" anchorCtr="0" compatLnSpc="1">
                <a:prstTxWarp prst="textNoShape">
                  <a:avLst/>
                </a:prstTxWarp>
              </a:bodyPr>
              <a:lstStyle/>
              <a:p>
                <a:r>
                  <a:rPr lang="it-IT" dirty="0">
                    <a:ea typeface="ＭＳ Ｐゴシック" pitchFamily="1" charset="-128"/>
                  </a:rPr>
                  <a:t>c</a:t>
                </a:r>
              </a:p>
            </p:txBody>
          </p:sp>
          <p:sp>
            <p:nvSpPr>
              <p:cNvPr id="53" name="Oval 52">
                <a:extLst>
                  <a:ext uri="{FF2B5EF4-FFF2-40B4-BE49-F238E27FC236}">
                    <a16:creationId xmlns:a16="http://schemas.microsoft.com/office/drawing/2014/main" id="{2C6D917F-F084-C788-87CC-4393D310E090}"/>
                  </a:ext>
                </a:extLst>
              </p:cNvPr>
              <p:cNvSpPr/>
              <p:nvPr/>
            </p:nvSpPr>
            <p:spPr bwMode="auto">
              <a:xfrm>
                <a:off x="1625600" y="2358102"/>
                <a:ext cx="288032" cy="288032"/>
              </a:xfrm>
              <a:prstGeom prst="ellipse">
                <a:avLst/>
              </a:prstGeom>
              <a:noFill/>
              <a:ln w="38100">
                <a:solidFill>
                  <a:srgbClr val="FF0000"/>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cxnSp>
            <p:nvCxnSpPr>
              <p:cNvPr id="63" name="Straight Connector 62">
                <a:extLst>
                  <a:ext uri="{FF2B5EF4-FFF2-40B4-BE49-F238E27FC236}">
                    <a16:creationId xmlns:a16="http://schemas.microsoft.com/office/drawing/2014/main" id="{A53E15CA-B79A-58BC-F27B-547EA2C3F52D}"/>
                  </a:ext>
                </a:extLst>
              </p:cNvPr>
              <p:cNvCxnSpPr/>
              <p:nvPr/>
            </p:nvCxnSpPr>
            <p:spPr bwMode="auto">
              <a:xfrm>
                <a:off x="2135560" y="3420569"/>
                <a:ext cx="2160000" cy="0"/>
              </a:xfrm>
              <a:prstGeom prst="line">
                <a:avLst/>
              </a:prstGeom>
              <a:noFill/>
              <a:ln w="28575" cap="flat" cmpd="sng" algn="ctr">
                <a:solidFill>
                  <a:srgbClr val="3B9E38"/>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71" name="Straight Connector 70">
                <a:extLst>
                  <a:ext uri="{FF2B5EF4-FFF2-40B4-BE49-F238E27FC236}">
                    <a16:creationId xmlns:a16="http://schemas.microsoft.com/office/drawing/2014/main" id="{27AE050F-04D7-A478-9FF5-38D6252F806D}"/>
                  </a:ext>
                </a:extLst>
              </p:cNvPr>
              <p:cNvCxnSpPr/>
              <p:nvPr/>
            </p:nvCxnSpPr>
            <p:spPr bwMode="auto">
              <a:xfrm>
                <a:off x="5087912" y="3566958"/>
                <a:ext cx="432000" cy="0"/>
              </a:xfrm>
              <a:prstGeom prst="line">
                <a:avLst/>
              </a:prstGeom>
              <a:noFill/>
              <a:ln w="28575" cap="flat" cmpd="sng" algn="ctr">
                <a:solidFill>
                  <a:srgbClr val="FFC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sp>
          <p:nvSpPr>
            <p:cNvPr id="76" name="TextBox 75">
              <a:extLst>
                <a:ext uri="{FF2B5EF4-FFF2-40B4-BE49-F238E27FC236}">
                  <a16:creationId xmlns:a16="http://schemas.microsoft.com/office/drawing/2014/main" id="{C8EB0628-BDC1-6912-6085-B36519479DF2}"/>
                </a:ext>
              </a:extLst>
            </p:cNvPr>
            <p:cNvSpPr txBox="1"/>
            <p:nvPr/>
          </p:nvSpPr>
          <p:spPr>
            <a:xfrm>
              <a:off x="2242895" y="4440466"/>
              <a:ext cx="1529842" cy="246221"/>
            </a:xfrm>
            <a:prstGeom prst="rect">
              <a:avLst/>
            </a:prstGeom>
            <a:noFill/>
          </p:spPr>
          <p:txBody>
            <a:bodyPr wrap="square" rtlCol="0">
              <a:spAutoFit/>
            </a:bodyPr>
            <a:lstStyle/>
            <a:p>
              <a:pPr algn="l"/>
              <a:r>
                <a:rPr lang="it-IT" sz="1000" b="1" dirty="0">
                  <a:solidFill>
                    <a:srgbClr val="000000"/>
                  </a:solidFill>
                </a:rPr>
                <a:t>RCIC black start</a:t>
              </a:r>
            </a:p>
          </p:txBody>
        </p:sp>
        <p:sp>
          <p:nvSpPr>
            <p:cNvPr id="77" name="TextBox 76">
              <a:extLst>
                <a:ext uri="{FF2B5EF4-FFF2-40B4-BE49-F238E27FC236}">
                  <a16:creationId xmlns:a16="http://schemas.microsoft.com/office/drawing/2014/main" id="{05A8DBAF-6990-8E9E-AF5C-F746653FC863}"/>
                </a:ext>
              </a:extLst>
            </p:cNvPr>
            <p:cNvSpPr txBox="1"/>
            <p:nvPr/>
          </p:nvSpPr>
          <p:spPr>
            <a:xfrm>
              <a:off x="2735675" y="3230741"/>
              <a:ext cx="874741" cy="246221"/>
            </a:xfrm>
            <a:prstGeom prst="rect">
              <a:avLst/>
            </a:prstGeom>
            <a:noFill/>
          </p:spPr>
          <p:txBody>
            <a:bodyPr wrap="square" rtlCol="0">
              <a:spAutoFit/>
            </a:bodyPr>
            <a:lstStyle/>
            <a:p>
              <a:pPr algn="l"/>
              <a:r>
                <a:rPr lang="it-IT" sz="1000" b="1" dirty="0">
                  <a:solidFill>
                    <a:srgbClr val="000000"/>
                  </a:solidFill>
                </a:rPr>
                <a:t>RCIC on</a:t>
              </a:r>
            </a:p>
          </p:txBody>
        </p:sp>
      </p:grpSp>
      <p:sp>
        <p:nvSpPr>
          <p:cNvPr id="5" name="TextBox 4">
            <a:extLst>
              <a:ext uri="{FF2B5EF4-FFF2-40B4-BE49-F238E27FC236}">
                <a16:creationId xmlns:a16="http://schemas.microsoft.com/office/drawing/2014/main" id="{75215D2B-F782-A090-5D54-EC8F488DC6FE}"/>
              </a:ext>
            </a:extLst>
          </p:cNvPr>
          <p:cNvSpPr txBox="1"/>
          <p:nvPr/>
        </p:nvSpPr>
        <p:spPr>
          <a:xfrm>
            <a:off x="5353110" y="3126461"/>
            <a:ext cx="1030922" cy="246221"/>
          </a:xfrm>
          <a:prstGeom prst="rect">
            <a:avLst/>
          </a:prstGeom>
          <a:noFill/>
        </p:spPr>
        <p:txBody>
          <a:bodyPr wrap="square" rtlCol="0">
            <a:spAutoFit/>
          </a:bodyPr>
          <a:lstStyle/>
          <a:p>
            <a:pPr algn="l"/>
            <a:r>
              <a:rPr lang="it-IT" sz="1000" b="1" dirty="0">
                <a:solidFill>
                  <a:srgbClr val="000000"/>
                </a:solidFill>
              </a:rPr>
              <a:t>DG recovery</a:t>
            </a:r>
          </a:p>
        </p:txBody>
      </p:sp>
      <p:sp>
        <p:nvSpPr>
          <p:cNvPr id="6" name="TextBox 5">
            <a:extLst>
              <a:ext uri="{FF2B5EF4-FFF2-40B4-BE49-F238E27FC236}">
                <a16:creationId xmlns:a16="http://schemas.microsoft.com/office/drawing/2014/main" id="{B5EEA4B1-19F0-C137-38D4-48256401AD06}"/>
              </a:ext>
            </a:extLst>
          </p:cNvPr>
          <p:cNvSpPr txBox="1"/>
          <p:nvPr/>
        </p:nvSpPr>
        <p:spPr>
          <a:xfrm>
            <a:off x="5140830" y="4177011"/>
            <a:ext cx="1030922" cy="246221"/>
          </a:xfrm>
          <a:prstGeom prst="rect">
            <a:avLst/>
          </a:prstGeom>
          <a:noFill/>
        </p:spPr>
        <p:txBody>
          <a:bodyPr wrap="square" rtlCol="0">
            <a:spAutoFit/>
          </a:bodyPr>
          <a:lstStyle/>
          <a:p>
            <a:pPr algn="l"/>
            <a:r>
              <a:rPr lang="it-IT" sz="1000" b="1" dirty="0">
                <a:solidFill>
                  <a:srgbClr val="000000"/>
                </a:solidFill>
              </a:rPr>
              <a:t>HPCI on</a:t>
            </a:r>
          </a:p>
        </p:txBody>
      </p:sp>
      <p:sp>
        <p:nvSpPr>
          <p:cNvPr id="8" name="TextBox 7">
            <a:extLst>
              <a:ext uri="{FF2B5EF4-FFF2-40B4-BE49-F238E27FC236}">
                <a16:creationId xmlns:a16="http://schemas.microsoft.com/office/drawing/2014/main" id="{2AA281BF-876E-6EED-7A9D-06966246578E}"/>
              </a:ext>
            </a:extLst>
          </p:cNvPr>
          <p:cNvSpPr txBox="1"/>
          <p:nvPr/>
        </p:nvSpPr>
        <p:spPr>
          <a:xfrm>
            <a:off x="2207568" y="2780928"/>
            <a:ext cx="1529842" cy="400110"/>
          </a:xfrm>
          <a:prstGeom prst="rect">
            <a:avLst/>
          </a:prstGeom>
          <a:noFill/>
        </p:spPr>
        <p:txBody>
          <a:bodyPr wrap="square" rtlCol="0">
            <a:spAutoFit/>
          </a:bodyPr>
          <a:lstStyle/>
          <a:p>
            <a:r>
              <a:rPr lang="it-IT" sz="1000" b="1" dirty="0">
                <a:solidFill>
                  <a:srgbClr val="000000"/>
                </a:solidFill>
              </a:rPr>
              <a:t>Battery charge depleted</a:t>
            </a:r>
          </a:p>
        </p:txBody>
      </p:sp>
      <p:sp>
        <p:nvSpPr>
          <p:cNvPr id="9" name="Multiplication Sign 8">
            <a:extLst>
              <a:ext uri="{FF2B5EF4-FFF2-40B4-BE49-F238E27FC236}">
                <a16:creationId xmlns:a16="http://schemas.microsoft.com/office/drawing/2014/main" id="{5D6CAF5D-7FC0-E708-5BA2-E0E10C1D8E16}"/>
              </a:ext>
            </a:extLst>
          </p:cNvPr>
          <p:cNvSpPr/>
          <p:nvPr/>
        </p:nvSpPr>
        <p:spPr bwMode="auto">
          <a:xfrm>
            <a:off x="4505850" y="2591680"/>
            <a:ext cx="216000" cy="216000"/>
          </a:xfrm>
          <a:prstGeom prst="mathMultiply">
            <a:avLst/>
          </a:prstGeom>
          <a:solidFill>
            <a:srgbClr val="3B9E38"/>
          </a:solidFill>
          <a:ln w="38100">
            <a:solidFill>
              <a:srgbClr val="3B9E38"/>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10" name="Multiplication Sign 9">
            <a:extLst>
              <a:ext uri="{FF2B5EF4-FFF2-40B4-BE49-F238E27FC236}">
                <a16:creationId xmlns:a16="http://schemas.microsoft.com/office/drawing/2014/main" id="{0D79442C-74F6-4028-1942-A05E333D61F9}"/>
              </a:ext>
            </a:extLst>
          </p:cNvPr>
          <p:cNvSpPr/>
          <p:nvPr/>
        </p:nvSpPr>
        <p:spPr bwMode="auto">
          <a:xfrm>
            <a:off x="10083971" y="1646482"/>
            <a:ext cx="216000" cy="216000"/>
          </a:xfrm>
          <a:prstGeom prst="mathMultiply">
            <a:avLst/>
          </a:prstGeom>
          <a:solidFill>
            <a:srgbClr val="3B9E38"/>
          </a:solidFill>
          <a:ln w="38100">
            <a:solidFill>
              <a:srgbClr val="3B9E38"/>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11" name="Multiplication Sign 10">
            <a:extLst>
              <a:ext uri="{FF2B5EF4-FFF2-40B4-BE49-F238E27FC236}">
                <a16:creationId xmlns:a16="http://schemas.microsoft.com/office/drawing/2014/main" id="{C66779F3-7AFF-FA82-CB81-3FAD98010154}"/>
              </a:ext>
            </a:extLst>
          </p:cNvPr>
          <p:cNvSpPr/>
          <p:nvPr/>
        </p:nvSpPr>
        <p:spPr bwMode="auto">
          <a:xfrm>
            <a:off x="10057395" y="5372859"/>
            <a:ext cx="216000" cy="216000"/>
          </a:xfrm>
          <a:prstGeom prst="mathMultiply">
            <a:avLst/>
          </a:prstGeom>
          <a:solidFill>
            <a:srgbClr val="3B9E38"/>
          </a:solidFill>
          <a:ln w="38100">
            <a:solidFill>
              <a:srgbClr val="3B9E38"/>
            </a:solid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sp>
        <p:nvSpPr>
          <p:cNvPr id="12" name="TextBox 11">
            <a:extLst>
              <a:ext uri="{FF2B5EF4-FFF2-40B4-BE49-F238E27FC236}">
                <a16:creationId xmlns:a16="http://schemas.microsoft.com/office/drawing/2014/main" id="{40E12D78-69B3-6773-BE19-E9314BC366CD}"/>
              </a:ext>
            </a:extLst>
          </p:cNvPr>
          <p:cNvSpPr txBox="1"/>
          <p:nvPr/>
        </p:nvSpPr>
        <p:spPr>
          <a:xfrm>
            <a:off x="4248664" y="2942643"/>
            <a:ext cx="874741" cy="246221"/>
          </a:xfrm>
          <a:prstGeom prst="rect">
            <a:avLst/>
          </a:prstGeom>
          <a:noFill/>
        </p:spPr>
        <p:txBody>
          <a:bodyPr wrap="square" rtlCol="0">
            <a:spAutoFit/>
          </a:bodyPr>
          <a:lstStyle/>
          <a:p>
            <a:pPr algn="l"/>
            <a:r>
              <a:rPr lang="it-IT" sz="1000" b="1" dirty="0">
                <a:solidFill>
                  <a:srgbClr val="000000"/>
                </a:solidFill>
              </a:rPr>
              <a:t>CST empty</a:t>
            </a:r>
          </a:p>
        </p:txBody>
      </p:sp>
      <p:sp>
        <p:nvSpPr>
          <p:cNvPr id="14" name="TextBox 13">
            <a:extLst>
              <a:ext uri="{FF2B5EF4-FFF2-40B4-BE49-F238E27FC236}">
                <a16:creationId xmlns:a16="http://schemas.microsoft.com/office/drawing/2014/main" id="{B2C3CBAD-8A3A-D129-ED0D-819B22143974}"/>
              </a:ext>
            </a:extLst>
          </p:cNvPr>
          <p:cNvSpPr txBox="1"/>
          <p:nvPr/>
        </p:nvSpPr>
        <p:spPr>
          <a:xfrm>
            <a:off x="9728024" y="4977861"/>
            <a:ext cx="874741" cy="246221"/>
          </a:xfrm>
          <a:prstGeom prst="rect">
            <a:avLst/>
          </a:prstGeom>
          <a:noFill/>
        </p:spPr>
        <p:txBody>
          <a:bodyPr wrap="square" rtlCol="0">
            <a:spAutoFit/>
          </a:bodyPr>
          <a:lstStyle/>
          <a:p>
            <a:pPr algn="l"/>
            <a:r>
              <a:rPr lang="it-IT" sz="1000" b="1" dirty="0">
                <a:solidFill>
                  <a:srgbClr val="000000"/>
                </a:solidFill>
              </a:rPr>
              <a:t>CST empty</a:t>
            </a:r>
          </a:p>
        </p:txBody>
      </p:sp>
      <p:sp>
        <p:nvSpPr>
          <p:cNvPr id="15" name="TextBox 14">
            <a:extLst>
              <a:ext uri="{FF2B5EF4-FFF2-40B4-BE49-F238E27FC236}">
                <a16:creationId xmlns:a16="http://schemas.microsoft.com/office/drawing/2014/main" id="{14A9AF57-8225-833F-B4DF-80E871A2F092}"/>
              </a:ext>
            </a:extLst>
          </p:cNvPr>
          <p:cNvSpPr txBox="1"/>
          <p:nvPr/>
        </p:nvSpPr>
        <p:spPr>
          <a:xfrm>
            <a:off x="9742453" y="2010129"/>
            <a:ext cx="874741" cy="246221"/>
          </a:xfrm>
          <a:prstGeom prst="rect">
            <a:avLst/>
          </a:prstGeom>
          <a:noFill/>
        </p:spPr>
        <p:txBody>
          <a:bodyPr wrap="square" rtlCol="0">
            <a:spAutoFit/>
          </a:bodyPr>
          <a:lstStyle/>
          <a:p>
            <a:pPr algn="l"/>
            <a:r>
              <a:rPr lang="it-IT" sz="1000" b="1" dirty="0">
                <a:solidFill>
                  <a:srgbClr val="000000"/>
                </a:solidFill>
              </a:rPr>
              <a:t>CST empty</a:t>
            </a:r>
          </a:p>
        </p:txBody>
      </p:sp>
      <p:sp>
        <p:nvSpPr>
          <p:cNvPr id="17" name="TextBox 16">
            <a:extLst>
              <a:ext uri="{FF2B5EF4-FFF2-40B4-BE49-F238E27FC236}">
                <a16:creationId xmlns:a16="http://schemas.microsoft.com/office/drawing/2014/main" id="{DE83D182-7BB4-70F6-587E-8596C9A9440F}"/>
              </a:ext>
            </a:extLst>
          </p:cNvPr>
          <p:cNvSpPr txBox="1"/>
          <p:nvPr/>
        </p:nvSpPr>
        <p:spPr>
          <a:xfrm>
            <a:off x="10993752" y="1845786"/>
            <a:ext cx="1030922" cy="246221"/>
          </a:xfrm>
          <a:prstGeom prst="rect">
            <a:avLst/>
          </a:prstGeom>
          <a:noFill/>
        </p:spPr>
        <p:txBody>
          <a:bodyPr wrap="square" rtlCol="0">
            <a:spAutoFit/>
          </a:bodyPr>
          <a:lstStyle/>
          <a:p>
            <a:pPr algn="l"/>
            <a:r>
              <a:rPr lang="it-IT" sz="1000" b="1" dirty="0">
                <a:solidFill>
                  <a:srgbClr val="000000"/>
                </a:solidFill>
              </a:rPr>
              <a:t>HPCI on</a:t>
            </a:r>
          </a:p>
        </p:txBody>
      </p:sp>
      <p:sp>
        <p:nvSpPr>
          <p:cNvPr id="18" name="TextBox 17">
            <a:extLst>
              <a:ext uri="{FF2B5EF4-FFF2-40B4-BE49-F238E27FC236}">
                <a16:creationId xmlns:a16="http://schemas.microsoft.com/office/drawing/2014/main" id="{5ABD14C7-19DB-2DCC-5EDB-0C650E99A356}"/>
              </a:ext>
            </a:extLst>
          </p:cNvPr>
          <p:cNvSpPr txBox="1"/>
          <p:nvPr/>
        </p:nvSpPr>
        <p:spPr>
          <a:xfrm>
            <a:off x="10974221" y="4097977"/>
            <a:ext cx="1030922" cy="246221"/>
          </a:xfrm>
          <a:prstGeom prst="rect">
            <a:avLst/>
          </a:prstGeom>
          <a:noFill/>
        </p:spPr>
        <p:txBody>
          <a:bodyPr wrap="square" rtlCol="0">
            <a:spAutoFit/>
          </a:bodyPr>
          <a:lstStyle/>
          <a:p>
            <a:pPr algn="l"/>
            <a:r>
              <a:rPr lang="it-IT" sz="1000" b="1" dirty="0">
                <a:solidFill>
                  <a:srgbClr val="000000"/>
                </a:solidFill>
              </a:rPr>
              <a:t>HPCI on</a:t>
            </a:r>
          </a:p>
        </p:txBody>
      </p:sp>
      <p:sp>
        <p:nvSpPr>
          <p:cNvPr id="19" name="TextBox 18">
            <a:extLst>
              <a:ext uri="{FF2B5EF4-FFF2-40B4-BE49-F238E27FC236}">
                <a16:creationId xmlns:a16="http://schemas.microsoft.com/office/drawing/2014/main" id="{244D511A-E0CC-3D39-CDCA-7D12EA3162B9}"/>
              </a:ext>
            </a:extLst>
          </p:cNvPr>
          <p:cNvSpPr txBox="1"/>
          <p:nvPr/>
        </p:nvSpPr>
        <p:spPr>
          <a:xfrm>
            <a:off x="8867712" y="623187"/>
            <a:ext cx="874741" cy="246221"/>
          </a:xfrm>
          <a:prstGeom prst="rect">
            <a:avLst/>
          </a:prstGeom>
          <a:noFill/>
        </p:spPr>
        <p:txBody>
          <a:bodyPr wrap="square" rtlCol="0">
            <a:spAutoFit/>
          </a:bodyPr>
          <a:lstStyle/>
          <a:p>
            <a:pPr algn="l"/>
            <a:r>
              <a:rPr lang="it-IT" sz="1000" b="1" dirty="0">
                <a:solidFill>
                  <a:srgbClr val="000000"/>
                </a:solidFill>
              </a:rPr>
              <a:t>RCIC on</a:t>
            </a:r>
          </a:p>
        </p:txBody>
      </p:sp>
      <p:sp>
        <p:nvSpPr>
          <p:cNvPr id="20" name="TextBox 19">
            <a:extLst>
              <a:ext uri="{FF2B5EF4-FFF2-40B4-BE49-F238E27FC236}">
                <a16:creationId xmlns:a16="http://schemas.microsoft.com/office/drawing/2014/main" id="{308E6030-CF1F-4A58-AC12-6B66569C1C39}"/>
              </a:ext>
            </a:extLst>
          </p:cNvPr>
          <p:cNvSpPr txBox="1"/>
          <p:nvPr/>
        </p:nvSpPr>
        <p:spPr>
          <a:xfrm>
            <a:off x="8936837" y="3785899"/>
            <a:ext cx="874741" cy="246221"/>
          </a:xfrm>
          <a:prstGeom prst="rect">
            <a:avLst/>
          </a:prstGeom>
          <a:noFill/>
        </p:spPr>
        <p:txBody>
          <a:bodyPr wrap="square" rtlCol="0">
            <a:spAutoFit/>
          </a:bodyPr>
          <a:lstStyle/>
          <a:p>
            <a:pPr algn="l"/>
            <a:r>
              <a:rPr lang="it-IT" sz="1000" b="1" dirty="0">
                <a:solidFill>
                  <a:srgbClr val="000000"/>
                </a:solidFill>
              </a:rPr>
              <a:t>RCIC on</a:t>
            </a:r>
          </a:p>
        </p:txBody>
      </p:sp>
      <p:sp>
        <p:nvSpPr>
          <p:cNvPr id="21" name="TextBox 20">
            <a:extLst>
              <a:ext uri="{FF2B5EF4-FFF2-40B4-BE49-F238E27FC236}">
                <a16:creationId xmlns:a16="http://schemas.microsoft.com/office/drawing/2014/main" id="{E547E8CE-B745-4DC2-018D-90DD3D7909B1}"/>
              </a:ext>
            </a:extLst>
          </p:cNvPr>
          <p:cNvSpPr txBox="1"/>
          <p:nvPr/>
        </p:nvSpPr>
        <p:spPr>
          <a:xfrm>
            <a:off x="8662129" y="3305392"/>
            <a:ext cx="1529842" cy="246221"/>
          </a:xfrm>
          <a:prstGeom prst="rect">
            <a:avLst/>
          </a:prstGeom>
          <a:noFill/>
        </p:spPr>
        <p:txBody>
          <a:bodyPr wrap="square" rtlCol="0">
            <a:spAutoFit/>
          </a:bodyPr>
          <a:lstStyle/>
          <a:p>
            <a:pPr algn="l"/>
            <a:r>
              <a:rPr lang="it-IT" sz="1000" b="1" dirty="0">
                <a:solidFill>
                  <a:srgbClr val="000000"/>
                </a:solidFill>
              </a:rPr>
              <a:t>RCIC black start</a:t>
            </a:r>
          </a:p>
        </p:txBody>
      </p:sp>
      <p:sp>
        <p:nvSpPr>
          <p:cNvPr id="22" name="TextBox 21">
            <a:extLst>
              <a:ext uri="{FF2B5EF4-FFF2-40B4-BE49-F238E27FC236}">
                <a16:creationId xmlns:a16="http://schemas.microsoft.com/office/drawing/2014/main" id="{F0FD98B2-7914-6D4B-7ED7-7BC6CBA55B6C}"/>
              </a:ext>
            </a:extLst>
          </p:cNvPr>
          <p:cNvSpPr txBox="1"/>
          <p:nvPr/>
        </p:nvSpPr>
        <p:spPr>
          <a:xfrm>
            <a:off x="8649981" y="300603"/>
            <a:ext cx="1529842" cy="246221"/>
          </a:xfrm>
          <a:prstGeom prst="rect">
            <a:avLst/>
          </a:prstGeom>
          <a:noFill/>
        </p:spPr>
        <p:txBody>
          <a:bodyPr wrap="square" rtlCol="0">
            <a:spAutoFit/>
          </a:bodyPr>
          <a:lstStyle/>
          <a:p>
            <a:pPr algn="l"/>
            <a:r>
              <a:rPr lang="it-IT" sz="1000" b="1" dirty="0">
                <a:solidFill>
                  <a:srgbClr val="000000"/>
                </a:solidFill>
              </a:rPr>
              <a:t>RCIC black start</a:t>
            </a:r>
          </a:p>
        </p:txBody>
      </p:sp>
      <p:pic>
        <p:nvPicPr>
          <p:cNvPr id="13" name="Picture 12">
            <a:extLst>
              <a:ext uri="{FF2B5EF4-FFF2-40B4-BE49-F238E27FC236}">
                <a16:creationId xmlns:a16="http://schemas.microsoft.com/office/drawing/2014/main" id="{51290B56-39CA-3F5B-0160-3F81CF7ED3B5}"/>
              </a:ext>
            </a:extLst>
          </p:cNvPr>
          <p:cNvPicPr>
            <a:picLocks noChangeAspect="1"/>
          </p:cNvPicPr>
          <p:nvPr/>
        </p:nvPicPr>
        <p:blipFill>
          <a:blip r:embed="rId8"/>
          <a:stretch>
            <a:fillRect/>
          </a:stretch>
        </p:blipFill>
        <p:spPr>
          <a:xfrm>
            <a:off x="27405" y="6337829"/>
            <a:ext cx="1552792" cy="476316"/>
          </a:xfrm>
          <a:prstGeom prst="rect">
            <a:avLst/>
          </a:prstGeom>
        </p:spPr>
      </p:pic>
    </p:spTree>
    <p:extLst>
      <p:ext uri="{BB962C8B-B14F-4D97-AF65-F5344CB8AC3E}">
        <p14:creationId xmlns:p14="http://schemas.microsoft.com/office/powerpoint/2010/main" val="2810832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F3BB-CA5A-40C7-CD79-AA9DB5B4FF9C}"/>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C66E07-1F13-41E1-62D1-763B3081279A}"/>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Title 1">
            <a:extLst>
              <a:ext uri="{FF2B5EF4-FFF2-40B4-BE49-F238E27FC236}">
                <a16:creationId xmlns:a16="http://schemas.microsoft.com/office/drawing/2014/main" id="{A0190849-C66E-C028-CC4F-BDFB2E28166E}"/>
              </a:ext>
            </a:extLst>
          </p:cNvPr>
          <p:cNvSpPr>
            <a:spLocks noGrp="1"/>
          </p:cNvSpPr>
          <p:nvPr>
            <p:ph type="title"/>
          </p:nvPr>
        </p:nvSpPr>
        <p:spPr>
          <a:xfrm>
            <a:off x="-24680" y="43855"/>
            <a:ext cx="11876732" cy="504825"/>
          </a:xfrm>
        </p:spPr>
        <p:txBody>
          <a:bodyPr/>
          <a:lstStyle/>
          <a:p>
            <a:r>
              <a:rPr lang="it-IT" dirty="0"/>
              <a:t>Dynamic Event Tree simulation results</a:t>
            </a:r>
          </a:p>
        </p:txBody>
      </p:sp>
      <p:sp>
        <p:nvSpPr>
          <p:cNvPr id="2" name="TextBox 2">
            <a:extLst>
              <a:ext uri="{FF2B5EF4-FFF2-40B4-BE49-F238E27FC236}">
                <a16:creationId xmlns:a16="http://schemas.microsoft.com/office/drawing/2014/main" id="{9B4E2D03-D47F-205D-1DAE-7A71B66D74DA}"/>
              </a:ext>
            </a:extLst>
          </p:cNvPr>
          <p:cNvSpPr txBox="1">
            <a:spLocks noChangeArrowheads="1"/>
          </p:cNvSpPr>
          <p:nvPr/>
        </p:nvSpPr>
        <p:spPr bwMode="auto">
          <a:xfrm>
            <a:off x="1568450" y="582613"/>
            <a:ext cx="76057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 typeface="Wingdings" panose="05000000000000000000" pitchFamily="2" charset="2"/>
              <a:buChar char="Ø"/>
            </a:pPr>
            <a:r>
              <a:rPr lang="it-IT" altLang="it-IT" sz="1500" dirty="0">
                <a:latin typeface="Tahoma" panose="020B0604030504040204" pitchFamily="34" charset="0"/>
                <a:cs typeface="Tahoma" panose="020B0604030504040204" pitchFamily="34" charset="0"/>
              </a:rPr>
              <a:t>Binary Classification between CD sequence and successfull recovery of the system</a:t>
            </a:r>
          </a:p>
        </p:txBody>
      </p:sp>
      <p:sp>
        <p:nvSpPr>
          <p:cNvPr id="3" name="TextBox 18">
            <a:extLst>
              <a:ext uri="{FF2B5EF4-FFF2-40B4-BE49-F238E27FC236}">
                <a16:creationId xmlns:a16="http://schemas.microsoft.com/office/drawing/2014/main" id="{D8A47BB5-1D2C-E245-5904-427BB1FB3F1E}"/>
              </a:ext>
            </a:extLst>
          </p:cNvPr>
          <p:cNvSpPr txBox="1">
            <a:spLocks noChangeArrowheads="1"/>
          </p:cNvSpPr>
          <p:nvPr/>
        </p:nvSpPr>
        <p:spPr bwMode="auto">
          <a:xfrm>
            <a:off x="0" y="584870"/>
            <a:ext cx="4625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solidFill>
                  <a:srgbClr val="790022"/>
                </a:solidFill>
                <a:latin typeface="Tahoma" panose="020B0604030504040204" pitchFamily="34" charset="0"/>
                <a:cs typeface="Tahoma" panose="020B0604030504040204" pitchFamily="34" charset="0"/>
              </a:rPr>
              <a:t>Main Results</a:t>
            </a:r>
          </a:p>
        </p:txBody>
      </p:sp>
      <p:sp>
        <p:nvSpPr>
          <p:cNvPr id="8" name="TextBox 37">
            <a:extLst>
              <a:ext uri="{FF2B5EF4-FFF2-40B4-BE49-F238E27FC236}">
                <a16:creationId xmlns:a16="http://schemas.microsoft.com/office/drawing/2014/main" id="{7C9B46B7-CCB4-3C26-C4D2-32E58F4F2576}"/>
              </a:ext>
            </a:extLst>
          </p:cNvPr>
          <p:cNvSpPr txBox="1">
            <a:spLocks noChangeArrowheads="1"/>
          </p:cNvSpPr>
          <p:nvPr/>
        </p:nvSpPr>
        <p:spPr bwMode="auto">
          <a:xfrm>
            <a:off x="1775520" y="1112674"/>
            <a:ext cx="24879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solidFill>
                  <a:srgbClr val="FF0000"/>
                </a:solidFill>
                <a:latin typeface="Tahoma" panose="020B0604030504040204" pitchFamily="34" charset="0"/>
                <a:cs typeface="Tahoma" panose="020B0604030504040204" pitchFamily="34" charset="0"/>
              </a:rPr>
              <a:t>Core Damage Scenarios</a:t>
            </a:r>
          </a:p>
        </p:txBody>
      </p:sp>
      <p:sp>
        <p:nvSpPr>
          <p:cNvPr id="9" name="TextBox 38">
            <a:extLst>
              <a:ext uri="{FF2B5EF4-FFF2-40B4-BE49-F238E27FC236}">
                <a16:creationId xmlns:a16="http://schemas.microsoft.com/office/drawing/2014/main" id="{B17E6241-B884-4B0D-1E4B-879561335946}"/>
              </a:ext>
            </a:extLst>
          </p:cNvPr>
          <p:cNvSpPr txBox="1">
            <a:spLocks noChangeArrowheads="1"/>
          </p:cNvSpPr>
          <p:nvPr/>
        </p:nvSpPr>
        <p:spPr bwMode="auto">
          <a:xfrm>
            <a:off x="8162485" y="1087959"/>
            <a:ext cx="22320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solidFill>
                  <a:srgbClr val="00B050"/>
                </a:solidFill>
                <a:latin typeface="Tahoma" panose="020B0604030504040204" pitchFamily="34" charset="0"/>
                <a:cs typeface="Tahoma" panose="020B0604030504040204" pitchFamily="34" charset="0"/>
              </a:rPr>
              <a:t>Successful Recovery</a:t>
            </a:r>
          </a:p>
        </p:txBody>
      </p:sp>
      <p:cxnSp>
        <p:nvCxnSpPr>
          <p:cNvPr id="10" name="Straight Connector 35">
            <a:extLst>
              <a:ext uri="{FF2B5EF4-FFF2-40B4-BE49-F238E27FC236}">
                <a16:creationId xmlns:a16="http://schemas.microsoft.com/office/drawing/2014/main" id="{57DD1D8B-8E8A-C59B-4A6A-38EC66F151F9}"/>
              </a:ext>
            </a:extLst>
          </p:cNvPr>
          <p:cNvCxnSpPr>
            <a:cxnSpLocks/>
          </p:cNvCxnSpPr>
          <p:nvPr/>
        </p:nvCxnSpPr>
        <p:spPr bwMode="auto">
          <a:xfrm>
            <a:off x="6096000" y="884240"/>
            <a:ext cx="0" cy="5210175"/>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5" name="TextBox 37">
            <a:extLst>
              <a:ext uri="{FF2B5EF4-FFF2-40B4-BE49-F238E27FC236}">
                <a16:creationId xmlns:a16="http://schemas.microsoft.com/office/drawing/2014/main" id="{342F83D4-6358-EE2F-0BE3-434686E76F41}"/>
              </a:ext>
            </a:extLst>
          </p:cNvPr>
          <p:cNvSpPr txBox="1">
            <a:spLocks noChangeArrowheads="1"/>
          </p:cNvSpPr>
          <p:nvPr/>
        </p:nvSpPr>
        <p:spPr bwMode="auto">
          <a:xfrm>
            <a:off x="1879853" y="1511077"/>
            <a:ext cx="22719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400" b="1" dirty="0">
                <a:latin typeface="Tahoma" panose="020B0604030504040204" pitchFamily="34" charset="0"/>
                <a:cs typeface="Tahoma" panose="020B0604030504040204" pitchFamily="34" charset="0"/>
              </a:rPr>
              <a:t>RPV pressure transient </a:t>
            </a:r>
          </a:p>
        </p:txBody>
      </p:sp>
      <p:sp>
        <p:nvSpPr>
          <p:cNvPr id="16" name="TextBox 37">
            <a:extLst>
              <a:ext uri="{FF2B5EF4-FFF2-40B4-BE49-F238E27FC236}">
                <a16:creationId xmlns:a16="http://schemas.microsoft.com/office/drawing/2014/main" id="{7F30315E-7D1E-C20D-B309-E203659952BC}"/>
              </a:ext>
            </a:extLst>
          </p:cNvPr>
          <p:cNvSpPr txBox="1">
            <a:spLocks noChangeArrowheads="1"/>
          </p:cNvSpPr>
          <p:nvPr/>
        </p:nvSpPr>
        <p:spPr bwMode="auto">
          <a:xfrm>
            <a:off x="8144551" y="1520108"/>
            <a:ext cx="2487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400" b="1" dirty="0">
                <a:latin typeface="Tahoma" panose="020B0604030504040204" pitchFamily="34" charset="0"/>
                <a:cs typeface="Tahoma" panose="020B0604030504040204" pitchFamily="34" charset="0"/>
              </a:rPr>
              <a:t>RPV pressure transient </a:t>
            </a:r>
          </a:p>
        </p:txBody>
      </p:sp>
      <p:sp>
        <p:nvSpPr>
          <p:cNvPr id="11" name="Slide Number Placeholder 10">
            <a:extLst>
              <a:ext uri="{FF2B5EF4-FFF2-40B4-BE49-F238E27FC236}">
                <a16:creationId xmlns:a16="http://schemas.microsoft.com/office/drawing/2014/main" id="{A2CDE5CA-4F3B-2F54-6FD6-BBABE5ACFE15}"/>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14</a:t>
            </a:fld>
            <a:endParaRPr lang="it-IT" altLang="it-IT" dirty="0"/>
          </a:p>
        </p:txBody>
      </p:sp>
      <p:pic>
        <p:nvPicPr>
          <p:cNvPr id="19" name="Graphic 18">
            <a:extLst>
              <a:ext uri="{FF2B5EF4-FFF2-40B4-BE49-F238E27FC236}">
                <a16:creationId xmlns:a16="http://schemas.microsoft.com/office/drawing/2014/main" id="{0CEB89BD-9C69-FE34-EFE3-2B0A945076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352" y="1917155"/>
            <a:ext cx="5347065" cy="3744000"/>
          </a:xfrm>
          <a:prstGeom prst="rect">
            <a:avLst/>
          </a:prstGeom>
        </p:spPr>
      </p:pic>
      <p:pic>
        <p:nvPicPr>
          <p:cNvPr id="21" name="Graphic 20">
            <a:extLst>
              <a:ext uri="{FF2B5EF4-FFF2-40B4-BE49-F238E27FC236}">
                <a16:creationId xmlns:a16="http://schemas.microsoft.com/office/drawing/2014/main" id="{9A5C50BA-7EA3-BD27-EEAE-4F094B5B74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6697" y="1878974"/>
            <a:ext cx="5347065" cy="3744000"/>
          </a:xfrm>
          <a:prstGeom prst="rect">
            <a:avLst/>
          </a:prstGeom>
        </p:spPr>
      </p:pic>
    </p:spTree>
    <p:extLst>
      <p:ext uri="{BB962C8B-B14F-4D97-AF65-F5344CB8AC3E}">
        <p14:creationId xmlns:p14="http://schemas.microsoft.com/office/powerpoint/2010/main" val="323422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8E4C9-19AA-ED3C-7C70-C490ADD51E1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719871C-00D2-7076-46CC-D7F70C99A539}"/>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8" name="TextBox 37">
            <a:extLst>
              <a:ext uri="{FF2B5EF4-FFF2-40B4-BE49-F238E27FC236}">
                <a16:creationId xmlns:a16="http://schemas.microsoft.com/office/drawing/2014/main" id="{535135FE-981B-3D29-DD9A-16C4BACAC4BA}"/>
              </a:ext>
            </a:extLst>
          </p:cNvPr>
          <p:cNvSpPr txBox="1">
            <a:spLocks noChangeArrowheads="1"/>
          </p:cNvSpPr>
          <p:nvPr/>
        </p:nvSpPr>
        <p:spPr bwMode="auto">
          <a:xfrm>
            <a:off x="1487488" y="513547"/>
            <a:ext cx="244827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solidFill>
                  <a:srgbClr val="FF0000"/>
                </a:solidFill>
                <a:latin typeface="Tahoma" panose="020B0604030504040204" pitchFamily="34" charset="0"/>
                <a:cs typeface="Tahoma" panose="020B0604030504040204" pitchFamily="34" charset="0"/>
              </a:rPr>
              <a:t>Core Damage Scenarios</a:t>
            </a:r>
          </a:p>
        </p:txBody>
      </p:sp>
      <p:sp>
        <p:nvSpPr>
          <p:cNvPr id="9" name="TextBox 38">
            <a:extLst>
              <a:ext uri="{FF2B5EF4-FFF2-40B4-BE49-F238E27FC236}">
                <a16:creationId xmlns:a16="http://schemas.microsoft.com/office/drawing/2014/main" id="{602BF201-407D-E495-6AA7-06F14F890F7C}"/>
              </a:ext>
            </a:extLst>
          </p:cNvPr>
          <p:cNvSpPr txBox="1">
            <a:spLocks noChangeArrowheads="1"/>
          </p:cNvSpPr>
          <p:nvPr/>
        </p:nvSpPr>
        <p:spPr bwMode="auto">
          <a:xfrm>
            <a:off x="8256240" y="512862"/>
            <a:ext cx="22320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solidFill>
                  <a:srgbClr val="00B050"/>
                </a:solidFill>
                <a:latin typeface="Tahoma" panose="020B0604030504040204" pitchFamily="34" charset="0"/>
                <a:cs typeface="Tahoma" panose="020B0604030504040204" pitchFamily="34" charset="0"/>
              </a:rPr>
              <a:t>Successfull Recovery</a:t>
            </a:r>
          </a:p>
        </p:txBody>
      </p:sp>
      <p:sp>
        <p:nvSpPr>
          <p:cNvPr id="19" name="TextBox 18">
            <a:extLst>
              <a:ext uri="{FF2B5EF4-FFF2-40B4-BE49-F238E27FC236}">
                <a16:creationId xmlns:a16="http://schemas.microsoft.com/office/drawing/2014/main" id="{391BE709-E5E1-19F2-30AA-56F55E7C8890}"/>
              </a:ext>
            </a:extLst>
          </p:cNvPr>
          <p:cNvSpPr txBox="1"/>
          <p:nvPr/>
        </p:nvSpPr>
        <p:spPr>
          <a:xfrm>
            <a:off x="4905574" y="1556794"/>
            <a:ext cx="2016224" cy="492443"/>
          </a:xfrm>
          <a:prstGeom prst="rect">
            <a:avLst/>
          </a:prstGeom>
          <a:noFill/>
        </p:spPr>
        <p:txBody>
          <a:bodyPr wrap="square" rtlCol="0">
            <a:spAutoFit/>
          </a:bodyPr>
          <a:lstStyle/>
          <a:p>
            <a:pPr algn="ctr"/>
            <a:r>
              <a:rPr lang="it-IT" sz="1300" b="1" dirty="0">
                <a:solidFill>
                  <a:srgbClr val="000000"/>
                </a:solidFill>
                <a:latin typeface="+mj-lt"/>
              </a:rPr>
              <a:t>Clad Temperature Transient</a:t>
            </a:r>
          </a:p>
        </p:txBody>
      </p:sp>
      <p:sp>
        <p:nvSpPr>
          <p:cNvPr id="20" name="TextBox 19">
            <a:extLst>
              <a:ext uri="{FF2B5EF4-FFF2-40B4-BE49-F238E27FC236}">
                <a16:creationId xmlns:a16="http://schemas.microsoft.com/office/drawing/2014/main" id="{F31126F8-888E-9A84-ABC5-D4780A3F5C93}"/>
              </a:ext>
            </a:extLst>
          </p:cNvPr>
          <p:cNvSpPr txBox="1"/>
          <p:nvPr/>
        </p:nvSpPr>
        <p:spPr>
          <a:xfrm>
            <a:off x="4902091" y="4282618"/>
            <a:ext cx="2016224" cy="292388"/>
          </a:xfrm>
          <a:prstGeom prst="rect">
            <a:avLst/>
          </a:prstGeom>
          <a:noFill/>
        </p:spPr>
        <p:txBody>
          <a:bodyPr wrap="square" rtlCol="0">
            <a:spAutoFit/>
          </a:bodyPr>
          <a:lstStyle/>
          <a:p>
            <a:pPr algn="ctr"/>
            <a:r>
              <a:rPr lang="it-IT" sz="1300" b="1" dirty="0">
                <a:solidFill>
                  <a:srgbClr val="000000"/>
                </a:solidFill>
                <a:latin typeface="+mj-lt"/>
              </a:rPr>
              <a:t>Reactor Liquid Level</a:t>
            </a:r>
          </a:p>
        </p:txBody>
      </p:sp>
      <p:sp>
        <p:nvSpPr>
          <p:cNvPr id="2" name="Slide Number Placeholder 1">
            <a:extLst>
              <a:ext uri="{FF2B5EF4-FFF2-40B4-BE49-F238E27FC236}">
                <a16:creationId xmlns:a16="http://schemas.microsoft.com/office/drawing/2014/main" id="{8B1F31CD-3CC0-F873-9438-381EB9AEE94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15</a:t>
            </a:fld>
            <a:endParaRPr lang="it-IT" altLang="it-IT" dirty="0"/>
          </a:p>
        </p:txBody>
      </p:sp>
      <p:pic>
        <p:nvPicPr>
          <p:cNvPr id="5" name="Graphic 4">
            <a:extLst>
              <a:ext uri="{FF2B5EF4-FFF2-40B4-BE49-F238E27FC236}">
                <a16:creationId xmlns:a16="http://schemas.microsoft.com/office/drawing/2014/main" id="{C7F0B460-841E-3D75-1388-F8A99BA0A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5366" y="836992"/>
            <a:ext cx="3776458" cy="2520000"/>
          </a:xfrm>
          <a:prstGeom prst="rect">
            <a:avLst/>
          </a:prstGeom>
        </p:spPr>
      </p:pic>
      <p:pic>
        <p:nvPicPr>
          <p:cNvPr id="10" name="Graphic 9">
            <a:extLst>
              <a:ext uri="{FF2B5EF4-FFF2-40B4-BE49-F238E27FC236}">
                <a16:creationId xmlns:a16="http://schemas.microsoft.com/office/drawing/2014/main" id="{CF374949-D342-ADCE-8D78-9B6E7C2D6F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88094" y="859581"/>
            <a:ext cx="3776458" cy="2520000"/>
          </a:xfrm>
          <a:prstGeom prst="rect">
            <a:avLst/>
          </a:prstGeom>
        </p:spPr>
      </p:pic>
      <p:pic>
        <p:nvPicPr>
          <p:cNvPr id="12" name="Graphic 11">
            <a:extLst>
              <a:ext uri="{FF2B5EF4-FFF2-40B4-BE49-F238E27FC236}">
                <a16:creationId xmlns:a16="http://schemas.microsoft.com/office/drawing/2014/main" id="{843860B1-5BB4-DA77-F361-F69E46D6AE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6041" y="3501288"/>
            <a:ext cx="3655783" cy="2520000"/>
          </a:xfrm>
          <a:prstGeom prst="rect">
            <a:avLst/>
          </a:prstGeom>
        </p:spPr>
      </p:pic>
      <p:pic>
        <p:nvPicPr>
          <p:cNvPr id="14" name="Graphic 13">
            <a:extLst>
              <a:ext uri="{FF2B5EF4-FFF2-40B4-BE49-F238E27FC236}">
                <a16:creationId xmlns:a16="http://schemas.microsoft.com/office/drawing/2014/main" id="{FF1DA424-86FD-6649-A947-6728D492AC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15897" y="3501288"/>
            <a:ext cx="3655783" cy="2520000"/>
          </a:xfrm>
          <a:prstGeom prst="rect">
            <a:avLst/>
          </a:prstGeom>
        </p:spPr>
      </p:pic>
      <p:sp>
        <p:nvSpPr>
          <p:cNvPr id="6" name="Title 1">
            <a:extLst>
              <a:ext uri="{FF2B5EF4-FFF2-40B4-BE49-F238E27FC236}">
                <a16:creationId xmlns:a16="http://schemas.microsoft.com/office/drawing/2014/main" id="{A86EC1EB-FDD9-38B5-FA9E-9B72F4D1747D}"/>
              </a:ext>
            </a:extLst>
          </p:cNvPr>
          <p:cNvSpPr txBox="1">
            <a:spLocks/>
          </p:cNvSpPr>
          <p:nvPr/>
        </p:nvSpPr>
        <p:spPr bwMode="auto">
          <a:xfrm>
            <a:off x="-24680" y="43855"/>
            <a:ext cx="11876732"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r>
              <a:rPr lang="it-IT" kern="0" dirty="0"/>
              <a:t>Dynamic Event Tree </a:t>
            </a:r>
            <a:r>
              <a:rPr lang="it-IT" kern="0" dirty="0" err="1"/>
              <a:t>simulation</a:t>
            </a:r>
            <a:r>
              <a:rPr lang="it-IT" kern="0" dirty="0"/>
              <a:t> </a:t>
            </a:r>
            <a:r>
              <a:rPr lang="it-IT" kern="0" dirty="0" err="1"/>
              <a:t>results</a:t>
            </a:r>
            <a:endParaRPr lang="it-IT" kern="0" dirty="0"/>
          </a:p>
        </p:txBody>
      </p:sp>
      <mc:AlternateContent xmlns:mc="http://schemas.openxmlformats.org/markup-compatibility/2006" xmlns:p14="http://schemas.microsoft.com/office/powerpoint/2010/main">
        <mc:Choice Requires="p14">
          <p:contentPart p14:bwMode="auto" r:id="rId11">
            <p14:nvContentPartPr>
              <p14:cNvPr id="3" name="Input penna 2">
                <a:extLst>
                  <a:ext uri="{FF2B5EF4-FFF2-40B4-BE49-F238E27FC236}">
                    <a16:creationId xmlns:a16="http://schemas.microsoft.com/office/drawing/2014/main" id="{B87FC64C-A7D7-D3AA-BAFE-C1C2A654C16E}"/>
                  </a:ext>
                </a:extLst>
              </p14:cNvPr>
              <p14:cNvContentPartPr/>
              <p14:nvPr/>
            </p14:nvContentPartPr>
            <p14:xfrm>
              <a:off x="6434640" y="2159280"/>
              <a:ext cx="2455920" cy="1129320"/>
            </p14:xfrm>
          </p:contentPart>
        </mc:Choice>
        <mc:Fallback xmlns="">
          <p:pic>
            <p:nvPicPr>
              <p:cNvPr id="3" name="Input penna 2">
                <a:extLst>
                  <a:ext uri="{FF2B5EF4-FFF2-40B4-BE49-F238E27FC236}">
                    <a16:creationId xmlns:a16="http://schemas.microsoft.com/office/drawing/2014/main" id="{B87FC64C-A7D7-D3AA-BAFE-C1C2A654C16E}"/>
                  </a:ext>
                </a:extLst>
              </p:cNvPr>
              <p:cNvPicPr/>
              <p:nvPr/>
            </p:nvPicPr>
            <p:blipFill>
              <a:blip r:embed="rId12"/>
              <a:stretch>
                <a:fillRect/>
              </a:stretch>
            </p:blipFill>
            <p:spPr>
              <a:xfrm>
                <a:off x="6425280" y="2149920"/>
                <a:ext cx="2474640" cy="1148040"/>
              </a:xfrm>
              <a:prstGeom prst="rect">
                <a:avLst/>
              </a:prstGeom>
            </p:spPr>
          </p:pic>
        </mc:Fallback>
      </mc:AlternateContent>
    </p:spTree>
    <p:extLst>
      <p:ext uri="{BB962C8B-B14F-4D97-AF65-F5344CB8AC3E}">
        <p14:creationId xmlns:p14="http://schemas.microsoft.com/office/powerpoint/2010/main" val="4215357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92E4A69-7C9E-8FCF-163E-043E1660BBE1}"/>
              </a:ext>
            </a:extLst>
          </p:cNvPr>
          <p:cNvSpPr>
            <a:spLocks noGrp="1"/>
          </p:cNvSpPr>
          <p:nvPr>
            <p:ph type="ftr" sz="quarter" idx="3"/>
          </p:nvPr>
        </p:nvSpPr>
        <p:spPr>
          <a:xfrm>
            <a:off x="1625600" y="6146800"/>
            <a:ext cx="5046464" cy="594568"/>
          </a:xfrm>
        </p:spPr>
        <p:txBody>
          <a:bodyPr wrap="square" anchor="t">
            <a:normAutofit/>
          </a:bodyPr>
          <a:lstStyle/>
          <a:p>
            <a:pPr>
              <a:spcAft>
                <a:spcPts val="600"/>
              </a:spcAft>
              <a:defRPr/>
            </a:pPr>
            <a:r>
              <a:rPr lang="en-US" altLang="it-IT" sz="1500" dirty="0"/>
              <a:t>An approach for a DPRA with RAVEN and MELCOR</a:t>
            </a:r>
            <a:endParaRPr lang="it-IT" altLang="it-IT" sz="1500" i="1" dirty="0"/>
          </a:p>
        </p:txBody>
      </p:sp>
      <p:sp>
        <p:nvSpPr>
          <p:cNvPr id="2" name="Slide Number Placeholder 1">
            <a:extLst>
              <a:ext uri="{FF2B5EF4-FFF2-40B4-BE49-F238E27FC236}">
                <a16:creationId xmlns:a16="http://schemas.microsoft.com/office/drawing/2014/main" id="{B1EA80E9-8969-14C0-FDB9-13AE974D6A88}"/>
              </a:ext>
            </a:extLst>
          </p:cNvPr>
          <p:cNvSpPr>
            <a:spLocks noGrp="1"/>
          </p:cNvSpPr>
          <p:nvPr>
            <p:ph type="sldNum" sz="quarter" idx="4"/>
          </p:nvPr>
        </p:nvSpPr>
        <p:spPr>
          <a:xfrm>
            <a:off x="9840416" y="6165304"/>
            <a:ext cx="1725216" cy="457200"/>
          </a:xfrm>
        </p:spPr>
        <p:txBody>
          <a:bodyPr wrap="square" anchor="t">
            <a:normAutofit/>
          </a:bodyPr>
          <a:lstStyle/>
          <a:p>
            <a:pPr>
              <a:spcAft>
                <a:spcPts val="600"/>
              </a:spcAft>
              <a:defRPr/>
            </a:pPr>
            <a:r>
              <a:rPr lang="it-IT" altLang="it-IT"/>
              <a:t>  </a:t>
            </a:r>
            <a:fld id="{15DB496B-56F0-4D04-9B5F-089F1F370704}" type="slidenum">
              <a:rPr lang="it-IT" altLang="it-IT" smtClean="0"/>
              <a:pPr>
                <a:spcAft>
                  <a:spcPts val="600"/>
                </a:spcAft>
                <a:defRPr/>
              </a:pPr>
              <a:t>16</a:t>
            </a:fld>
            <a:endParaRPr lang="it-IT" altLang="it-IT"/>
          </a:p>
        </p:txBody>
      </p:sp>
      <p:graphicFrame>
        <p:nvGraphicFramePr>
          <p:cNvPr id="11" name="Table 10">
            <a:extLst>
              <a:ext uri="{FF2B5EF4-FFF2-40B4-BE49-F238E27FC236}">
                <a16:creationId xmlns:a16="http://schemas.microsoft.com/office/drawing/2014/main" id="{41C5292A-B7C3-8121-ABA0-822E403A297B}"/>
              </a:ext>
            </a:extLst>
          </p:cNvPr>
          <p:cNvGraphicFramePr>
            <a:graphicFrameLocks noGrp="1"/>
          </p:cNvGraphicFramePr>
          <p:nvPr>
            <p:extLst>
              <p:ext uri="{D42A27DB-BD31-4B8C-83A1-F6EECF244321}">
                <p14:modId xmlns:p14="http://schemas.microsoft.com/office/powerpoint/2010/main" val="119430435"/>
              </p:ext>
            </p:extLst>
          </p:nvPr>
        </p:nvGraphicFramePr>
        <p:xfrm>
          <a:off x="6106617" y="45296"/>
          <a:ext cx="6038055" cy="6048000"/>
        </p:xfrm>
        <a:graphic>
          <a:graphicData uri="http://schemas.openxmlformats.org/drawingml/2006/table">
            <a:tbl>
              <a:tblPr firstRow="1" bandRow="1">
                <a:tableStyleId>{00A15C55-8517-42AA-B614-E9B94910E393}</a:tableStyleId>
              </a:tblPr>
              <a:tblGrid>
                <a:gridCol w="2808000">
                  <a:extLst>
                    <a:ext uri="{9D8B030D-6E8A-4147-A177-3AD203B41FA5}">
                      <a16:colId xmlns:a16="http://schemas.microsoft.com/office/drawing/2014/main" val="3924035256"/>
                    </a:ext>
                  </a:extLst>
                </a:gridCol>
                <a:gridCol w="1178055">
                  <a:extLst>
                    <a:ext uri="{9D8B030D-6E8A-4147-A177-3AD203B41FA5}">
                      <a16:colId xmlns:a16="http://schemas.microsoft.com/office/drawing/2014/main" val="2277870447"/>
                    </a:ext>
                  </a:extLst>
                </a:gridCol>
                <a:gridCol w="684000">
                  <a:extLst>
                    <a:ext uri="{9D8B030D-6E8A-4147-A177-3AD203B41FA5}">
                      <a16:colId xmlns:a16="http://schemas.microsoft.com/office/drawing/2014/main" val="2053631261"/>
                    </a:ext>
                  </a:extLst>
                </a:gridCol>
                <a:gridCol w="684000">
                  <a:extLst>
                    <a:ext uri="{9D8B030D-6E8A-4147-A177-3AD203B41FA5}">
                      <a16:colId xmlns:a16="http://schemas.microsoft.com/office/drawing/2014/main" val="436809444"/>
                    </a:ext>
                  </a:extLst>
                </a:gridCol>
                <a:gridCol w="684000">
                  <a:extLst>
                    <a:ext uri="{9D8B030D-6E8A-4147-A177-3AD203B41FA5}">
                      <a16:colId xmlns:a16="http://schemas.microsoft.com/office/drawing/2014/main" val="3329324178"/>
                    </a:ext>
                  </a:extLst>
                </a:gridCol>
              </a:tblGrid>
              <a:tr h="252000">
                <a:tc rowSpan="2">
                  <a:txBody>
                    <a:bodyPr/>
                    <a:lstStyle/>
                    <a:p>
                      <a:pPr algn="ctr" fontAlgn="b"/>
                      <a:r>
                        <a:rPr lang="it-IT" sz="1200" u="none" strike="noStrike" dirty="0">
                          <a:effectLst/>
                        </a:rPr>
                        <a:t> Core Damage Branch ID</a:t>
                      </a:r>
                      <a:endParaRPr lang="it-IT" sz="1200" b="0" i="0" u="none" strike="noStrike" dirty="0">
                        <a:solidFill>
                          <a:srgbClr val="000000"/>
                        </a:solidFill>
                        <a:effectLst/>
                        <a:latin typeface="Aptos Narrow" panose="020B0004020202020204" pitchFamily="34" charset="0"/>
                      </a:endParaRPr>
                    </a:p>
                  </a:txBody>
                  <a:tcPr marL="2778" marR="2778" marT="2778" marB="0" anchor="ctr"/>
                </a:tc>
                <a:tc rowSpan="2">
                  <a:txBody>
                    <a:bodyPr/>
                    <a:lstStyle/>
                    <a:p>
                      <a:pPr algn="ctr" fontAlgn="b"/>
                      <a:r>
                        <a:rPr lang="it-IT" sz="1200" u="none" strike="noStrike" dirty="0">
                          <a:effectLst/>
                        </a:rPr>
                        <a:t>Core Damage Frequency i</a:t>
                      </a:r>
                      <a:endParaRPr lang="it-IT" sz="1200" b="0" i="0" u="none" strike="noStrike" dirty="0">
                        <a:solidFill>
                          <a:srgbClr val="000000"/>
                        </a:solidFill>
                        <a:effectLst/>
                        <a:latin typeface="Aptos Narrow" panose="020B0004020202020204" pitchFamily="34" charset="0"/>
                      </a:endParaRPr>
                    </a:p>
                  </a:txBody>
                  <a:tcPr marL="2778" marR="2778" marT="2778" marB="0" anchor="ctr"/>
                </a:tc>
                <a:tc gridSpan="3">
                  <a:txBody>
                    <a:bodyPr/>
                    <a:lstStyle/>
                    <a:p>
                      <a:pPr algn="ctr" fontAlgn="b"/>
                      <a:r>
                        <a:rPr lang="it-IT" sz="1200" u="none" strike="noStrike" dirty="0">
                          <a:effectLst/>
                        </a:rPr>
                        <a:t>cpi</a:t>
                      </a:r>
                      <a:endParaRPr lang="it-IT" sz="1200" b="0" i="0" u="none" strike="noStrike" dirty="0">
                        <a:solidFill>
                          <a:srgbClr val="000000"/>
                        </a:solidFill>
                        <a:effectLst/>
                        <a:latin typeface="Aptos Narrow" panose="020B0004020202020204" pitchFamily="34" charset="0"/>
                      </a:endParaRPr>
                    </a:p>
                  </a:txBody>
                  <a:tcPr marL="2778" marR="2778" marT="2778" marB="0" anchor="ctr">
                    <a:solidFill>
                      <a:srgbClr val="6E1D2A"/>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3592006121"/>
                  </a:ext>
                </a:extLst>
              </a:tr>
              <a:tr h="252000">
                <a:tc vMerge="1">
                  <a:txBody>
                    <a:bodyPr/>
                    <a:lstStyle/>
                    <a:p>
                      <a:endParaRPr lang="it-IT"/>
                    </a:p>
                  </a:txBody>
                  <a:tcPr/>
                </a:tc>
                <a:tc vMerge="1">
                  <a:txBody>
                    <a:bodyPr/>
                    <a:lstStyle/>
                    <a:p>
                      <a:endParaRPr lang="it-IT"/>
                    </a:p>
                  </a:txBody>
                  <a:tcPr/>
                </a:tc>
                <a:tc>
                  <a:txBody>
                    <a:bodyPr/>
                    <a:lstStyle/>
                    <a:p>
                      <a:pPr algn="ctr" fontAlgn="b"/>
                      <a:r>
                        <a:rPr lang="it-IT" sz="1200" b="1" u="none" strike="noStrike" dirty="0">
                          <a:solidFill>
                            <a:schemeClr val="bg1"/>
                          </a:solidFill>
                          <a:effectLst/>
                        </a:rPr>
                        <a:t>Battery</a:t>
                      </a:r>
                      <a:endParaRPr lang="it-IT" sz="1200" b="1" i="0" u="none" strike="noStrike" dirty="0">
                        <a:solidFill>
                          <a:schemeClr val="bg1"/>
                        </a:solidFill>
                        <a:effectLst/>
                        <a:latin typeface="Aptos Narrow" panose="020B0004020202020204" pitchFamily="34" charset="0"/>
                      </a:endParaRPr>
                    </a:p>
                  </a:txBody>
                  <a:tcPr marL="2778" marR="2778" marT="2778" marB="0" anchor="ctr">
                    <a:solidFill>
                      <a:srgbClr val="6E1D2A"/>
                    </a:solidFill>
                  </a:tcPr>
                </a:tc>
                <a:tc>
                  <a:txBody>
                    <a:bodyPr/>
                    <a:lstStyle/>
                    <a:p>
                      <a:pPr algn="ctr" fontAlgn="b"/>
                      <a:r>
                        <a:rPr lang="it-IT" sz="1200" b="1" u="none" strike="noStrike" dirty="0">
                          <a:solidFill>
                            <a:schemeClr val="bg1"/>
                          </a:solidFill>
                          <a:effectLst/>
                        </a:rPr>
                        <a:t>RCIC</a:t>
                      </a:r>
                      <a:endParaRPr lang="it-IT" sz="1200" b="1" i="0" u="none" strike="noStrike" dirty="0">
                        <a:solidFill>
                          <a:schemeClr val="bg1"/>
                        </a:solidFill>
                        <a:effectLst/>
                        <a:latin typeface="Aptos Narrow" panose="020B0004020202020204" pitchFamily="34" charset="0"/>
                      </a:endParaRPr>
                    </a:p>
                  </a:txBody>
                  <a:tcPr marL="2778" marR="2778" marT="2778" marB="0" anchor="ctr">
                    <a:solidFill>
                      <a:srgbClr val="6E1D2A"/>
                    </a:solidFill>
                  </a:tcPr>
                </a:tc>
                <a:tc>
                  <a:txBody>
                    <a:bodyPr/>
                    <a:lstStyle/>
                    <a:p>
                      <a:pPr algn="ctr" fontAlgn="b"/>
                      <a:r>
                        <a:rPr lang="it-IT" sz="1200" b="1" u="none" strike="noStrike" dirty="0">
                          <a:solidFill>
                            <a:schemeClr val="bg1"/>
                          </a:solidFill>
                          <a:effectLst/>
                        </a:rPr>
                        <a:t>DG</a:t>
                      </a:r>
                      <a:endParaRPr lang="it-IT" sz="1200" b="1" i="0" u="none" strike="noStrike" dirty="0">
                        <a:solidFill>
                          <a:schemeClr val="bg1"/>
                        </a:solidFill>
                        <a:effectLst/>
                        <a:latin typeface="Aptos Narrow" panose="020B0004020202020204" pitchFamily="34" charset="0"/>
                      </a:endParaRPr>
                    </a:p>
                  </a:txBody>
                  <a:tcPr marL="2778" marR="2778" marT="2778" marB="0" anchor="ctr">
                    <a:solidFill>
                      <a:srgbClr val="6E1D2A"/>
                    </a:solidFill>
                  </a:tcPr>
                </a:tc>
                <a:extLst>
                  <a:ext uri="{0D108BD9-81ED-4DB2-BD59-A6C34878D82A}">
                    <a16:rowId xmlns:a16="http://schemas.microsoft.com/office/drawing/2014/main" val="997106390"/>
                  </a:ext>
                </a:extLst>
              </a:tr>
              <a:tr h="198000">
                <a:tc>
                  <a:txBody>
                    <a:bodyPr/>
                    <a:lstStyle/>
                    <a:p>
                      <a:pPr algn="l" fontAlgn="b"/>
                      <a:r>
                        <a:rPr lang="it-IT" sz="1200" u="none" strike="noStrike" dirty="0">
                          <a:solidFill>
                            <a:sysClr val="windowText" lastClr="000000"/>
                          </a:solidFill>
                          <a:effectLst/>
                        </a:rPr>
                        <a:t>DET_1-1-1-1-1-1-1-2-1-1-1-1-1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1.17E-03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0.0293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183015909"/>
                  </a:ext>
                </a:extLst>
              </a:tr>
              <a:tr h="198000">
                <a:tc>
                  <a:txBody>
                    <a:bodyPr/>
                    <a:lstStyle/>
                    <a:p>
                      <a:pPr algn="l" fontAlgn="b"/>
                      <a:r>
                        <a:rPr lang="it-IT" sz="1200" u="none" strike="noStrike" dirty="0">
                          <a:solidFill>
                            <a:sysClr val="windowText" lastClr="000000"/>
                          </a:solidFill>
                          <a:effectLst/>
                        </a:rPr>
                        <a:t>DET_1-1-1-1-1-1-1-2-1-1-1-1-2-1-1-1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2.21E-04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0.0293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0.25</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0.0301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4263971800"/>
                  </a:ext>
                </a:extLst>
              </a:tr>
              <a:tr h="198000">
                <a:tc>
                  <a:txBody>
                    <a:bodyPr/>
                    <a:lstStyle/>
                    <a:p>
                      <a:pPr algn="l" fontAlgn="b"/>
                      <a:r>
                        <a:rPr lang="it-IT" sz="1200" u="none" strike="noStrike" dirty="0">
                          <a:solidFill>
                            <a:sysClr val="windowText" lastClr="000000"/>
                          </a:solidFill>
                          <a:effectLst/>
                        </a:rPr>
                        <a:t>DET_1-1-1-1-1-1-1-2-1-1-1-2-1-1-1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2.21E-04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0.0293</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0.2505</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0.0301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297280150"/>
                  </a:ext>
                </a:extLst>
              </a:tr>
              <a:tr h="198000">
                <a:tc>
                  <a:txBody>
                    <a:bodyPr/>
                    <a:lstStyle/>
                    <a:p>
                      <a:pPr algn="l" fontAlgn="b"/>
                      <a:r>
                        <a:rPr lang="it-IT" sz="1200" u="none" strike="noStrike" dirty="0">
                          <a:solidFill>
                            <a:sysClr val="windowText" lastClr="000000"/>
                          </a:solidFill>
                          <a:effectLst/>
                        </a:rPr>
                        <a:t>DET_1-1-1-1-1-1-1-2-1-1-2-1-1-1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1.76E-04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0.0293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0.1997</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0.0301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736821978"/>
                  </a:ext>
                </a:extLst>
              </a:tr>
              <a:tr h="198000">
                <a:tc>
                  <a:txBody>
                    <a:bodyPr/>
                    <a:lstStyle/>
                    <a:p>
                      <a:pPr algn="l" fontAlgn="b"/>
                      <a:r>
                        <a:rPr lang="it-IT" sz="1200" u="none" strike="noStrike" dirty="0">
                          <a:solidFill>
                            <a:sysClr val="windowText" lastClr="000000"/>
                          </a:solidFill>
                          <a:effectLst/>
                        </a:rPr>
                        <a:t>DET_1-1-1-1-1-1-1-2-1-2-1-1-1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4.40E-05</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0.0293</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0.0499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0.0301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124298247"/>
                  </a:ext>
                </a:extLst>
              </a:tr>
              <a:tr h="198000">
                <a:tc>
                  <a:txBody>
                    <a:bodyPr/>
                    <a:lstStyle/>
                    <a:p>
                      <a:pPr algn="l" fontAlgn="b"/>
                      <a:r>
                        <a:rPr lang="it-IT" sz="1200" u="none" strike="noStrike" dirty="0">
                          <a:solidFill>
                            <a:sysClr val="windowText" lastClr="000000"/>
                          </a:solidFill>
                          <a:effectLst/>
                        </a:rPr>
                        <a:t>DET_1-1-1-1-1-1-2-1-1-1-1-1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8.83E-03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0.2207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0.2000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695355442"/>
                  </a:ext>
                </a:extLst>
              </a:tr>
              <a:tr h="198000">
                <a:tc>
                  <a:txBody>
                    <a:bodyPr/>
                    <a:lstStyle/>
                    <a:p>
                      <a:pPr algn="l" fontAlgn="b"/>
                      <a:r>
                        <a:rPr lang="it-IT" sz="1200" u="none" strike="noStrike" dirty="0">
                          <a:solidFill>
                            <a:sysClr val="windowText" lastClr="000000"/>
                          </a:solidFill>
                          <a:effectLst/>
                        </a:rPr>
                        <a:t>DET_1-1-1-1-1-1-2-1-1-1-1-2-1-1-1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1.66E-03</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0.2207</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0.25</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0.0301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684646386"/>
                  </a:ext>
                </a:extLst>
              </a:tr>
              <a:tr h="198000">
                <a:tc>
                  <a:txBody>
                    <a:bodyPr/>
                    <a:lstStyle/>
                    <a:p>
                      <a:pPr algn="l" fontAlgn="b"/>
                      <a:r>
                        <a:rPr lang="it-IT" sz="1200" u="none" strike="noStrike" dirty="0">
                          <a:solidFill>
                            <a:sysClr val="windowText" lastClr="000000"/>
                          </a:solidFill>
                          <a:effectLst/>
                        </a:rPr>
                        <a:t>DET_1-1-1-1-1-1-2-1-1-1-2-1-1-1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1.66E-03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0.2207</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0.2505</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0.0301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1071010625"/>
                  </a:ext>
                </a:extLst>
              </a:tr>
              <a:tr h="198000">
                <a:tc>
                  <a:txBody>
                    <a:bodyPr/>
                    <a:lstStyle/>
                    <a:p>
                      <a:pPr algn="l" fontAlgn="b"/>
                      <a:r>
                        <a:rPr lang="it-IT" sz="1200" u="none" strike="noStrike" dirty="0">
                          <a:solidFill>
                            <a:sysClr val="windowText" lastClr="000000"/>
                          </a:solidFill>
                          <a:effectLst/>
                        </a:rPr>
                        <a:t>DET_1-1-1-1-1-1-2-1-1-2-1-1-1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1.33E-03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0.2207</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0.1997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0.0301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2884979005"/>
                  </a:ext>
                </a:extLst>
              </a:tr>
              <a:tr h="198000">
                <a:tc>
                  <a:txBody>
                    <a:bodyPr/>
                    <a:lstStyle/>
                    <a:p>
                      <a:pPr algn="l" fontAlgn="b"/>
                      <a:r>
                        <a:rPr lang="it-IT" sz="1200" u="none" strike="noStrike" dirty="0">
                          <a:solidFill>
                            <a:sysClr val="windowText" lastClr="000000"/>
                          </a:solidFill>
                          <a:effectLst/>
                        </a:rPr>
                        <a:t>DET_1-1-1-1-1-1-2-2-1-1-1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1.09E-04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0.2207</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0.0499</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1050002820"/>
                  </a:ext>
                </a:extLst>
              </a:tr>
              <a:tr h="198000">
                <a:tc>
                  <a:txBody>
                    <a:bodyPr/>
                    <a:lstStyle/>
                    <a:p>
                      <a:pPr algn="l" fontAlgn="b"/>
                      <a:r>
                        <a:rPr lang="it-IT" sz="1200" u="none" strike="noStrike" dirty="0">
                          <a:solidFill>
                            <a:sysClr val="windowText" lastClr="000000"/>
                          </a:solidFill>
                          <a:effectLst/>
                        </a:rPr>
                        <a:t>DET_1-1-1-1-1-2-1-1-1-1-1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1.58E-02</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0.3944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166741580"/>
                  </a:ext>
                </a:extLst>
              </a:tr>
              <a:tr h="198000">
                <a:tc>
                  <a:txBody>
                    <a:bodyPr/>
                    <a:lstStyle/>
                    <a:p>
                      <a:pPr algn="l" fontAlgn="b"/>
                      <a:r>
                        <a:rPr lang="it-IT" sz="1200" u="none" strike="noStrike" dirty="0">
                          <a:solidFill>
                            <a:sysClr val="windowText" lastClr="000000"/>
                          </a:solidFill>
                          <a:effectLst/>
                        </a:rPr>
                        <a:t>DET_1-1-1-1-1-2-1-1-1-2-1-1-1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9.78E-04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0.3944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0.25</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1454381617"/>
                  </a:ext>
                </a:extLst>
              </a:tr>
              <a:tr h="198000">
                <a:tc>
                  <a:txBody>
                    <a:bodyPr/>
                    <a:lstStyle/>
                    <a:p>
                      <a:pPr algn="l" fontAlgn="b"/>
                      <a:r>
                        <a:rPr lang="it-IT" sz="1200" u="none" strike="noStrike" dirty="0">
                          <a:solidFill>
                            <a:sysClr val="windowText" lastClr="000000"/>
                          </a:solidFill>
                          <a:effectLst/>
                        </a:rPr>
                        <a:t>DET_1-1-1-1-1-2-1-1-2-1-1-1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9.80E-04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0.3944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0.2505</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171620187"/>
                  </a:ext>
                </a:extLst>
              </a:tr>
              <a:tr h="198000">
                <a:tc>
                  <a:txBody>
                    <a:bodyPr/>
                    <a:lstStyle/>
                    <a:p>
                      <a:pPr algn="l" fontAlgn="b"/>
                      <a:r>
                        <a:rPr lang="it-IT" sz="1200" u="none" strike="noStrike" dirty="0">
                          <a:solidFill>
                            <a:sysClr val="windowText" lastClr="000000"/>
                          </a:solidFill>
                          <a:effectLst/>
                        </a:rPr>
                        <a:t>DET_1-1-1-1-1-2-1-2-1-1-1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7.81E-04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0.3944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0.1997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4161452446"/>
                  </a:ext>
                </a:extLst>
              </a:tr>
              <a:tr h="198000">
                <a:tc>
                  <a:txBody>
                    <a:bodyPr/>
                    <a:lstStyle/>
                    <a:p>
                      <a:pPr algn="l" fontAlgn="b"/>
                      <a:r>
                        <a:rPr lang="it-IT" sz="1200" u="none" strike="noStrike">
                          <a:solidFill>
                            <a:sysClr val="windowText" lastClr="000000"/>
                          </a:solidFill>
                          <a:effectLst/>
                        </a:rPr>
                        <a:t>DET_1-1-1-1-1-2-2-1-1-1</a:t>
                      </a:r>
                      <a:endParaRPr lang="it-IT" sz="1200" b="0" i="0" u="none" strike="noStrike">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1.95E-04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0.3944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0.0499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1460803382"/>
                  </a:ext>
                </a:extLst>
              </a:tr>
              <a:tr h="198000">
                <a:tc>
                  <a:txBody>
                    <a:bodyPr/>
                    <a:lstStyle/>
                    <a:p>
                      <a:pPr algn="l" fontAlgn="b"/>
                      <a:r>
                        <a:rPr lang="it-IT" sz="1200" u="none" strike="noStrike" dirty="0">
                          <a:solidFill>
                            <a:sysClr val="windowText" lastClr="000000"/>
                          </a:solidFill>
                          <a:effectLst/>
                        </a:rPr>
                        <a:t>DET_1-1-1-1-2-1-1-1-1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2.67E-02</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0.2667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0.50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79814227"/>
                  </a:ext>
                </a:extLst>
              </a:tr>
              <a:tr h="198000">
                <a:tc>
                  <a:txBody>
                    <a:bodyPr/>
                    <a:lstStyle/>
                    <a:p>
                      <a:pPr algn="l" fontAlgn="b"/>
                      <a:r>
                        <a:rPr lang="it-IT" sz="1200" u="none" strike="noStrike">
                          <a:solidFill>
                            <a:sysClr val="windowText" lastClr="000000"/>
                          </a:solidFill>
                          <a:effectLst/>
                        </a:rPr>
                        <a:t>DET_1-1-1-1-2-1-1-1-2-1-1-1</a:t>
                      </a:r>
                      <a:endParaRPr lang="it-IT" sz="1200" b="0" i="0" u="none" strike="noStrike">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6.61E-04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0.2667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0.25</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483164760"/>
                  </a:ext>
                </a:extLst>
              </a:tr>
              <a:tr h="198000">
                <a:tc>
                  <a:txBody>
                    <a:bodyPr/>
                    <a:lstStyle/>
                    <a:p>
                      <a:pPr algn="l" fontAlgn="b"/>
                      <a:r>
                        <a:rPr lang="it-IT" sz="1200" u="none" strike="noStrike">
                          <a:solidFill>
                            <a:sysClr val="windowText" lastClr="000000"/>
                          </a:solidFill>
                          <a:effectLst/>
                        </a:rPr>
                        <a:t>DET_1-1-1-1-2-1-1-2-1-1-1</a:t>
                      </a:r>
                      <a:endParaRPr lang="it-IT" sz="1200" b="0" i="0" u="none" strike="noStrike">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6.63E-04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0.2667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0.2505</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887187993"/>
                  </a:ext>
                </a:extLst>
              </a:tr>
              <a:tr h="198000">
                <a:tc>
                  <a:txBody>
                    <a:bodyPr/>
                    <a:lstStyle/>
                    <a:p>
                      <a:pPr algn="l" fontAlgn="b"/>
                      <a:r>
                        <a:rPr lang="it-IT" sz="1200" u="none" strike="noStrike" dirty="0">
                          <a:solidFill>
                            <a:sysClr val="windowText" lastClr="000000"/>
                          </a:solidFill>
                          <a:effectLst/>
                        </a:rPr>
                        <a:t>DET_1-1-1-1-2-1-2-1-1-1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5.28E-04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0.2667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0.1997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792257175"/>
                  </a:ext>
                </a:extLst>
              </a:tr>
              <a:tr h="198000">
                <a:tc>
                  <a:txBody>
                    <a:bodyPr/>
                    <a:lstStyle/>
                    <a:p>
                      <a:pPr algn="l" fontAlgn="b"/>
                      <a:r>
                        <a:rPr lang="it-IT" sz="1200" u="none" strike="noStrike">
                          <a:solidFill>
                            <a:sysClr val="windowText" lastClr="000000"/>
                          </a:solidFill>
                          <a:effectLst/>
                        </a:rPr>
                        <a:t>DET_1-1-1-1-2-2-1-1</a:t>
                      </a:r>
                      <a:endParaRPr lang="it-IT" sz="1200" b="0" i="0" u="none" strike="noStrike">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1.33E-04</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0.2667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0.0499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494666552"/>
                  </a:ext>
                </a:extLst>
              </a:tr>
              <a:tr h="198000">
                <a:tc>
                  <a:txBody>
                    <a:bodyPr/>
                    <a:lstStyle/>
                    <a:p>
                      <a:pPr algn="l" fontAlgn="b"/>
                      <a:r>
                        <a:rPr lang="it-IT" sz="1200" u="none" strike="noStrike" dirty="0">
                          <a:solidFill>
                            <a:sysClr val="windowText" lastClr="000000"/>
                          </a:solidFill>
                          <a:effectLst/>
                        </a:rPr>
                        <a:t>DET_1-1-1-2-1-1-1-1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8.89E-03</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0.0889</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0.50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482518267"/>
                  </a:ext>
                </a:extLst>
              </a:tr>
              <a:tr h="198000">
                <a:tc>
                  <a:txBody>
                    <a:bodyPr/>
                    <a:lstStyle/>
                    <a:p>
                      <a:pPr algn="l" fontAlgn="b"/>
                      <a:r>
                        <a:rPr lang="it-IT" sz="1200" u="none" strike="noStrike" dirty="0">
                          <a:solidFill>
                            <a:sysClr val="windowText" lastClr="000000"/>
                          </a:solidFill>
                          <a:effectLst/>
                        </a:rPr>
                        <a:t>DET_1-1-1-2-1-1-1-2-1-1-1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2.20E-04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0.0889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0.25</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0.0099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1605357626"/>
                  </a:ext>
                </a:extLst>
              </a:tr>
              <a:tr h="198000">
                <a:tc>
                  <a:txBody>
                    <a:bodyPr/>
                    <a:lstStyle/>
                    <a:p>
                      <a:pPr algn="l" fontAlgn="b"/>
                      <a:r>
                        <a:rPr lang="it-IT" sz="1200" u="none" strike="noStrike">
                          <a:solidFill>
                            <a:sysClr val="windowText" lastClr="000000"/>
                          </a:solidFill>
                          <a:effectLst/>
                        </a:rPr>
                        <a:t>DET_1-1-1-2-1-1-2-1-1</a:t>
                      </a:r>
                      <a:endParaRPr lang="it-IT" sz="1200" b="0" i="0" u="none" strike="noStrike">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2.23E-04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0.0889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0.2505</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2668991064"/>
                  </a:ext>
                </a:extLst>
              </a:tr>
              <a:tr h="198000">
                <a:tc>
                  <a:txBody>
                    <a:bodyPr/>
                    <a:lstStyle/>
                    <a:p>
                      <a:pPr algn="l" fontAlgn="b"/>
                      <a:r>
                        <a:rPr lang="it-IT" sz="1200" u="none" strike="noStrike" dirty="0">
                          <a:solidFill>
                            <a:sysClr val="windowText" lastClr="000000"/>
                          </a:solidFill>
                          <a:effectLst/>
                        </a:rPr>
                        <a:t>DET_1-1-1-2-1-2-1-1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1.78E-04</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0.0889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0.1997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2292817181"/>
                  </a:ext>
                </a:extLst>
              </a:tr>
              <a:tr h="198000">
                <a:tc>
                  <a:txBody>
                    <a:bodyPr/>
                    <a:lstStyle/>
                    <a:p>
                      <a:pPr algn="l" fontAlgn="b"/>
                      <a:r>
                        <a:rPr lang="it-IT" sz="1200" u="none" strike="noStrike" dirty="0">
                          <a:solidFill>
                            <a:sysClr val="windowText" lastClr="000000"/>
                          </a:solidFill>
                          <a:effectLst/>
                        </a:rPr>
                        <a:t>DET_1-1-1-2-2-1-1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4.44E-05</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a:solidFill>
                            <a:sysClr val="windowText" lastClr="000000"/>
                          </a:solidFill>
                          <a:effectLst/>
                        </a:rPr>
                        <a:t>0.0889</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0.0499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2627812404"/>
                  </a:ext>
                </a:extLst>
              </a:tr>
              <a:tr h="198000">
                <a:tc>
                  <a:txBody>
                    <a:bodyPr/>
                    <a:lstStyle/>
                    <a:p>
                      <a:pPr algn="l" fontAlgn="b"/>
                      <a:r>
                        <a:rPr lang="it-IT" sz="1200" u="none" strike="noStrike" dirty="0">
                          <a:solidFill>
                            <a:sysClr val="windowText" lastClr="000000"/>
                          </a:solidFill>
                          <a:effectLst/>
                        </a:rPr>
                        <a:t>DET_1-2-1-1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2.99E-07</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3.0E-06</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0.1997</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0.50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3358195513"/>
                  </a:ext>
                </a:extLst>
              </a:tr>
              <a:tr h="198000">
                <a:tc>
                  <a:txBody>
                    <a:bodyPr/>
                    <a:lstStyle/>
                    <a:p>
                      <a:pPr algn="l" fontAlgn="b"/>
                      <a:r>
                        <a:rPr lang="it-IT" sz="1200" u="none" strike="noStrike" dirty="0">
                          <a:solidFill>
                            <a:sysClr val="windowText" lastClr="000000"/>
                          </a:solidFill>
                          <a:effectLst/>
                        </a:rPr>
                        <a:t>DET_1-2-1-2-1-1</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dirty="0">
                          <a:solidFill>
                            <a:sysClr val="windowText" lastClr="000000"/>
                          </a:solidFill>
                          <a:effectLst/>
                        </a:rPr>
                        <a:t>1.50E-09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3.0E-06</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0.0499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0.01</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4227457788"/>
                  </a:ext>
                </a:extLst>
              </a:tr>
              <a:tr h="198000">
                <a:tc>
                  <a:txBody>
                    <a:bodyPr/>
                    <a:lstStyle/>
                    <a:p>
                      <a:pPr algn="l" fontAlgn="b"/>
                      <a:r>
                        <a:rPr lang="it-IT" sz="1200" u="none" strike="noStrike" dirty="0">
                          <a:solidFill>
                            <a:sysClr val="windowText" lastClr="000000"/>
                          </a:solidFill>
                          <a:effectLst/>
                        </a:rPr>
                        <a:t>DET_1-2-1-2-1-2</a:t>
                      </a:r>
                      <a:endParaRPr lang="it-IT" sz="1200" b="0" i="0" u="none" strike="noStrike" dirty="0">
                        <a:solidFill>
                          <a:sysClr val="windowText" lastClr="000000"/>
                        </a:solidFill>
                        <a:effectLst/>
                        <a:latin typeface="Aptos Narrow" panose="020B0004020202020204" pitchFamily="34" charset="0"/>
                      </a:endParaRPr>
                    </a:p>
                  </a:txBody>
                  <a:tcPr marL="108000" marR="2778" marT="2778" marB="0" anchor="ctr"/>
                </a:tc>
                <a:tc>
                  <a:txBody>
                    <a:bodyPr/>
                    <a:lstStyle/>
                    <a:p>
                      <a:pPr algn="ctr" fontAlgn="b"/>
                      <a:r>
                        <a:rPr lang="it-IT" sz="1200" u="none" strike="noStrike">
                          <a:solidFill>
                            <a:sysClr val="windowText" lastClr="000000"/>
                          </a:solidFill>
                          <a:effectLst/>
                        </a:rPr>
                        <a:t>2.99E-08</a:t>
                      </a:r>
                      <a:endParaRPr lang="it-IT" sz="1200" b="0" i="0" u="none" strike="noStrike">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3.0E-06</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0.0499</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tc>
                  <a:txBody>
                    <a:bodyPr/>
                    <a:lstStyle/>
                    <a:p>
                      <a:pPr algn="ctr" fontAlgn="b"/>
                      <a:r>
                        <a:rPr lang="it-IT" sz="1200" u="none" strike="noStrike" dirty="0">
                          <a:solidFill>
                            <a:sysClr val="windowText" lastClr="000000"/>
                          </a:solidFill>
                          <a:effectLst/>
                        </a:rPr>
                        <a:t>0.20</a:t>
                      </a:r>
                      <a:endParaRPr lang="it-IT" sz="1200" b="0" i="0" u="none" strike="noStrike" dirty="0">
                        <a:solidFill>
                          <a:sysClr val="windowText" lastClr="000000"/>
                        </a:solidFill>
                        <a:effectLst/>
                        <a:latin typeface="Aptos Narrow" panose="020B0004020202020204" pitchFamily="34" charset="0"/>
                      </a:endParaRPr>
                    </a:p>
                  </a:txBody>
                  <a:tcPr marL="2778" marR="2778" marT="2778" marB="0" anchor="ctr"/>
                </a:tc>
                <a:extLst>
                  <a:ext uri="{0D108BD9-81ED-4DB2-BD59-A6C34878D82A}">
                    <a16:rowId xmlns:a16="http://schemas.microsoft.com/office/drawing/2014/main" val="605678945"/>
                  </a:ext>
                </a:extLst>
              </a:tr>
            </a:tbl>
          </a:graphicData>
        </a:graphic>
      </p:graphicFrame>
      <p:sp>
        <p:nvSpPr>
          <p:cNvPr id="6" name="TextBox 5">
            <a:extLst>
              <a:ext uri="{FF2B5EF4-FFF2-40B4-BE49-F238E27FC236}">
                <a16:creationId xmlns:a16="http://schemas.microsoft.com/office/drawing/2014/main" id="{B3755BF6-7747-AF2C-B86C-C39E9ABF743E}"/>
              </a:ext>
            </a:extLst>
          </p:cNvPr>
          <p:cNvSpPr txBox="1"/>
          <p:nvPr/>
        </p:nvSpPr>
        <p:spPr>
          <a:xfrm>
            <a:off x="911424" y="5013176"/>
            <a:ext cx="4104000" cy="648000"/>
          </a:xfrm>
          <a:prstGeom prst="rect">
            <a:avLst/>
          </a:prstGeom>
          <a:noFill/>
          <a:ln w="38100">
            <a:solidFill>
              <a:srgbClr val="000000"/>
            </a:solidFill>
          </a:ln>
        </p:spPr>
        <p:txBody>
          <a:bodyPr wrap="square" anchor="ctr">
            <a:spAutoFit/>
          </a:bodyPr>
          <a:lstStyle/>
          <a:p>
            <a:pPr algn="ctr"/>
            <a:r>
              <a:rPr lang="it-IT" sz="1500" b="1" dirty="0">
                <a:solidFill>
                  <a:srgbClr val="000000"/>
                </a:solidFill>
                <a:latin typeface="+mj-lt"/>
              </a:rPr>
              <a:t>Core Damage Frequency =0.0723</a:t>
            </a:r>
          </a:p>
        </p:txBody>
      </p:sp>
      <p:grpSp>
        <p:nvGrpSpPr>
          <p:cNvPr id="15" name="Gruppo 14">
            <a:extLst>
              <a:ext uri="{FF2B5EF4-FFF2-40B4-BE49-F238E27FC236}">
                <a16:creationId xmlns:a16="http://schemas.microsoft.com/office/drawing/2014/main" id="{70B42001-D01A-BE50-57DC-206BF1BE75CB}"/>
              </a:ext>
            </a:extLst>
          </p:cNvPr>
          <p:cNvGrpSpPr/>
          <p:nvPr/>
        </p:nvGrpSpPr>
        <p:grpSpPr>
          <a:xfrm>
            <a:off x="306281" y="1124744"/>
            <a:ext cx="5285663" cy="3744417"/>
            <a:chOff x="263352" y="1124744"/>
            <a:chExt cx="5285663" cy="3744417"/>
          </a:xfrm>
        </p:grpSpPr>
        <p:pic>
          <p:nvPicPr>
            <p:cNvPr id="21" name="Picture 20" descr="A graph of a diagram&#10;&#10;Description automatically generated with medium confidence">
              <a:extLst>
                <a:ext uri="{FF2B5EF4-FFF2-40B4-BE49-F238E27FC236}">
                  <a16:creationId xmlns:a16="http://schemas.microsoft.com/office/drawing/2014/main" id="{08B5AA61-66CC-626E-0105-E1BBBAA47DBB}"/>
                </a:ext>
              </a:extLst>
            </p:cNvPr>
            <p:cNvPicPr>
              <a:picLocks noChangeAspect="1"/>
            </p:cNvPicPr>
            <p:nvPr/>
          </p:nvPicPr>
          <p:blipFill rotWithShape="1">
            <a:blip r:embed="rId2">
              <a:extLst>
                <a:ext uri="{28A0092B-C50C-407E-A947-70E740481C1C}">
                  <a14:useLocalDpi xmlns:a14="http://schemas.microsoft.com/office/drawing/2010/main" val="0"/>
                </a:ext>
              </a:extLst>
            </a:blip>
            <a:srcRect l="13046" t="18443" r="4127" b="6968"/>
            <a:stretch/>
          </p:blipFill>
          <p:spPr>
            <a:xfrm>
              <a:off x="263352" y="1124744"/>
              <a:ext cx="4680520" cy="3744417"/>
            </a:xfrm>
            <a:prstGeom prst="rect">
              <a:avLst/>
            </a:prstGeom>
          </p:spPr>
        </p:pic>
        <p:grpSp>
          <p:nvGrpSpPr>
            <p:cNvPr id="14" name="Group 13">
              <a:extLst>
                <a:ext uri="{FF2B5EF4-FFF2-40B4-BE49-F238E27FC236}">
                  <a16:creationId xmlns:a16="http://schemas.microsoft.com/office/drawing/2014/main" id="{6F0961EC-5CC8-6D3C-AC94-BD4E64BDC033}"/>
                </a:ext>
              </a:extLst>
            </p:cNvPr>
            <p:cNvGrpSpPr/>
            <p:nvPr/>
          </p:nvGrpSpPr>
          <p:grpSpPr>
            <a:xfrm>
              <a:off x="3215680" y="1171306"/>
              <a:ext cx="2333335" cy="673518"/>
              <a:chOff x="551384" y="774827"/>
              <a:chExt cx="2333335" cy="673518"/>
            </a:xfrm>
          </p:grpSpPr>
          <p:grpSp>
            <p:nvGrpSpPr>
              <p:cNvPr id="9" name="Group 8">
                <a:extLst>
                  <a:ext uri="{FF2B5EF4-FFF2-40B4-BE49-F238E27FC236}">
                    <a16:creationId xmlns:a16="http://schemas.microsoft.com/office/drawing/2014/main" id="{D49CF4C7-731F-B59A-056D-1E5ABED37FDA}"/>
                  </a:ext>
                </a:extLst>
              </p:cNvPr>
              <p:cNvGrpSpPr/>
              <p:nvPr/>
            </p:nvGrpSpPr>
            <p:grpSpPr>
              <a:xfrm>
                <a:off x="551384" y="774827"/>
                <a:ext cx="2333335" cy="323165"/>
                <a:chOff x="551384" y="774827"/>
                <a:chExt cx="2333335" cy="323165"/>
              </a:xfrm>
            </p:grpSpPr>
            <p:sp>
              <p:nvSpPr>
                <p:cNvPr id="7" name="Oval 6">
                  <a:extLst>
                    <a:ext uri="{FF2B5EF4-FFF2-40B4-BE49-F238E27FC236}">
                      <a16:creationId xmlns:a16="http://schemas.microsoft.com/office/drawing/2014/main" id="{13EA7BCC-F78F-D8D3-180F-79156E2F3D6D}"/>
                    </a:ext>
                  </a:extLst>
                </p:cNvPr>
                <p:cNvSpPr/>
                <p:nvPr/>
              </p:nvSpPr>
              <p:spPr bwMode="auto">
                <a:xfrm>
                  <a:off x="551384" y="836712"/>
                  <a:ext cx="180000" cy="180000"/>
                </a:xfrm>
                <a:prstGeom prst="ellipse">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8" name="TextBox 7">
                  <a:extLst>
                    <a:ext uri="{FF2B5EF4-FFF2-40B4-BE49-F238E27FC236}">
                      <a16:creationId xmlns:a16="http://schemas.microsoft.com/office/drawing/2014/main" id="{726CC89C-5882-AC75-A6EA-7452CE9EC929}"/>
                    </a:ext>
                  </a:extLst>
                </p:cNvPr>
                <p:cNvSpPr txBox="1"/>
                <p:nvPr/>
              </p:nvSpPr>
              <p:spPr>
                <a:xfrm>
                  <a:off x="767408" y="774827"/>
                  <a:ext cx="2117311" cy="323165"/>
                </a:xfrm>
                <a:prstGeom prst="rect">
                  <a:avLst/>
                </a:prstGeom>
                <a:noFill/>
              </p:spPr>
              <p:txBody>
                <a:bodyPr wrap="none" rtlCol="0">
                  <a:spAutoFit/>
                </a:bodyPr>
                <a:lstStyle/>
                <a:p>
                  <a:pPr algn="l"/>
                  <a:r>
                    <a:rPr lang="it-IT" sz="1500" dirty="0">
                      <a:solidFill>
                        <a:srgbClr val="000000"/>
                      </a:solidFill>
                      <a:latin typeface="+mj-lt"/>
                    </a:rPr>
                    <a:t>Core Damage Scenario</a:t>
                  </a:r>
                </a:p>
              </p:txBody>
            </p:sp>
          </p:grpSp>
          <p:grpSp>
            <p:nvGrpSpPr>
              <p:cNvPr id="10" name="Group 9">
                <a:extLst>
                  <a:ext uri="{FF2B5EF4-FFF2-40B4-BE49-F238E27FC236}">
                    <a16:creationId xmlns:a16="http://schemas.microsoft.com/office/drawing/2014/main" id="{10663AF9-3E46-F88D-BBEF-222F22FD304E}"/>
                  </a:ext>
                </a:extLst>
              </p:cNvPr>
              <p:cNvGrpSpPr/>
              <p:nvPr/>
            </p:nvGrpSpPr>
            <p:grpSpPr>
              <a:xfrm>
                <a:off x="551384" y="1125180"/>
                <a:ext cx="2104170" cy="323165"/>
                <a:chOff x="551384" y="774827"/>
                <a:chExt cx="2104170" cy="323165"/>
              </a:xfrm>
            </p:grpSpPr>
            <p:sp>
              <p:nvSpPr>
                <p:cNvPr id="12" name="Oval 11">
                  <a:extLst>
                    <a:ext uri="{FF2B5EF4-FFF2-40B4-BE49-F238E27FC236}">
                      <a16:creationId xmlns:a16="http://schemas.microsoft.com/office/drawing/2014/main" id="{EA1EBD13-F8FF-5D9D-9260-20B5051E8BAA}"/>
                    </a:ext>
                  </a:extLst>
                </p:cNvPr>
                <p:cNvSpPr/>
                <p:nvPr/>
              </p:nvSpPr>
              <p:spPr bwMode="auto">
                <a:xfrm>
                  <a:off x="551384" y="836712"/>
                  <a:ext cx="180000" cy="180000"/>
                </a:xfrm>
                <a:prstGeom prst="ellipse">
                  <a:avLst/>
                </a:prstGeom>
                <a:solidFill>
                  <a:srgbClr val="0909D3"/>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3" name="TextBox 12">
                  <a:extLst>
                    <a:ext uri="{FF2B5EF4-FFF2-40B4-BE49-F238E27FC236}">
                      <a16:creationId xmlns:a16="http://schemas.microsoft.com/office/drawing/2014/main" id="{59F21546-56D6-1C9A-7986-4C72425DA2E0}"/>
                    </a:ext>
                  </a:extLst>
                </p:cNvPr>
                <p:cNvSpPr txBox="1"/>
                <p:nvPr/>
              </p:nvSpPr>
              <p:spPr>
                <a:xfrm>
                  <a:off x="767408" y="774827"/>
                  <a:ext cx="1888146" cy="323165"/>
                </a:xfrm>
                <a:prstGeom prst="rect">
                  <a:avLst/>
                </a:prstGeom>
                <a:noFill/>
              </p:spPr>
              <p:txBody>
                <a:bodyPr wrap="none" rtlCol="0">
                  <a:spAutoFit/>
                </a:bodyPr>
                <a:lstStyle/>
                <a:p>
                  <a:pPr algn="l"/>
                  <a:r>
                    <a:rPr lang="it-IT" sz="1500" dirty="0">
                      <a:solidFill>
                        <a:srgbClr val="000000"/>
                      </a:solidFill>
                      <a:latin typeface="+mj-lt"/>
                    </a:rPr>
                    <a:t>Successful Recovery</a:t>
                  </a:r>
                </a:p>
              </p:txBody>
            </p:sp>
          </p:grpSp>
        </p:grpSp>
      </p:grpSp>
      <p:sp>
        <p:nvSpPr>
          <p:cNvPr id="5" name="Title 1">
            <a:extLst>
              <a:ext uri="{FF2B5EF4-FFF2-40B4-BE49-F238E27FC236}">
                <a16:creationId xmlns:a16="http://schemas.microsoft.com/office/drawing/2014/main" id="{6A6650E7-D4BF-D352-FDB5-2190B98768D3}"/>
              </a:ext>
            </a:extLst>
          </p:cNvPr>
          <p:cNvSpPr txBox="1">
            <a:spLocks/>
          </p:cNvSpPr>
          <p:nvPr/>
        </p:nvSpPr>
        <p:spPr bwMode="auto">
          <a:xfrm>
            <a:off x="-24680" y="43855"/>
            <a:ext cx="612068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r>
              <a:rPr lang="it-IT" kern="0" dirty="0"/>
              <a:t>Dynamic Event Tree </a:t>
            </a:r>
            <a:r>
              <a:rPr lang="it-IT" kern="0" dirty="0" err="1"/>
              <a:t>simulation</a:t>
            </a:r>
            <a:r>
              <a:rPr lang="it-IT" kern="0" dirty="0"/>
              <a:t> </a:t>
            </a:r>
            <a:r>
              <a:rPr lang="it-IT" kern="0" dirty="0" err="1"/>
              <a:t>results</a:t>
            </a:r>
            <a:endParaRPr lang="it-IT" kern="0" dirty="0"/>
          </a:p>
        </p:txBody>
      </p:sp>
      <p:pic>
        <p:nvPicPr>
          <p:cNvPr id="16" name="Picture 15">
            <a:extLst>
              <a:ext uri="{FF2B5EF4-FFF2-40B4-BE49-F238E27FC236}">
                <a16:creationId xmlns:a16="http://schemas.microsoft.com/office/drawing/2014/main" id="{8A61B510-9601-B2FC-7904-CBF383780EEF}"/>
              </a:ext>
            </a:extLst>
          </p:cNvPr>
          <p:cNvPicPr>
            <a:picLocks noChangeAspect="1"/>
          </p:cNvPicPr>
          <p:nvPr/>
        </p:nvPicPr>
        <p:blipFill>
          <a:blip r:embed="rId3"/>
          <a:stretch>
            <a:fillRect/>
          </a:stretch>
        </p:blipFill>
        <p:spPr>
          <a:xfrm>
            <a:off x="6704" y="6337060"/>
            <a:ext cx="1552792" cy="476316"/>
          </a:xfrm>
          <a:prstGeom prst="rect">
            <a:avLst/>
          </a:prstGeom>
        </p:spPr>
      </p:pic>
    </p:spTree>
    <p:extLst>
      <p:ext uri="{BB962C8B-B14F-4D97-AF65-F5344CB8AC3E}">
        <p14:creationId xmlns:p14="http://schemas.microsoft.com/office/powerpoint/2010/main" val="414339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F9B1-74C0-9267-F422-C377ED9198CF}"/>
              </a:ext>
            </a:extLst>
          </p:cNvPr>
          <p:cNvSpPr>
            <a:spLocks noGrp="1"/>
          </p:cNvSpPr>
          <p:nvPr>
            <p:ph type="title"/>
          </p:nvPr>
        </p:nvSpPr>
        <p:spPr>
          <a:xfrm>
            <a:off x="47328" y="44624"/>
            <a:ext cx="11876732" cy="504825"/>
          </a:xfrm>
        </p:spPr>
        <p:txBody>
          <a:bodyPr/>
          <a:lstStyle/>
          <a:p>
            <a:r>
              <a:rPr lang="it-IT" dirty="0"/>
              <a:t>Discrete Dynamic Event Tree - Drawbacks</a:t>
            </a:r>
          </a:p>
        </p:txBody>
      </p:sp>
      <p:sp>
        <p:nvSpPr>
          <p:cNvPr id="4" name="Footer Placeholder 3">
            <a:extLst>
              <a:ext uri="{FF2B5EF4-FFF2-40B4-BE49-F238E27FC236}">
                <a16:creationId xmlns:a16="http://schemas.microsoft.com/office/drawing/2014/main" id="{F94DA7DD-A55F-422C-2476-C891DD1FCF3F}"/>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Segnaposto contenuto 2">
            <a:extLst>
              <a:ext uri="{FF2B5EF4-FFF2-40B4-BE49-F238E27FC236}">
                <a16:creationId xmlns:a16="http://schemas.microsoft.com/office/drawing/2014/main" id="{44628AD5-60BC-7A0E-A753-E2D9BD308806}"/>
              </a:ext>
            </a:extLst>
          </p:cNvPr>
          <p:cNvSpPr>
            <a:spLocks noGrp="1"/>
          </p:cNvSpPr>
          <p:nvPr>
            <p:ph idx="1"/>
          </p:nvPr>
        </p:nvSpPr>
        <p:spPr>
          <a:xfrm>
            <a:off x="191345" y="692696"/>
            <a:ext cx="11876731" cy="1406575"/>
          </a:xfrm>
        </p:spPr>
        <p:txBody>
          <a:bodyPr/>
          <a:lstStyle/>
          <a:p>
            <a:pPr marL="342900" indent="-342900" algn="just" eaLnBrk="1" fontAlgn="auto" hangingPunct="1">
              <a:spcBef>
                <a:spcPts val="0"/>
              </a:spcBef>
              <a:spcAft>
                <a:spcPts val="600"/>
              </a:spcAft>
              <a:buClrTx/>
              <a:buFont typeface="Wingdings" panose="05000000000000000000" pitchFamily="2" charset="2"/>
              <a:buChar char="Ø"/>
              <a:defRPr/>
            </a:pPr>
            <a:r>
              <a:rPr lang="it-IT" kern="1200" dirty="0">
                <a:latin typeface="Calibri" panose="020F0502020204030204" pitchFamily="34" charset="0"/>
                <a:ea typeface="Calibri" panose="020F0502020204030204" pitchFamily="34" charset="0"/>
                <a:cs typeface="Arial" panose="020B0604020202020204" pitchFamily="34" charset="0"/>
              </a:rPr>
              <a:t>DET simulation require high computational cost and MELCOR simulations are prone to numerical crashes (unpredictable)</a:t>
            </a:r>
          </a:p>
          <a:p>
            <a:pPr marL="342900" indent="-342900" algn="just" eaLnBrk="1" fontAlgn="auto" hangingPunct="1">
              <a:spcBef>
                <a:spcPts val="0"/>
              </a:spcBef>
              <a:spcAft>
                <a:spcPts val="600"/>
              </a:spcAft>
              <a:buClrTx/>
              <a:buFont typeface="Wingdings" panose="05000000000000000000" pitchFamily="2" charset="2"/>
              <a:buChar char="Ø"/>
              <a:defRPr/>
            </a:pPr>
            <a:r>
              <a:rPr lang="it-IT" kern="1200" dirty="0">
                <a:latin typeface="Calibri" panose="020F0502020204030204" pitchFamily="34" charset="0"/>
                <a:ea typeface="Calibri" panose="020F0502020204030204" pitchFamily="34" charset="0"/>
                <a:cs typeface="Arial" panose="020B0604020202020204" pitchFamily="34" charset="0"/>
              </a:rPr>
              <a:t>Core Damage Frequency estimation is </a:t>
            </a:r>
            <a:r>
              <a:rPr lang="it-IT" b="1" kern="1200" dirty="0">
                <a:latin typeface="Calibri" panose="020F0502020204030204" pitchFamily="34" charset="0"/>
                <a:ea typeface="Calibri" panose="020F0502020204030204" pitchFamily="34" charset="0"/>
                <a:cs typeface="Arial" panose="020B0604020202020204" pitchFamily="34" charset="0"/>
              </a:rPr>
              <a:t>conservative.</a:t>
            </a:r>
            <a:r>
              <a:rPr lang="it-IT" kern="1200" dirty="0">
                <a:latin typeface="Calibri" panose="020F0502020204030204" pitchFamily="34" charset="0"/>
                <a:ea typeface="Calibri" panose="020F0502020204030204" pitchFamily="34" charset="0"/>
                <a:cs typeface="Arial" panose="020B0604020202020204" pitchFamily="34" charset="0"/>
              </a:rPr>
              <a:t> Real Conditional Probability lies in the interval between</a:t>
            </a:r>
            <a:r>
              <a:rPr lang="it-IT" b="1" kern="1200" dirty="0">
                <a:latin typeface="Calibri" panose="020F0502020204030204" pitchFamily="34" charset="0"/>
                <a:ea typeface="Calibri" panose="020F0502020204030204" pitchFamily="34" charset="0"/>
                <a:cs typeface="Arial" panose="020B0604020202020204" pitchFamily="34" charset="0"/>
              </a:rPr>
              <a:t> </a:t>
            </a:r>
            <a:r>
              <a:rPr lang="it-IT" kern="1200" dirty="0">
                <a:latin typeface="Calibri" panose="020F0502020204030204" pitchFamily="34" charset="0"/>
                <a:ea typeface="Calibri" panose="020F0502020204030204" pitchFamily="34" charset="0"/>
                <a:cs typeface="Arial" panose="020B0604020202020204" pitchFamily="34" charset="0"/>
              </a:rPr>
              <a:t>two successive percentiles chosen.</a:t>
            </a:r>
          </a:p>
        </p:txBody>
      </p:sp>
      <p:sp>
        <p:nvSpPr>
          <p:cNvPr id="3" name="Slide Number Placeholder 2">
            <a:extLst>
              <a:ext uri="{FF2B5EF4-FFF2-40B4-BE49-F238E27FC236}">
                <a16:creationId xmlns:a16="http://schemas.microsoft.com/office/drawing/2014/main" id="{F00DD12C-42D6-B348-56CF-CA0DFEAC51B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17</a:t>
            </a:fld>
            <a:endParaRPr lang="it-IT" altLang="it-IT" dirty="0"/>
          </a:p>
        </p:txBody>
      </p:sp>
      <p:grpSp>
        <p:nvGrpSpPr>
          <p:cNvPr id="56" name="Group 55">
            <a:extLst>
              <a:ext uri="{FF2B5EF4-FFF2-40B4-BE49-F238E27FC236}">
                <a16:creationId xmlns:a16="http://schemas.microsoft.com/office/drawing/2014/main" id="{91DFA200-A02F-5AC6-6480-1EE835244D4E}"/>
              </a:ext>
            </a:extLst>
          </p:cNvPr>
          <p:cNvGrpSpPr/>
          <p:nvPr/>
        </p:nvGrpSpPr>
        <p:grpSpPr>
          <a:xfrm>
            <a:off x="479376" y="2107654"/>
            <a:ext cx="6454269" cy="3913634"/>
            <a:chOff x="811149" y="2251670"/>
            <a:chExt cx="6454269" cy="3913634"/>
          </a:xfrm>
        </p:grpSpPr>
        <p:cxnSp>
          <p:nvCxnSpPr>
            <p:cNvPr id="10" name="Straight Connector 9">
              <a:extLst>
                <a:ext uri="{FF2B5EF4-FFF2-40B4-BE49-F238E27FC236}">
                  <a16:creationId xmlns:a16="http://schemas.microsoft.com/office/drawing/2014/main" id="{00D80B51-D314-1D75-91A1-EF2635ECD594}"/>
                </a:ext>
              </a:extLst>
            </p:cNvPr>
            <p:cNvCxnSpPr/>
            <p:nvPr/>
          </p:nvCxnSpPr>
          <p:spPr bwMode="auto">
            <a:xfrm>
              <a:off x="911424" y="4247327"/>
              <a:ext cx="216024"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1" name="Straight Connector 10">
              <a:extLst>
                <a:ext uri="{FF2B5EF4-FFF2-40B4-BE49-F238E27FC236}">
                  <a16:creationId xmlns:a16="http://schemas.microsoft.com/office/drawing/2014/main" id="{AC98408D-12DD-4699-EF60-2177F530AE6E}"/>
                </a:ext>
              </a:extLst>
            </p:cNvPr>
            <p:cNvCxnSpPr/>
            <p:nvPr/>
          </p:nvCxnSpPr>
          <p:spPr bwMode="auto">
            <a:xfrm>
              <a:off x="1127448" y="2591143"/>
              <a:ext cx="0" cy="342000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2" name="Straight Connector 11">
              <a:extLst>
                <a:ext uri="{FF2B5EF4-FFF2-40B4-BE49-F238E27FC236}">
                  <a16:creationId xmlns:a16="http://schemas.microsoft.com/office/drawing/2014/main" id="{BC4B7660-9614-52D8-0DCF-5C187823CF9E}"/>
                </a:ext>
              </a:extLst>
            </p:cNvPr>
            <p:cNvCxnSpPr/>
            <p:nvPr/>
          </p:nvCxnSpPr>
          <p:spPr bwMode="auto">
            <a:xfrm>
              <a:off x="1127448" y="2591143"/>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3" name="TextBox 12">
              <a:extLst>
                <a:ext uri="{FF2B5EF4-FFF2-40B4-BE49-F238E27FC236}">
                  <a16:creationId xmlns:a16="http://schemas.microsoft.com/office/drawing/2014/main" id="{86F8CC98-4883-4851-4157-3DECA9C9A6FB}"/>
                </a:ext>
              </a:extLst>
            </p:cNvPr>
            <p:cNvSpPr txBox="1"/>
            <p:nvPr/>
          </p:nvSpPr>
          <p:spPr>
            <a:xfrm>
              <a:off x="1287294" y="5675040"/>
              <a:ext cx="2059669" cy="323165"/>
            </a:xfrm>
            <a:prstGeom prst="rect">
              <a:avLst/>
            </a:prstGeom>
            <a:noFill/>
          </p:spPr>
          <p:txBody>
            <a:bodyPr wrap="square" rtlCol="0">
              <a:spAutoFit/>
            </a:bodyPr>
            <a:lstStyle/>
            <a:p>
              <a:r>
                <a:rPr lang="it-IT" sz="1500" i="1" dirty="0">
                  <a:solidFill>
                    <a:srgbClr val="000000"/>
                  </a:solidFill>
                </a:rPr>
                <a:t>5%tile – </a:t>
              </a:r>
              <a:r>
                <a:rPr lang="it-IT" sz="1500" b="1" dirty="0">
                  <a:solidFill>
                    <a:srgbClr val="000000"/>
                  </a:solidFill>
                  <a:latin typeface="+mj-lt"/>
                </a:rPr>
                <a:t>CP</a:t>
              </a:r>
              <a:r>
                <a:rPr lang="it-IT" sz="1500" b="1" baseline="-25000" dirty="0">
                  <a:solidFill>
                    <a:srgbClr val="000000"/>
                  </a:solidFill>
                  <a:latin typeface="+mj-lt"/>
                </a:rPr>
                <a:t>i</a:t>
              </a:r>
              <a:r>
                <a:rPr lang="it-IT" sz="1500" b="1" dirty="0">
                  <a:solidFill>
                    <a:srgbClr val="000000"/>
                  </a:solidFill>
                  <a:latin typeface="+mj-lt"/>
                </a:rPr>
                <a:t> </a:t>
              </a:r>
              <a:r>
                <a:rPr lang="it-IT" sz="1500" dirty="0">
                  <a:solidFill>
                    <a:srgbClr val="000000"/>
                  </a:solidFill>
                  <a:latin typeface="+mj-lt"/>
                </a:rPr>
                <a:t>= 0.05</a:t>
              </a:r>
              <a:endParaRPr lang="it-IT" sz="1500" i="1" dirty="0">
                <a:solidFill>
                  <a:srgbClr val="000000"/>
                </a:solidFill>
              </a:endParaRPr>
            </a:p>
          </p:txBody>
        </p:sp>
        <p:cxnSp>
          <p:nvCxnSpPr>
            <p:cNvPr id="15" name="Straight Connector 14">
              <a:extLst>
                <a:ext uri="{FF2B5EF4-FFF2-40B4-BE49-F238E27FC236}">
                  <a16:creationId xmlns:a16="http://schemas.microsoft.com/office/drawing/2014/main" id="{0504CB20-709C-F147-8993-3C4BA1E5B773}"/>
                </a:ext>
              </a:extLst>
            </p:cNvPr>
            <p:cNvCxnSpPr/>
            <p:nvPr/>
          </p:nvCxnSpPr>
          <p:spPr bwMode="auto">
            <a:xfrm>
              <a:off x="1127696" y="3403798"/>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7" name="Straight Connector 16">
              <a:extLst>
                <a:ext uri="{FF2B5EF4-FFF2-40B4-BE49-F238E27FC236}">
                  <a16:creationId xmlns:a16="http://schemas.microsoft.com/office/drawing/2014/main" id="{7BB413DB-1878-1CF6-5F7B-B21B2C743A8A}"/>
                </a:ext>
              </a:extLst>
            </p:cNvPr>
            <p:cNvCxnSpPr/>
            <p:nvPr/>
          </p:nvCxnSpPr>
          <p:spPr bwMode="auto">
            <a:xfrm>
              <a:off x="1127696" y="5203998"/>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9" name="Straight Connector 18">
              <a:extLst>
                <a:ext uri="{FF2B5EF4-FFF2-40B4-BE49-F238E27FC236}">
                  <a16:creationId xmlns:a16="http://schemas.microsoft.com/office/drawing/2014/main" id="{27EFDAE0-3CD6-0608-7FBA-AC9F018549B6}"/>
                </a:ext>
              </a:extLst>
            </p:cNvPr>
            <p:cNvCxnSpPr/>
            <p:nvPr/>
          </p:nvCxnSpPr>
          <p:spPr bwMode="auto">
            <a:xfrm>
              <a:off x="1127800" y="6011199"/>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6" name="Straight Connector 25">
              <a:extLst>
                <a:ext uri="{FF2B5EF4-FFF2-40B4-BE49-F238E27FC236}">
                  <a16:creationId xmlns:a16="http://schemas.microsoft.com/office/drawing/2014/main" id="{053E6D10-2430-11C9-B6FC-C929E0CD4B0A}"/>
                </a:ext>
              </a:extLst>
            </p:cNvPr>
            <p:cNvCxnSpPr/>
            <p:nvPr/>
          </p:nvCxnSpPr>
          <p:spPr bwMode="auto">
            <a:xfrm>
              <a:off x="1114969" y="4247327"/>
              <a:ext cx="2232000"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8" name="Rectangle 27">
              <a:extLst>
                <a:ext uri="{FF2B5EF4-FFF2-40B4-BE49-F238E27FC236}">
                  <a16:creationId xmlns:a16="http://schemas.microsoft.com/office/drawing/2014/main" id="{4AC712E4-04DB-FF09-2449-EC7EF80F0E03}"/>
                </a:ext>
              </a:extLst>
            </p:cNvPr>
            <p:cNvSpPr/>
            <p:nvPr/>
          </p:nvSpPr>
          <p:spPr bwMode="auto">
            <a:xfrm>
              <a:off x="4007768" y="4247327"/>
              <a:ext cx="720080" cy="1750877"/>
            </a:xfrm>
            <a:prstGeom prst="rect">
              <a:avLst/>
            </a:prstGeom>
            <a:solidFill>
              <a:srgbClr val="3B9E38"/>
            </a:solidFill>
            <a:ln w="28575">
              <a:solidFill>
                <a:srgbClr val="000000"/>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29" name="Rectangle 28">
              <a:extLst>
                <a:ext uri="{FF2B5EF4-FFF2-40B4-BE49-F238E27FC236}">
                  <a16:creationId xmlns:a16="http://schemas.microsoft.com/office/drawing/2014/main" id="{AE4440AD-AA2D-9133-ED14-78BFF16482EB}"/>
                </a:ext>
              </a:extLst>
            </p:cNvPr>
            <p:cNvSpPr/>
            <p:nvPr/>
          </p:nvSpPr>
          <p:spPr bwMode="auto">
            <a:xfrm>
              <a:off x="4007768" y="2333343"/>
              <a:ext cx="720080" cy="1070456"/>
            </a:xfrm>
            <a:prstGeom prst="rect">
              <a:avLst/>
            </a:prstGeom>
            <a:solidFill>
              <a:srgbClr val="FF0000"/>
            </a:solidFill>
            <a:ln w="28575">
              <a:solidFill>
                <a:srgbClr val="000000"/>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30" name="Rectangle 29">
              <a:extLst>
                <a:ext uri="{FF2B5EF4-FFF2-40B4-BE49-F238E27FC236}">
                  <a16:creationId xmlns:a16="http://schemas.microsoft.com/office/drawing/2014/main" id="{5794AE1F-AF4B-976D-3DCB-A5B23C30D7E6}"/>
                </a:ext>
              </a:extLst>
            </p:cNvPr>
            <p:cNvSpPr/>
            <p:nvPr/>
          </p:nvSpPr>
          <p:spPr bwMode="auto">
            <a:xfrm>
              <a:off x="4007768" y="3403797"/>
              <a:ext cx="720080" cy="843529"/>
            </a:xfrm>
            <a:prstGeom prst="rect">
              <a:avLst/>
            </a:prstGeom>
            <a:solidFill>
              <a:srgbClr val="FFC000"/>
            </a:solidFill>
            <a:ln w="28575">
              <a:solidFill>
                <a:srgbClr val="000000"/>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cxnSp>
          <p:nvCxnSpPr>
            <p:cNvPr id="32" name="Straight Connector 31">
              <a:extLst>
                <a:ext uri="{FF2B5EF4-FFF2-40B4-BE49-F238E27FC236}">
                  <a16:creationId xmlns:a16="http://schemas.microsoft.com/office/drawing/2014/main" id="{771FDAA1-7B13-93B7-F86D-38451601C6E7}"/>
                </a:ext>
              </a:extLst>
            </p:cNvPr>
            <p:cNvCxnSpPr/>
            <p:nvPr/>
          </p:nvCxnSpPr>
          <p:spPr bwMode="auto">
            <a:xfrm>
              <a:off x="4007768" y="3825562"/>
              <a:ext cx="684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Connector 33">
              <a:extLst>
                <a:ext uri="{FF2B5EF4-FFF2-40B4-BE49-F238E27FC236}">
                  <a16:creationId xmlns:a16="http://schemas.microsoft.com/office/drawing/2014/main" id="{36627FB9-6E5B-E8B3-93C6-9D2B43A90CB4}"/>
                </a:ext>
              </a:extLst>
            </p:cNvPr>
            <p:cNvCxnSpPr/>
            <p:nvPr/>
          </p:nvCxnSpPr>
          <p:spPr bwMode="auto">
            <a:xfrm>
              <a:off x="4007768" y="3977962"/>
              <a:ext cx="684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a:extLst>
                <a:ext uri="{FF2B5EF4-FFF2-40B4-BE49-F238E27FC236}">
                  <a16:creationId xmlns:a16="http://schemas.microsoft.com/office/drawing/2014/main" id="{B4BCE3BF-EF25-227E-B29E-546D8B34FC14}"/>
                </a:ext>
              </a:extLst>
            </p:cNvPr>
            <p:cNvCxnSpPr/>
            <p:nvPr/>
          </p:nvCxnSpPr>
          <p:spPr bwMode="auto">
            <a:xfrm>
              <a:off x="4007768" y="4130362"/>
              <a:ext cx="684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Connector 35">
              <a:extLst>
                <a:ext uri="{FF2B5EF4-FFF2-40B4-BE49-F238E27FC236}">
                  <a16:creationId xmlns:a16="http://schemas.microsoft.com/office/drawing/2014/main" id="{7909F65F-ED87-19F0-14A0-BDBF76BA95E8}"/>
                </a:ext>
              </a:extLst>
            </p:cNvPr>
            <p:cNvCxnSpPr/>
            <p:nvPr/>
          </p:nvCxnSpPr>
          <p:spPr bwMode="auto">
            <a:xfrm>
              <a:off x="4007768" y="3691830"/>
              <a:ext cx="684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7" name="Straight Connector 36">
              <a:extLst>
                <a:ext uri="{FF2B5EF4-FFF2-40B4-BE49-F238E27FC236}">
                  <a16:creationId xmlns:a16="http://schemas.microsoft.com/office/drawing/2014/main" id="{C7EDAAD3-0887-8831-7AA3-54AB99F64E16}"/>
                </a:ext>
              </a:extLst>
            </p:cNvPr>
            <p:cNvCxnSpPr/>
            <p:nvPr/>
          </p:nvCxnSpPr>
          <p:spPr bwMode="auto">
            <a:xfrm>
              <a:off x="4007768" y="3547814"/>
              <a:ext cx="684000"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8" name="Straight Connector 37">
              <a:extLst>
                <a:ext uri="{FF2B5EF4-FFF2-40B4-BE49-F238E27FC236}">
                  <a16:creationId xmlns:a16="http://schemas.microsoft.com/office/drawing/2014/main" id="{9A36B072-C19D-78A9-B167-DAFCB1C5FABF}"/>
                </a:ext>
              </a:extLst>
            </p:cNvPr>
            <p:cNvCxnSpPr/>
            <p:nvPr/>
          </p:nvCxnSpPr>
          <p:spPr bwMode="auto">
            <a:xfrm>
              <a:off x="3863752" y="3844159"/>
              <a:ext cx="1764000" cy="0"/>
            </a:xfrm>
            <a:prstGeom prst="lin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39" name="TextBox 38">
              <a:extLst>
                <a:ext uri="{FF2B5EF4-FFF2-40B4-BE49-F238E27FC236}">
                  <a16:creationId xmlns:a16="http://schemas.microsoft.com/office/drawing/2014/main" id="{3F12B346-2A13-1323-3D34-9EE9C7F95D58}"/>
                </a:ext>
              </a:extLst>
            </p:cNvPr>
            <p:cNvSpPr txBox="1"/>
            <p:nvPr/>
          </p:nvSpPr>
          <p:spPr>
            <a:xfrm>
              <a:off x="1281875" y="4892945"/>
              <a:ext cx="1933803" cy="323165"/>
            </a:xfrm>
            <a:prstGeom prst="rect">
              <a:avLst/>
            </a:prstGeom>
            <a:noFill/>
          </p:spPr>
          <p:txBody>
            <a:bodyPr wrap="square" rtlCol="0">
              <a:spAutoFit/>
            </a:bodyPr>
            <a:lstStyle/>
            <a:p>
              <a:r>
                <a:rPr lang="it-IT" sz="1500" i="1" dirty="0">
                  <a:solidFill>
                    <a:srgbClr val="000000"/>
                  </a:solidFill>
                </a:rPr>
                <a:t>50%tile – </a:t>
              </a:r>
              <a:r>
                <a:rPr lang="it-IT" sz="1500" b="1" dirty="0">
                  <a:solidFill>
                    <a:srgbClr val="000000"/>
                  </a:solidFill>
                  <a:latin typeface="+mj-lt"/>
                </a:rPr>
                <a:t>CP</a:t>
              </a:r>
              <a:r>
                <a:rPr lang="it-IT" sz="1500" b="1" baseline="-25000" dirty="0">
                  <a:solidFill>
                    <a:srgbClr val="000000"/>
                  </a:solidFill>
                  <a:latin typeface="+mj-lt"/>
                </a:rPr>
                <a:t>i</a:t>
              </a:r>
              <a:r>
                <a:rPr lang="it-IT" sz="1500" i="1" dirty="0">
                  <a:solidFill>
                    <a:srgbClr val="000000"/>
                  </a:solidFill>
                </a:rPr>
                <a:t> = 0.45</a:t>
              </a:r>
            </a:p>
          </p:txBody>
        </p:sp>
        <p:sp>
          <p:nvSpPr>
            <p:cNvPr id="40" name="TextBox 39">
              <a:extLst>
                <a:ext uri="{FF2B5EF4-FFF2-40B4-BE49-F238E27FC236}">
                  <a16:creationId xmlns:a16="http://schemas.microsoft.com/office/drawing/2014/main" id="{07FD8649-DEB0-3044-BD8D-F316C1FE94C3}"/>
                </a:ext>
              </a:extLst>
            </p:cNvPr>
            <p:cNvSpPr txBox="1"/>
            <p:nvPr/>
          </p:nvSpPr>
          <p:spPr>
            <a:xfrm>
              <a:off x="1307711" y="3907854"/>
              <a:ext cx="2039253" cy="323165"/>
            </a:xfrm>
            <a:prstGeom prst="rect">
              <a:avLst/>
            </a:prstGeom>
            <a:noFill/>
          </p:spPr>
          <p:txBody>
            <a:bodyPr wrap="square" rtlCol="0">
              <a:spAutoFit/>
            </a:bodyPr>
            <a:lstStyle/>
            <a:p>
              <a:r>
                <a:rPr lang="it-IT" sz="1500" i="1" dirty="0">
                  <a:solidFill>
                    <a:srgbClr val="000000"/>
                  </a:solidFill>
                </a:rPr>
                <a:t>95%tile – </a:t>
              </a:r>
              <a:r>
                <a:rPr lang="it-IT" sz="1500" b="1" dirty="0">
                  <a:solidFill>
                    <a:srgbClr val="000000"/>
                  </a:solidFill>
                  <a:latin typeface="+mj-lt"/>
                </a:rPr>
                <a:t>CP</a:t>
              </a:r>
              <a:r>
                <a:rPr lang="it-IT" sz="1500" b="1" baseline="-25000" dirty="0">
                  <a:solidFill>
                    <a:srgbClr val="000000"/>
                  </a:solidFill>
                  <a:latin typeface="+mj-lt"/>
                </a:rPr>
                <a:t>i</a:t>
              </a:r>
              <a:r>
                <a:rPr lang="it-IT" sz="1500" i="1" dirty="0">
                  <a:solidFill>
                    <a:srgbClr val="000000"/>
                  </a:solidFill>
                </a:rPr>
                <a:t> = 0.45</a:t>
              </a:r>
            </a:p>
          </p:txBody>
        </p:sp>
        <p:sp>
          <p:nvSpPr>
            <p:cNvPr id="41" name="TextBox 40">
              <a:extLst>
                <a:ext uri="{FF2B5EF4-FFF2-40B4-BE49-F238E27FC236}">
                  <a16:creationId xmlns:a16="http://schemas.microsoft.com/office/drawing/2014/main" id="{981DB6C9-8362-04FD-1C3E-E5BF86536539}"/>
                </a:ext>
              </a:extLst>
            </p:cNvPr>
            <p:cNvSpPr txBox="1"/>
            <p:nvPr/>
          </p:nvSpPr>
          <p:spPr>
            <a:xfrm>
              <a:off x="1307711" y="3080633"/>
              <a:ext cx="2039255" cy="323165"/>
            </a:xfrm>
            <a:prstGeom prst="rect">
              <a:avLst/>
            </a:prstGeom>
            <a:noFill/>
          </p:spPr>
          <p:txBody>
            <a:bodyPr wrap="square" rtlCol="0">
              <a:spAutoFit/>
            </a:bodyPr>
            <a:lstStyle/>
            <a:p>
              <a:r>
                <a:rPr lang="it-IT" sz="1500" i="1" dirty="0">
                  <a:solidFill>
                    <a:srgbClr val="000000"/>
                  </a:solidFill>
                </a:rPr>
                <a:t>99%tile - </a:t>
              </a:r>
              <a:r>
                <a:rPr lang="it-IT" sz="1500" b="1" dirty="0">
                  <a:solidFill>
                    <a:srgbClr val="000000"/>
                  </a:solidFill>
                  <a:latin typeface="+mj-lt"/>
                </a:rPr>
                <a:t>CP</a:t>
              </a:r>
              <a:r>
                <a:rPr lang="it-IT" sz="1500" b="1" baseline="-25000" dirty="0">
                  <a:solidFill>
                    <a:srgbClr val="000000"/>
                  </a:solidFill>
                  <a:latin typeface="+mj-lt"/>
                </a:rPr>
                <a:t>i</a:t>
              </a:r>
              <a:r>
                <a:rPr lang="it-IT" sz="1500" i="1" dirty="0">
                  <a:solidFill>
                    <a:srgbClr val="000000"/>
                  </a:solidFill>
                </a:rPr>
                <a:t> = 0.049 </a:t>
              </a:r>
            </a:p>
          </p:txBody>
        </p:sp>
        <p:sp>
          <p:nvSpPr>
            <p:cNvPr id="42" name="TextBox 41">
              <a:extLst>
                <a:ext uri="{FF2B5EF4-FFF2-40B4-BE49-F238E27FC236}">
                  <a16:creationId xmlns:a16="http://schemas.microsoft.com/office/drawing/2014/main" id="{4F46F279-2EB6-C5F6-D4F6-4111FBA3DCD8}"/>
                </a:ext>
              </a:extLst>
            </p:cNvPr>
            <p:cNvSpPr txBox="1"/>
            <p:nvPr/>
          </p:nvSpPr>
          <p:spPr>
            <a:xfrm>
              <a:off x="1127448" y="2251670"/>
              <a:ext cx="2638460" cy="323165"/>
            </a:xfrm>
            <a:prstGeom prst="rect">
              <a:avLst/>
            </a:prstGeom>
            <a:noFill/>
          </p:spPr>
          <p:txBody>
            <a:bodyPr wrap="square" rtlCol="0">
              <a:spAutoFit/>
            </a:bodyPr>
            <a:lstStyle/>
            <a:p>
              <a:pPr algn="l"/>
              <a:r>
                <a:rPr lang="it-IT" sz="1500" i="1" dirty="0">
                  <a:solidFill>
                    <a:srgbClr val="000000"/>
                  </a:solidFill>
                </a:rPr>
                <a:t>Omission – </a:t>
              </a:r>
              <a:r>
                <a:rPr lang="it-IT" sz="1500" b="1" dirty="0">
                  <a:solidFill>
                    <a:srgbClr val="000000"/>
                  </a:solidFill>
                  <a:latin typeface="+mj-lt"/>
                </a:rPr>
                <a:t>CP</a:t>
              </a:r>
              <a:r>
                <a:rPr lang="it-IT" sz="1500" b="1" baseline="-25000" dirty="0">
                  <a:solidFill>
                    <a:srgbClr val="000000"/>
                  </a:solidFill>
                  <a:latin typeface="+mj-lt"/>
                </a:rPr>
                <a:t>i</a:t>
              </a:r>
              <a:r>
                <a:rPr lang="it-IT" sz="1500" i="1" dirty="0">
                  <a:solidFill>
                    <a:srgbClr val="000000"/>
                  </a:solidFill>
                </a:rPr>
                <a:t> = 0.001</a:t>
              </a:r>
            </a:p>
          </p:txBody>
        </p:sp>
        <p:sp>
          <p:nvSpPr>
            <p:cNvPr id="43" name="TextBox 42">
              <a:extLst>
                <a:ext uri="{FF2B5EF4-FFF2-40B4-BE49-F238E27FC236}">
                  <a16:creationId xmlns:a16="http://schemas.microsoft.com/office/drawing/2014/main" id="{66250255-B654-7C93-7440-1BC13A2EE7E0}"/>
                </a:ext>
              </a:extLst>
            </p:cNvPr>
            <p:cNvSpPr txBox="1"/>
            <p:nvPr/>
          </p:nvSpPr>
          <p:spPr>
            <a:xfrm>
              <a:off x="811149" y="5842139"/>
              <a:ext cx="290464" cy="323165"/>
            </a:xfrm>
            <a:prstGeom prst="rect">
              <a:avLst/>
            </a:prstGeom>
            <a:noFill/>
          </p:spPr>
          <p:txBody>
            <a:bodyPr wrap="none" rtlCol="0">
              <a:spAutoFit/>
            </a:bodyPr>
            <a:lstStyle/>
            <a:p>
              <a:pPr algn="l"/>
              <a:r>
                <a:rPr lang="it-IT" sz="1500" dirty="0">
                  <a:solidFill>
                    <a:srgbClr val="000000"/>
                  </a:solidFill>
                  <a:latin typeface="+mj-lt"/>
                </a:rPr>
                <a:t>1</a:t>
              </a:r>
            </a:p>
          </p:txBody>
        </p:sp>
        <p:sp>
          <p:nvSpPr>
            <p:cNvPr id="44" name="TextBox 43">
              <a:extLst>
                <a:ext uri="{FF2B5EF4-FFF2-40B4-BE49-F238E27FC236}">
                  <a16:creationId xmlns:a16="http://schemas.microsoft.com/office/drawing/2014/main" id="{71CBD283-80D6-7D0F-7A36-30F27A9CB1BD}"/>
                </a:ext>
              </a:extLst>
            </p:cNvPr>
            <p:cNvSpPr txBox="1"/>
            <p:nvPr/>
          </p:nvSpPr>
          <p:spPr>
            <a:xfrm>
              <a:off x="822383" y="5042415"/>
              <a:ext cx="290464" cy="323165"/>
            </a:xfrm>
            <a:prstGeom prst="rect">
              <a:avLst/>
            </a:prstGeom>
            <a:noFill/>
          </p:spPr>
          <p:txBody>
            <a:bodyPr wrap="none" rtlCol="0">
              <a:spAutoFit/>
            </a:bodyPr>
            <a:lstStyle/>
            <a:p>
              <a:pPr algn="l"/>
              <a:r>
                <a:rPr lang="it-IT" sz="1500" dirty="0">
                  <a:solidFill>
                    <a:srgbClr val="000000"/>
                  </a:solidFill>
                  <a:latin typeface="+mj-lt"/>
                </a:rPr>
                <a:t>2</a:t>
              </a:r>
            </a:p>
          </p:txBody>
        </p:sp>
        <p:sp>
          <p:nvSpPr>
            <p:cNvPr id="45" name="TextBox 44">
              <a:extLst>
                <a:ext uri="{FF2B5EF4-FFF2-40B4-BE49-F238E27FC236}">
                  <a16:creationId xmlns:a16="http://schemas.microsoft.com/office/drawing/2014/main" id="{4A05234D-84FF-6F1F-727F-1AD4DA9DECFC}"/>
                </a:ext>
              </a:extLst>
            </p:cNvPr>
            <p:cNvSpPr txBox="1"/>
            <p:nvPr/>
          </p:nvSpPr>
          <p:spPr>
            <a:xfrm>
              <a:off x="829684" y="4230405"/>
              <a:ext cx="290464" cy="323165"/>
            </a:xfrm>
            <a:prstGeom prst="rect">
              <a:avLst/>
            </a:prstGeom>
            <a:noFill/>
          </p:spPr>
          <p:txBody>
            <a:bodyPr wrap="none" rtlCol="0">
              <a:spAutoFit/>
            </a:bodyPr>
            <a:lstStyle/>
            <a:p>
              <a:pPr algn="l"/>
              <a:r>
                <a:rPr lang="it-IT" sz="1500" dirty="0">
                  <a:solidFill>
                    <a:srgbClr val="000000"/>
                  </a:solidFill>
                  <a:latin typeface="+mj-lt"/>
                </a:rPr>
                <a:t>3</a:t>
              </a:r>
            </a:p>
          </p:txBody>
        </p:sp>
        <p:sp>
          <p:nvSpPr>
            <p:cNvPr id="46" name="TextBox 45">
              <a:extLst>
                <a:ext uri="{FF2B5EF4-FFF2-40B4-BE49-F238E27FC236}">
                  <a16:creationId xmlns:a16="http://schemas.microsoft.com/office/drawing/2014/main" id="{0067D0C9-03E4-820E-076C-AA49473A22DF}"/>
                </a:ext>
              </a:extLst>
            </p:cNvPr>
            <p:cNvSpPr txBox="1"/>
            <p:nvPr/>
          </p:nvSpPr>
          <p:spPr>
            <a:xfrm>
              <a:off x="827614" y="3261623"/>
              <a:ext cx="290464" cy="323165"/>
            </a:xfrm>
            <a:prstGeom prst="rect">
              <a:avLst/>
            </a:prstGeom>
            <a:noFill/>
          </p:spPr>
          <p:txBody>
            <a:bodyPr wrap="none" rtlCol="0">
              <a:spAutoFit/>
            </a:bodyPr>
            <a:lstStyle/>
            <a:p>
              <a:pPr algn="l"/>
              <a:r>
                <a:rPr lang="it-IT" sz="1500" dirty="0">
                  <a:solidFill>
                    <a:srgbClr val="000000"/>
                  </a:solidFill>
                  <a:latin typeface="+mj-lt"/>
                </a:rPr>
                <a:t>4</a:t>
              </a:r>
            </a:p>
          </p:txBody>
        </p:sp>
        <p:sp>
          <p:nvSpPr>
            <p:cNvPr id="47" name="TextBox 46">
              <a:extLst>
                <a:ext uri="{FF2B5EF4-FFF2-40B4-BE49-F238E27FC236}">
                  <a16:creationId xmlns:a16="http://schemas.microsoft.com/office/drawing/2014/main" id="{9A252386-6C71-E48A-6F45-00F1FCBDC880}"/>
                </a:ext>
              </a:extLst>
            </p:cNvPr>
            <p:cNvSpPr txBox="1"/>
            <p:nvPr/>
          </p:nvSpPr>
          <p:spPr>
            <a:xfrm>
              <a:off x="834563" y="2426858"/>
              <a:ext cx="290464" cy="323165"/>
            </a:xfrm>
            <a:prstGeom prst="rect">
              <a:avLst/>
            </a:prstGeom>
            <a:noFill/>
          </p:spPr>
          <p:txBody>
            <a:bodyPr wrap="none" rtlCol="0">
              <a:spAutoFit/>
            </a:bodyPr>
            <a:lstStyle/>
            <a:p>
              <a:pPr algn="l"/>
              <a:r>
                <a:rPr lang="it-IT" sz="1500" dirty="0">
                  <a:solidFill>
                    <a:srgbClr val="000000"/>
                  </a:solidFill>
                  <a:latin typeface="+mj-lt"/>
                </a:rPr>
                <a:t>5</a:t>
              </a:r>
            </a:p>
          </p:txBody>
        </p:sp>
        <p:cxnSp>
          <p:nvCxnSpPr>
            <p:cNvPr id="48" name="Straight Connector 47">
              <a:extLst>
                <a:ext uri="{FF2B5EF4-FFF2-40B4-BE49-F238E27FC236}">
                  <a16:creationId xmlns:a16="http://schemas.microsoft.com/office/drawing/2014/main" id="{51788F84-A840-7B34-AB82-63C7682BD345}"/>
                </a:ext>
              </a:extLst>
            </p:cNvPr>
            <p:cNvCxnSpPr/>
            <p:nvPr/>
          </p:nvCxnSpPr>
          <p:spPr bwMode="auto">
            <a:xfrm>
              <a:off x="4007768" y="5202648"/>
              <a:ext cx="720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0" name="Straight Arrow Connector 49">
              <a:extLst>
                <a:ext uri="{FF2B5EF4-FFF2-40B4-BE49-F238E27FC236}">
                  <a16:creationId xmlns:a16="http://schemas.microsoft.com/office/drawing/2014/main" id="{7C9A663C-BD76-539F-0F6D-4B7A21818F3B}"/>
                </a:ext>
              </a:extLst>
            </p:cNvPr>
            <p:cNvCxnSpPr/>
            <p:nvPr/>
          </p:nvCxnSpPr>
          <p:spPr bwMode="auto">
            <a:xfrm flipV="1">
              <a:off x="5159896" y="2323894"/>
              <a:ext cx="0" cy="1944000"/>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2" name="Straight Connector 51">
              <a:extLst>
                <a:ext uri="{FF2B5EF4-FFF2-40B4-BE49-F238E27FC236}">
                  <a16:creationId xmlns:a16="http://schemas.microsoft.com/office/drawing/2014/main" id="{7F874F29-0AE8-2E18-CBBC-985BF4E31084}"/>
                </a:ext>
              </a:extLst>
            </p:cNvPr>
            <p:cNvCxnSpPr/>
            <p:nvPr/>
          </p:nvCxnSpPr>
          <p:spPr bwMode="auto">
            <a:xfrm>
              <a:off x="4007768" y="2591143"/>
              <a:ext cx="720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3" name="TextBox 52">
              <a:extLst>
                <a:ext uri="{FF2B5EF4-FFF2-40B4-BE49-F238E27FC236}">
                  <a16:creationId xmlns:a16="http://schemas.microsoft.com/office/drawing/2014/main" id="{51ECC9EC-43DF-693F-2BFB-3B5E2E03AA11}"/>
                </a:ext>
              </a:extLst>
            </p:cNvPr>
            <p:cNvSpPr txBox="1"/>
            <p:nvPr/>
          </p:nvSpPr>
          <p:spPr>
            <a:xfrm>
              <a:off x="4811975" y="4361821"/>
              <a:ext cx="1885453" cy="323165"/>
            </a:xfrm>
            <a:prstGeom prst="rect">
              <a:avLst/>
            </a:prstGeom>
            <a:noFill/>
          </p:spPr>
          <p:txBody>
            <a:bodyPr wrap="none" rtlCol="0">
              <a:spAutoFit/>
            </a:bodyPr>
            <a:lstStyle/>
            <a:p>
              <a:pPr algn="l"/>
              <a:r>
                <a:rPr lang="it-IT" sz="1500" b="1" dirty="0">
                  <a:solidFill>
                    <a:srgbClr val="FF0000"/>
                  </a:solidFill>
                  <a:latin typeface="+mj-lt"/>
                </a:rPr>
                <a:t>Cp</a:t>
              </a:r>
              <a:r>
                <a:rPr lang="it-IT" sz="1500" b="1" baseline="-25000" dirty="0">
                  <a:solidFill>
                    <a:srgbClr val="FF0000"/>
                  </a:solidFill>
                  <a:latin typeface="+mj-lt"/>
                </a:rPr>
                <a:t>i, computed</a:t>
              </a:r>
              <a:r>
                <a:rPr lang="it-IT" sz="1500" b="1" dirty="0">
                  <a:solidFill>
                    <a:srgbClr val="FF0000"/>
                  </a:solidFill>
                  <a:latin typeface="+mj-lt"/>
                </a:rPr>
                <a:t> = 0.05</a:t>
              </a:r>
            </a:p>
          </p:txBody>
        </p:sp>
        <p:cxnSp>
          <p:nvCxnSpPr>
            <p:cNvPr id="54" name="Straight Arrow Connector 53">
              <a:extLst>
                <a:ext uri="{FF2B5EF4-FFF2-40B4-BE49-F238E27FC236}">
                  <a16:creationId xmlns:a16="http://schemas.microsoft.com/office/drawing/2014/main" id="{318C14C4-FF60-9E89-956C-2EAF96CCAED0}"/>
                </a:ext>
              </a:extLst>
            </p:cNvPr>
            <p:cNvCxnSpPr/>
            <p:nvPr/>
          </p:nvCxnSpPr>
          <p:spPr bwMode="auto">
            <a:xfrm flipV="1">
              <a:off x="5591944" y="2323678"/>
              <a:ext cx="0" cy="1548000"/>
            </a:xfrm>
            <a:prstGeom prst="straightConnector1">
              <a:avLst/>
            </a:prstGeom>
            <a:noFill/>
            <a:ln w="38100" cap="flat" cmpd="sng" algn="ctr">
              <a:solidFill>
                <a:srgbClr val="FF0000"/>
              </a:solidFill>
              <a:prstDash val="solid"/>
              <a:round/>
              <a:headEnd type="arrow"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55" name="TextBox 54">
              <a:extLst>
                <a:ext uri="{FF2B5EF4-FFF2-40B4-BE49-F238E27FC236}">
                  <a16:creationId xmlns:a16="http://schemas.microsoft.com/office/drawing/2014/main" id="{9E735DE0-9384-5875-309B-88FA47668EFB}"/>
                </a:ext>
              </a:extLst>
            </p:cNvPr>
            <p:cNvSpPr txBox="1"/>
            <p:nvPr/>
          </p:nvSpPr>
          <p:spPr>
            <a:xfrm>
              <a:off x="5807968" y="2810689"/>
              <a:ext cx="1457450" cy="323165"/>
            </a:xfrm>
            <a:prstGeom prst="rect">
              <a:avLst/>
            </a:prstGeom>
            <a:noFill/>
          </p:spPr>
          <p:txBody>
            <a:bodyPr wrap="none" rtlCol="0">
              <a:spAutoFit/>
            </a:bodyPr>
            <a:lstStyle/>
            <a:p>
              <a:pPr algn="l"/>
              <a:r>
                <a:rPr lang="it-IT" sz="1500" b="1" dirty="0">
                  <a:solidFill>
                    <a:srgbClr val="FF0000"/>
                  </a:solidFill>
                  <a:latin typeface="+mj-lt"/>
                </a:rPr>
                <a:t>Cp</a:t>
              </a:r>
              <a:r>
                <a:rPr lang="it-IT" sz="1500" b="1" baseline="-25000" dirty="0">
                  <a:solidFill>
                    <a:srgbClr val="FF0000"/>
                  </a:solidFill>
                  <a:latin typeface="+mj-lt"/>
                </a:rPr>
                <a:t>i,real</a:t>
              </a:r>
              <a:r>
                <a:rPr lang="it-IT" sz="1500" b="1" dirty="0">
                  <a:solidFill>
                    <a:srgbClr val="FF0000"/>
                  </a:solidFill>
                  <a:latin typeface="+mj-lt"/>
                </a:rPr>
                <a:t> &lt; 0.05</a:t>
              </a:r>
            </a:p>
          </p:txBody>
        </p:sp>
      </p:grpSp>
      <p:sp>
        <p:nvSpPr>
          <p:cNvPr id="57" name="TextBox 56">
            <a:extLst>
              <a:ext uri="{FF2B5EF4-FFF2-40B4-BE49-F238E27FC236}">
                <a16:creationId xmlns:a16="http://schemas.microsoft.com/office/drawing/2014/main" id="{91B1431E-FE66-215F-4C54-5839A1204AD1}"/>
              </a:ext>
            </a:extLst>
          </p:cNvPr>
          <p:cNvSpPr txBox="1"/>
          <p:nvPr/>
        </p:nvSpPr>
        <p:spPr>
          <a:xfrm>
            <a:off x="5519936" y="3537883"/>
            <a:ext cx="1267877" cy="323165"/>
          </a:xfrm>
          <a:prstGeom prst="rect">
            <a:avLst/>
          </a:prstGeom>
          <a:noFill/>
        </p:spPr>
        <p:txBody>
          <a:bodyPr wrap="square" rtlCol="0">
            <a:spAutoFit/>
          </a:bodyPr>
          <a:lstStyle/>
          <a:p>
            <a:pPr algn="l"/>
            <a:r>
              <a:rPr lang="it-IT" sz="1500" b="1" dirty="0">
                <a:solidFill>
                  <a:srgbClr val="000000"/>
                </a:solidFill>
                <a:latin typeface="+mj-lt"/>
              </a:rPr>
              <a:t>Failure </a:t>
            </a:r>
          </a:p>
        </p:txBody>
      </p:sp>
      <p:sp>
        <p:nvSpPr>
          <p:cNvPr id="58" name="Segnaposto contenuto 2">
            <a:extLst>
              <a:ext uri="{FF2B5EF4-FFF2-40B4-BE49-F238E27FC236}">
                <a16:creationId xmlns:a16="http://schemas.microsoft.com/office/drawing/2014/main" id="{51674D36-4F25-1412-E83C-96ED8C7B1673}"/>
              </a:ext>
            </a:extLst>
          </p:cNvPr>
          <p:cNvSpPr txBox="1">
            <a:spLocks/>
          </p:cNvSpPr>
          <p:nvPr/>
        </p:nvSpPr>
        <p:spPr bwMode="auto">
          <a:xfrm>
            <a:off x="7191598" y="3280419"/>
            <a:ext cx="4907211" cy="1084685"/>
          </a:xfrm>
          <a:prstGeom prst="rect">
            <a:avLst/>
          </a:prstGeom>
          <a:noFill/>
          <a:ln w="28575">
            <a:solidFill>
              <a:srgbClr val="000000"/>
            </a:solid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rstTxWarp prst="textNoShape">
              <a:avLst/>
            </a:prstTxWarp>
          </a:bodyPr>
          <a:lstStyle>
            <a:lvl1pPr marL="3175" indent="-3175" algn="l" rtl="0" eaLnBrk="0" fontAlgn="base" hangingPunct="0">
              <a:spcBef>
                <a:spcPct val="20000"/>
              </a:spcBef>
              <a:spcAft>
                <a:spcPct val="0"/>
              </a:spcAft>
              <a:buClr>
                <a:srgbClr val="822433"/>
              </a:buClr>
              <a:buNone/>
              <a:defRPr sz="20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1800">
                <a:solidFill>
                  <a:srgbClr val="000000"/>
                </a:solidFill>
                <a:latin typeface="+mn-lt"/>
                <a:ea typeface="+mn-ea"/>
              </a:defRPr>
            </a:lvl2pPr>
            <a:lvl3pPr marL="1143000" indent="-228600" algn="l" rtl="0" eaLnBrk="0" fontAlgn="base" hangingPunct="0">
              <a:spcBef>
                <a:spcPct val="20000"/>
              </a:spcBef>
              <a:spcAft>
                <a:spcPct val="0"/>
              </a:spcAft>
              <a:buChar char="•"/>
              <a:defRPr sz="1800">
                <a:solidFill>
                  <a:srgbClr val="000000"/>
                </a:solidFill>
                <a:latin typeface="+mn-lt"/>
                <a:ea typeface="+mn-ea"/>
              </a:defRPr>
            </a:lvl3pPr>
            <a:lvl4pPr marL="1562100" indent="-228600" algn="l" rtl="0" eaLnBrk="0" fontAlgn="base" hangingPunct="0">
              <a:spcBef>
                <a:spcPct val="20000"/>
              </a:spcBef>
              <a:spcAft>
                <a:spcPct val="0"/>
              </a:spcAft>
              <a:buChar char="–"/>
              <a:defRPr sz="1600">
                <a:solidFill>
                  <a:srgbClr val="000000"/>
                </a:solidFill>
                <a:latin typeface="+mn-lt"/>
                <a:ea typeface="+mn-ea"/>
              </a:defRPr>
            </a:lvl4pPr>
            <a:lvl5pPr marL="1981200" indent="-228600" algn="l" rtl="0" eaLnBrk="0" fontAlgn="base" hangingPunct="0">
              <a:spcBef>
                <a:spcPct val="20000"/>
              </a:spcBef>
              <a:spcAft>
                <a:spcPct val="0"/>
              </a:spcAft>
              <a:buChar char="»"/>
              <a:defRPr sz="14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a:lstStyle>
          <a:p>
            <a:pPr marL="0" indent="0" algn="ctr" eaLnBrk="1" fontAlgn="auto" hangingPunct="1">
              <a:spcBef>
                <a:spcPts val="0"/>
              </a:spcBef>
              <a:spcAft>
                <a:spcPts val="600"/>
              </a:spcAft>
              <a:buClrTx/>
              <a:defRPr/>
            </a:pPr>
            <a:r>
              <a:rPr lang="it-IT" b="1" kern="1200" dirty="0">
                <a:latin typeface="Calibri" panose="020F0502020204030204" pitchFamily="34" charset="0"/>
                <a:ea typeface="Calibri" panose="020F0502020204030204" pitchFamily="34" charset="0"/>
                <a:cs typeface="Arial" panose="020B0604020202020204" pitchFamily="34" charset="0"/>
              </a:rPr>
              <a:t>New approach to solve conservative assumption and avoid high number of MELCOR simulations</a:t>
            </a:r>
          </a:p>
        </p:txBody>
      </p:sp>
    </p:spTree>
    <p:extLst>
      <p:ext uri="{BB962C8B-B14F-4D97-AF65-F5344CB8AC3E}">
        <p14:creationId xmlns:p14="http://schemas.microsoft.com/office/powerpoint/2010/main" val="1920019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F9B1-74C0-9267-F422-C377ED9198CF}"/>
              </a:ext>
            </a:extLst>
          </p:cNvPr>
          <p:cNvSpPr>
            <a:spLocks noGrp="1"/>
          </p:cNvSpPr>
          <p:nvPr>
            <p:ph type="title"/>
          </p:nvPr>
        </p:nvSpPr>
        <p:spPr>
          <a:xfrm>
            <a:off x="47328" y="44624"/>
            <a:ext cx="11876732" cy="504825"/>
          </a:xfrm>
        </p:spPr>
        <p:txBody>
          <a:bodyPr/>
          <a:lstStyle/>
          <a:p>
            <a:r>
              <a:rPr lang="it-IT"/>
              <a:t>Binary Classification Model - workflow</a:t>
            </a:r>
            <a:endParaRPr lang="it-IT" dirty="0"/>
          </a:p>
        </p:txBody>
      </p:sp>
      <p:sp>
        <p:nvSpPr>
          <p:cNvPr id="4" name="Footer Placeholder 3">
            <a:extLst>
              <a:ext uri="{FF2B5EF4-FFF2-40B4-BE49-F238E27FC236}">
                <a16:creationId xmlns:a16="http://schemas.microsoft.com/office/drawing/2014/main" id="{F94DA7DD-A55F-422C-2476-C891DD1FCF3F}"/>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3" name="Slide Number Placeholder 2">
            <a:extLst>
              <a:ext uri="{FF2B5EF4-FFF2-40B4-BE49-F238E27FC236}">
                <a16:creationId xmlns:a16="http://schemas.microsoft.com/office/drawing/2014/main" id="{F00DD12C-42D6-B348-56CF-CA0DFEAC51B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18</a:t>
            </a:fld>
            <a:endParaRPr lang="it-IT" altLang="it-IT" dirty="0"/>
          </a:p>
        </p:txBody>
      </p:sp>
      <p:sp>
        <p:nvSpPr>
          <p:cNvPr id="5" name="TextBox 4">
            <a:extLst>
              <a:ext uri="{FF2B5EF4-FFF2-40B4-BE49-F238E27FC236}">
                <a16:creationId xmlns:a16="http://schemas.microsoft.com/office/drawing/2014/main" id="{4D1192F0-5FC4-564C-C7F3-21B3D2B7BDCB}"/>
              </a:ext>
            </a:extLst>
          </p:cNvPr>
          <p:cNvSpPr txBox="1"/>
          <p:nvPr/>
        </p:nvSpPr>
        <p:spPr>
          <a:xfrm>
            <a:off x="3863752" y="764704"/>
            <a:ext cx="3733872" cy="1015663"/>
          </a:xfrm>
          <a:prstGeom prst="rect">
            <a:avLst/>
          </a:prstGeom>
          <a:noFill/>
        </p:spPr>
        <p:txBody>
          <a:bodyPr wrap="square" rtlCol="0">
            <a:spAutoFit/>
          </a:bodyPr>
          <a:lstStyle/>
          <a:p>
            <a:r>
              <a:rPr lang="it-IT" sz="1500" dirty="0">
                <a:solidFill>
                  <a:srgbClr val="000000"/>
                </a:solidFill>
                <a:latin typeface="+mj-lt"/>
              </a:rPr>
              <a:t>Possible approaches:</a:t>
            </a:r>
          </a:p>
          <a:p>
            <a:pPr marL="285750" indent="-285750">
              <a:buFont typeface="Wingdings" panose="05000000000000000000" pitchFamily="2" charset="2"/>
              <a:buChar char="Ø"/>
            </a:pPr>
            <a:r>
              <a:rPr lang="it-IT" sz="1500" dirty="0">
                <a:solidFill>
                  <a:srgbClr val="000000"/>
                </a:solidFill>
                <a:latin typeface="+mj-lt"/>
              </a:rPr>
              <a:t>Low probability, high consequence</a:t>
            </a:r>
          </a:p>
          <a:p>
            <a:pPr marL="285750" indent="-285750">
              <a:buFont typeface="Wingdings" panose="05000000000000000000" pitchFamily="2" charset="2"/>
              <a:buChar char="Ø"/>
            </a:pPr>
            <a:r>
              <a:rPr lang="it-IT" sz="1500" dirty="0">
                <a:solidFill>
                  <a:srgbClr val="000000"/>
                </a:solidFill>
                <a:latin typeface="+mj-lt"/>
              </a:rPr>
              <a:t>Adaptive methods</a:t>
            </a:r>
          </a:p>
          <a:p>
            <a:pPr marL="285750" indent="-285750">
              <a:buFont typeface="Wingdings" panose="05000000000000000000" pitchFamily="2" charset="2"/>
              <a:buChar char="Ø"/>
            </a:pPr>
            <a:r>
              <a:rPr lang="it-IT" sz="1500" dirty="0">
                <a:solidFill>
                  <a:srgbClr val="000000"/>
                </a:solidFill>
                <a:latin typeface="+mj-lt"/>
              </a:rPr>
              <a:t>Limit surface search</a:t>
            </a:r>
          </a:p>
        </p:txBody>
      </p:sp>
      <p:sp>
        <p:nvSpPr>
          <p:cNvPr id="11" name="TextBox 10">
            <a:extLst>
              <a:ext uri="{FF2B5EF4-FFF2-40B4-BE49-F238E27FC236}">
                <a16:creationId xmlns:a16="http://schemas.microsoft.com/office/drawing/2014/main" id="{5152C2D2-1D2C-E41A-91CB-2A0DCC7B0781}"/>
              </a:ext>
            </a:extLst>
          </p:cNvPr>
          <p:cNvSpPr txBox="1"/>
          <p:nvPr/>
        </p:nvSpPr>
        <p:spPr>
          <a:xfrm>
            <a:off x="3791744" y="4509120"/>
            <a:ext cx="5400600" cy="1015663"/>
          </a:xfrm>
          <a:prstGeom prst="rect">
            <a:avLst/>
          </a:prstGeom>
          <a:noFill/>
        </p:spPr>
        <p:txBody>
          <a:bodyPr wrap="square" rtlCol="0">
            <a:spAutoFit/>
          </a:bodyPr>
          <a:lstStyle/>
          <a:p>
            <a:r>
              <a:rPr lang="it-IT" sz="1500" dirty="0">
                <a:solidFill>
                  <a:srgbClr val="000000"/>
                </a:solidFill>
                <a:latin typeface="+mj-lt"/>
              </a:rPr>
              <a:t>Preparation of a dataset based on simulation result.</a:t>
            </a:r>
          </a:p>
          <a:p>
            <a:r>
              <a:rPr lang="it-IT" sz="1500" dirty="0">
                <a:solidFill>
                  <a:srgbClr val="000000"/>
                </a:solidFill>
                <a:latin typeface="+mj-lt"/>
              </a:rPr>
              <a:t>For each branch are the following parameters are defined</a:t>
            </a:r>
          </a:p>
          <a:p>
            <a:pPr marL="285750" indent="-285750">
              <a:buFont typeface="Wingdings" panose="05000000000000000000" pitchFamily="2" charset="2"/>
              <a:buChar char="Ø"/>
            </a:pPr>
            <a:r>
              <a:rPr lang="it-IT" sz="1500" dirty="0">
                <a:solidFill>
                  <a:srgbClr val="000000"/>
                </a:solidFill>
                <a:latin typeface="+mj-lt"/>
              </a:rPr>
              <a:t>Features: Event timing</a:t>
            </a:r>
          </a:p>
          <a:p>
            <a:pPr marL="285750" indent="-285750">
              <a:buFont typeface="Wingdings" panose="05000000000000000000" pitchFamily="2" charset="2"/>
              <a:buChar char="Ø"/>
            </a:pPr>
            <a:r>
              <a:rPr lang="it-IT" sz="1500" dirty="0">
                <a:solidFill>
                  <a:srgbClr val="000000"/>
                </a:solidFill>
                <a:latin typeface="+mj-lt"/>
              </a:rPr>
              <a:t>classess: CD and Successfull recovery</a:t>
            </a:r>
          </a:p>
        </p:txBody>
      </p:sp>
      <p:pic>
        <p:nvPicPr>
          <p:cNvPr id="16" name="Graphic 15">
            <a:extLst>
              <a:ext uri="{FF2B5EF4-FFF2-40B4-BE49-F238E27FC236}">
                <a16:creationId xmlns:a16="http://schemas.microsoft.com/office/drawing/2014/main" id="{94590FC6-18EA-36BC-97F2-5C8694F287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9926" y="404664"/>
            <a:ext cx="3134626" cy="2134473"/>
          </a:xfrm>
          <a:prstGeom prst="rect">
            <a:avLst/>
          </a:prstGeom>
        </p:spPr>
      </p:pic>
      <p:grpSp>
        <p:nvGrpSpPr>
          <p:cNvPr id="29" name="Group 28">
            <a:extLst>
              <a:ext uri="{FF2B5EF4-FFF2-40B4-BE49-F238E27FC236}">
                <a16:creationId xmlns:a16="http://schemas.microsoft.com/office/drawing/2014/main" id="{3C154C27-938A-81EC-44EB-E6B57EC8A68B}"/>
              </a:ext>
            </a:extLst>
          </p:cNvPr>
          <p:cNvGrpSpPr/>
          <p:nvPr/>
        </p:nvGrpSpPr>
        <p:grpSpPr>
          <a:xfrm>
            <a:off x="1415480" y="596702"/>
            <a:ext cx="2090438" cy="1728192"/>
            <a:chOff x="319174" y="596702"/>
            <a:chExt cx="2090438" cy="1728192"/>
          </a:xfrm>
          <a:solidFill>
            <a:srgbClr val="000000"/>
          </a:solidFill>
        </p:grpSpPr>
        <p:sp>
          <p:nvSpPr>
            <p:cNvPr id="23" name="Arrow: Pentagon 22">
              <a:extLst>
                <a:ext uri="{FF2B5EF4-FFF2-40B4-BE49-F238E27FC236}">
                  <a16:creationId xmlns:a16="http://schemas.microsoft.com/office/drawing/2014/main" id="{BC587BBB-48FD-39F9-8F69-AF44DF75A7B4}"/>
                </a:ext>
              </a:extLst>
            </p:cNvPr>
            <p:cNvSpPr/>
            <p:nvPr/>
          </p:nvSpPr>
          <p:spPr bwMode="auto">
            <a:xfrm rot="5400000">
              <a:off x="500297" y="415579"/>
              <a:ext cx="1728192" cy="2090438"/>
            </a:xfrm>
            <a:prstGeom prst="homePlate">
              <a:avLst>
                <a:gd name="adj" fmla="val 33011"/>
              </a:avLst>
            </a:prstGeom>
            <a:grpFill/>
            <a:ln>
              <a:solidFill>
                <a:srgbClr val="000000"/>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dirty="0">
                <a:ln>
                  <a:noFill/>
                </a:ln>
                <a:solidFill>
                  <a:schemeClr val="bg1"/>
                </a:solidFill>
                <a:effectLst/>
                <a:latin typeface="Arial" charset="0"/>
                <a:ea typeface="ＭＳ Ｐゴシック" pitchFamily="1" charset="-128"/>
              </a:endParaRPr>
            </a:p>
          </p:txBody>
        </p:sp>
        <p:sp>
          <p:nvSpPr>
            <p:cNvPr id="27" name="TextBox 26">
              <a:extLst>
                <a:ext uri="{FF2B5EF4-FFF2-40B4-BE49-F238E27FC236}">
                  <a16:creationId xmlns:a16="http://schemas.microsoft.com/office/drawing/2014/main" id="{C9B7E9D1-139A-548C-79FB-4381A3E2B956}"/>
                </a:ext>
              </a:extLst>
            </p:cNvPr>
            <p:cNvSpPr txBox="1"/>
            <p:nvPr/>
          </p:nvSpPr>
          <p:spPr>
            <a:xfrm>
              <a:off x="551384" y="869093"/>
              <a:ext cx="1589571" cy="784830"/>
            </a:xfrm>
            <a:prstGeom prst="rect">
              <a:avLst/>
            </a:prstGeom>
            <a:grpFill/>
            <a:ln>
              <a:solidFill>
                <a:srgbClr val="000000"/>
              </a:solidFill>
            </a:ln>
          </p:spPr>
          <p:txBody>
            <a:bodyPr wrap="square" rtlCol="0">
              <a:spAutoFit/>
            </a:bodyPr>
            <a:lstStyle/>
            <a:p>
              <a:pPr algn="ctr"/>
              <a:r>
                <a:rPr lang="it-IT" sz="1500" b="1" dirty="0">
                  <a:latin typeface="+mj-lt"/>
                </a:rPr>
                <a:t>Sampling of discrete event timings</a:t>
              </a:r>
            </a:p>
          </p:txBody>
        </p:sp>
      </p:grpSp>
      <p:grpSp>
        <p:nvGrpSpPr>
          <p:cNvPr id="28" name="Group 27">
            <a:extLst>
              <a:ext uri="{FF2B5EF4-FFF2-40B4-BE49-F238E27FC236}">
                <a16:creationId xmlns:a16="http://schemas.microsoft.com/office/drawing/2014/main" id="{4C480F3C-F589-BF33-AE91-162B012F5246}"/>
              </a:ext>
            </a:extLst>
          </p:cNvPr>
          <p:cNvGrpSpPr/>
          <p:nvPr/>
        </p:nvGrpSpPr>
        <p:grpSpPr>
          <a:xfrm>
            <a:off x="1415480" y="2420888"/>
            <a:ext cx="2090438" cy="1728192"/>
            <a:chOff x="319174" y="2492896"/>
            <a:chExt cx="2090438" cy="1728192"/>
          </a:xfrm>
          <a:solidFill>
            <a:schemeClr val="tx1">
              <a:lumMod val="50000"/>
            </a:schemeClr>
          </a:solidFill>
        </p:grpSpPr>
        <p:sp>
          <p:nvSpPr>
            <p:cNvPr id="25" name="Arrow: Pentagon 24">
              <a:extLst>
                <a:ext uri="{FF2B5EF4-FFF2-40B4-BE49-F238E27FC236}">
                  <a16:creationId xmlns:a16="http://schemas.microsoft.com/office/drawing/2014/main" id="{6DBB2140-97E8-7343-7D40-DB07705A13BA}"/>
                </a:ext>
              </a:extLst>
            </p:cNvPr>
            <p:cNvSpPr/>
            <p:nvPr/>
          </p:nvSpPr>
          <p:spPr bwMode="auto">
            <a:xfrm rot="5400000">
              <a:off x="500297" y="2311773"/>
              <a:ext cx="1728192" cy="2090438"/>
            </a:xfrm>
            <a:prstGeom prst="homePlate">
              <a:avLst>
                <a:gd name="adj" fmla="val 33011"/>
              </a:avLst>
            </a:prstGeom>
            <a:grpFill/>
            <a:ln>
              <a:solidFill>
                <a:schemeClr val="tx1">
                  <a:lumMod val="5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dirty="0">
                <a:ln>
                  <a:noFill/>
                </a:ln>
                <a:solidFill>
                  <a:schemeClr val="bg1"/>
                </a:solidFill>
                <a:effectLst/>
                <a:latin typeface="Arial" charset="0"/>
                <a:ea typeface="ＭＳ Ｐゴシック" pitchFamily="1" charset="-128"/>
              </a:endParaRPr>
            </a:p>
          </p:txBody>
        </p:sp>
        <p:sp>
          <p:nvSpPr>
            <p:cNvPr id="7" name="TextBox 6">
              <a:extLst>
                <a:ext uri="{FF2B5EF4-FFF2-40B4-BE49-F238E27FC236}">
                  <a16:creationId xmlns:a16="http://schemas.microsoft.com/office/drawing/2014/main" id="{D9C88D40-A49D-9475-A0F4-CB62C261F9EB}"/>
                </a:ext>
              </a:extLst>
            </p:cNvPr>
            <p:cNvSpPr txBox="1"/>
            <p:nvPr/>
          </p:nvSpPr>
          <p:spPr>
            <a:xfrm>
              <a:off x="519954" y="2708920"/>
              <a:ext cx="1693009" cy="1015663"/>
            </a:xfrm>
            <a:prstGeom prst="rect">
              <a:avLst/>
            </a:prstGeom>
            <a:grpFill/>
            <a:ln>
              <a:solidFill>
                <a:schemeClr val="tx1">
                  <a:lumMod val="50000"/>
                </a:schemeClr>
              </a:solidFill>
            </a:ln>
          </p:spPr>
          <p:txBody>
            <a:bodyPr wrap="square" rtlCol="0">
              <a:spAutoFit/>
            </a:bodyPr>
            <a:lstStyle/>
            <a:p>
              <a:pPr algn="ctr"/>
              <a:r>
                <a:rPr lang="it-IT" sz="1500" b="1" dirty="0">
                  <a:latin typeface="+mj-lt"/>
                </a:rPr>
                <a:t>Simulations based on Dynamic Event Tree</a:t>
              </a:r>
            </a:p>
          </p:txBody>
        </p:sp>
      </p:grpSp>
      <p:grpSp>
        <p:nvGrpSpPr>
          <p:cNvPr id="31" name="Group 30">
            <a:extLst>
              <a:ext uri="{FF2B5EF4-FFF2-40B4-BE49-F238E27FC236}">
                <a16:creationId xmlns:a16="http://schemas.microsoft.com/office/drawing/2014/main" id="{CB3FC426-3E80-DD4E-4023-052C675D29BB}"/>
              </a:ext>
            </a:extLst>
          </p:cNvPr>
          <p:cNvGrpSpPr/>
          <p:nvPr/>
        </p:nvGrpSpPr>
        <p:grpSpPr>
          <a:xfrm>
            <a:off x="1421139" y="4293096"/>
            <a:ext cx="2090438" cy="1728192"/>
            <a:chOff x="324833" y="4293096"/>
            <a:chExt cx="2090438" cy="1728192"/>
          </a:xfrm>
          <a:solidFill>
            <a:schemeClr val="tx1">
              <a:lumMod val="75000"/>
            </a:schemeClr>
          </a:solidFill>
        </p:grpSpPr>
        <p:sp>
          <p:nvSpPr>
            <p:cNvPr id="26" name="Arrow: Pentagon 25">
              <a:extLst>
                <a:ext uri="{FF2B5EF4-FFF2-40B4-BE49-F238E27FC236}">
                  <a16:creationId xmlns:a16="http://schemas.microsoft.com/office/drawing/2014/main" id="{C4C0900D-D25D-757F-6E63-1B7E7642F4B8}"/>
                </a:ext>
              </a:extLst>
            </p:cNvPr>
            <p:cNvSpPr/>
            <p:nvPr/>
          </p:nvSpPr>
          <p:spPr bwMode="auto">
            <a:xfrm rot="5400000">
              <a:off x="505956" y="4111973"/>
              <a:ext cx="1728192" cy="2090438"/>
            </a:xfrm>
            <a:prstGeom prst="homePlate">
              <a:avLst>
                <a:gd name="adj" fmla="val 33011"/>
              </a:avLst>
            </a:prstGeom>
            <a:grpFill/>
            <a:ln>
              <a:solidFill>
                <a:schemeClr val="tx1">
                  <a:lumMod val="75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dirty="0">
                <a:ln>
                  <a:noFill/>
                </a:ln>
                <a:solidFill>
                  <a:schemeClr val="bg1"/>
                </a:solidFill>
                <a:effectLst/>
                <a:latin typeface="Arial" charset="0"/>
                <a:ea typeface="ＭＳ Ｐゴシック" pitchFamily="1" charset="-128"/>
              </a:endParaRPr>
            </a:p>
          </p:txBody>
        </p:sp>
        <p:sp>
          <p:nvSpPr>
            <p:cNvPr id="30" name="TextBox 29">
              <a:extLst>
                <a:ext uri="{FF2B5EF4-FFF2-40B4-BE49-F238E27FC236}">
                  <a16:creationId xmlns:a16="http://schemas.microsoft.com/office/drawing/2014/main" id="{6540B121-E33C-B4BF-6E59-B2084FAA5753}"/>
                </a:ext>
              </a:extLst>
            </p:cNvPr>
            <p:cNvSpPr txBox="1"/>
            <p:nvPr/>
          </p:nvSpPr>
          <p:spPr>
            <a:xfrm>
              <a:off x="415440" y="4581128"/>
              <a:ext cx="1897906" cy="784830"/>
            </a:xfrm>
            <a:prstGeom prst="rect">
              <a:avLst/>
            </a:prstGeom>
            <a:grpFill/>
            <a:ln>
              <a:solidFill>
                <a:schemeClr val="tx1">
                  <a:lumMod val="75000"/>
                </a:schemeClr>
              </a:solidFill>
            </a:ln>
          </p:spPr>
          <p:txBody>
            <a:bodyPr wrap="square" rtlCol="0">
              <a:spAutoFit/>
            </a:bodyPr>
            <a:lstStyle/>
            <a:p>
              <a:pPr algn="ctr"/>
              <a:r>
                <a:rPr lang="it-IT" sz="1500" b="1" dirty="0">
                  <a:latin typeface="+mj-lt"/>
                </a:rPr>
                <a:t>Post-processing and data classification</a:t>
              </a:r>
            </a:p>
          </p:txBody>
        </p:sp>
      </p:grpSp>
      <p:sp>
        <p:nvSpPr>
          <p:cNvPr id="46" name="TextBox 45">
            <a:extLst>
              <a:ext uri="{FF2B5EF4-FFF2-40B4-BE49-F238E27FC236}">
                <a16:creationId xmlns:a16="http://schemas.microsoft.com/office/drawing/2014/main" id="{DE17DD69-CFA4-B623-D30D-60F97DB32B43}"/>
              </a:ext>
            </a:extLst>
          </p:cNvPr>
          <p:cNvSpPr txBox="1"/>
          <p:nvPr/>
        </p:nvSpPr>
        <p:spPr>
          <a:xfrm>
            <a:off x="3791744" y="2852936"/>
            <a:ext cx="7848872" cy="553998"/>
          </a:xfrm>
          <a:prstGeom prst="rect">
            <a:avLst/>
          </a:prstGeom>
          <a:noFill/>
        </p:spPr>
        <p:txBody>
          <a:bodyPr wrap="square" rtlCol="0">
            <a:spAutoFit/>
          </a:bodyPr>
          <a:lstStyle/>
          <a:p>
            <a:r>
              <a:rPr lang="it-IT" sz="1500" dirty="0">
                <a:solidFill>
                  <a:srgbClr val="000000"/>
                </a:solidFill>
                <a:latin typeface="+mj-lt"/>
              </a:rPr>
              <a:t>RAVEN acts as the driver code for DET applications whereas MELCOR is a severe accident code that can simulate the thermal–hydraulic response of a NPP</a:t>
            </a:r>
          </a:p>
        </p:txBody>
      </p:sp>
      <p:pic>
        <p:nvPicPr>
          <p:cNvPr id="48" name="Graphic 47">
            <a:extLst>
              <a:ext uri="{FF2B5EF4-FFF2-40B4-BE49-F238E27FC236}">
                <a16:creationId xmlns:a16="http://schemas.microsoft.com/office/drawing/2014/main" id="{E7276449-5E92-6B92-EEC4-29DF89F116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64351" y="4293096"/>
            <a:ext cx="2884647" cy="1772596"/>
          </a:xfrm>
          <a:prstGeom prst="rect">
            <a:avLst/>
          </a:prstGeom>
        </p:spPr>
      </p:pic>
      <p:sp>
        <p:nvSpPr>
          <p:cNvPr id="6" name="TextBox 5">
            <a:extLst>
              <a:ext uri="{FF2B5EF4-FFF2-40B4-BE49-F238E27FC236}">
                <a16:creationId xmlns:a16="http://schemas.microsoft.com/office/drawing/2014/main" id="{DDE9EA81-DD83-3ECD-9432-1A4DE87A5A98}"/>
              </a:ext>
            </a:extLst>
          </p:cNvPr>
          <p:cNvSpPr txBox="1"/>
          <p:nvPr/>
        </p:nvSpPr>
        <p:spPr>
          <a:xfrm>
            <a:off x="327229" y="1052736"/>
            <a:ext cx="800219" cy="323165"/>
          </a:xfrm>
          <a:prstGeom prst="rect">
            <a:avLst/>
          </a:prstGeom>
          <a:noFill/>
          <a:ln w="38100">
            <a:solidFill>
              <a:srgbClr val="000000"/>
            </a:solidFill>
          </a:ln>
        </p:spPr>
        <p:txBody>
          <a:bodyPr wrap="none" rtlCol="0">
            <a:spAutoFit/>
          </a:bodyPr>
          <a:lstStyle/>
          <a:p>
            <a:pPr algn="l"/>
            <a:r>
              <a:rPr lang="it-IT" sz="1500" b="1" dirty="0">
                <a:solidFill>
                  <a:srgbClr val="000000"/>
                </a:solidFill>
                <a:latin typeface="+mj-lt"/>
              </a:rPr>
              <a:t>Step 1</a:t>
            </a:r>
          </a:p>
        </p:txBody>
      </p:sp>
      <p:sp>
        <p:nvSpPr>
          <p:cNvPr id="8" name="TextBox 7">
            <a:extLst>
              <a:ext uri="{FF2B5EF4-FFF2-40B4-BE49-F238E27FC236}">
                <a16:creationId xmlns:a16="http://schemas.microsoft.com/office/drawing/2014/main" id="{4DC3A88A-0E60-E593-E239-F4569DC1008D}"/>
              </a:ext>
            </a:extLst>
          </p:cNvPr>
          <p:cNvSpPr txBox="1"/>
          <p:nvPr/>
        </p:nvSpPr>
        <p:spPr>
          <a:xfrm>
            <a:off x="302924" y="2863377"/>
            <a:ext cx="800219" cy="323165"/>
          </a:xfrm>
          <a:prstGeom prst="rect">
            <a:avLst/>
          </a:prstGeom>
          <a:noFill/>
          <a:ln w="38100">
            <a:solidFill>
              <a:schemeClr val="tx1">
                <a:lumMod val="75000"/>
              </a:schemeClr>
            </a:solidFill>
          </a:ln>
        </p:spPr>
        <p:txBody>
          <a:bodyPr wrap="none" rtlCol="0">
            <a:spAutoFit/>
          </a:bodyPr>
          <a:lstStyle/>
          <a:p>
            <a:pPr algn="l"/>
            <a:r>
              <a:rPr lang="it-IT" sz="1500" b="1" dirty="0">
                <a:solidFill>
                  <a:srgbClr val="000000"/>
                </a:solidFill>
                <a:latin typeface="+mj-lt"/>
              </a:rPr>
              <a:t>Step 2</a:t>
            </a:r>
          </a:p>
        </p:txBody>
      </p:sp>
      <p:sp>
        <p:nvSpPr>
          <p:cNvPr id="9" name="TextBox 8">
            <a:extLst>
              <a:ext uri="{FF2B5EF4-FFF2-40B4-BE49-F238E27FC236}">
                <a16:creationId xmlns:a16="http://schemas.microsoft.com/office/drawing/2014/main" id="{B4331995-8B1E-1C2E-B103-42A1862D9883}"/>
              </a:ext>
            </a:extLst>
          </p:cNvPr>
          <p:cNvSpPr txBox="1"/>
          <p:nvPr/>
        </p:nvSpPr>
        <p:spPr>
          <a:xfrm>
            <a:off x="302924" y="4758243"/>
            <a:ext cx="800219" cy="323165"/>
          </a:xfrm>
          <a:prstGeom prst="rect">
            <a:avLst/>
          </a:prstGeom>
          <a:noFill/>
          <a:ln w="38100">
            <a:solidFill>
              <a:srgbClr val="9D2C12"/>
            </a:solidFill>
          </a:ln>
        </p:spPr>
        <p:txBody>
          <a:bodyPr wrap="none" rtlCol="0">
            <a:spAutoFit/>
          </a:bodyPr>
          <a:lstStyle/>
          <a:p>
            <a:pPr algn="l"/>
            <a:r>
              <a:rPr lang="it-IT" sz="1500" b="1" dirty="0">
                <a:solidFill>
                  <a:srgbClr val="000000"/>
                </a:solidFill>
                <a:latin typeface="+mj-lt"/>
              </a:rPr>
              <a:t>Step 3</a:t>
            </a:r>
          </a:p>
        </p:txBody>
      </p:sp>
    </p:spTree>
    <p:extLst>
      <p:ext uri="{BB962C8B-B14F-4D97-AF65-F5344CB8AC3E}">
        <p14:creationId xmlns:p14="http://schemas.microsoft.com/office/powerpoint/2010/main" val="2349399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AF9B1-74C0-9267-F422-C377ED9198CF}"/>
              </a:ext>
            </a:extLst>
          </p:cNvPr>
          <p:cNvSpPr>
            <a:spLocks noGrp="1"/>
          </p:cNvSpPr>
          <p:nvPr>
            <p:ph type="title"/>
          </p:nvPr>
        </p:nvSpPr>
        <p:spPr>
          <a:xfrm>
            <a:off x="47328" y="44624"/>
            <a:ext cx="11876732" cy="504825"/>
          </a:xfrm>
        </p:spPr>
        <p:txBody>
          <a:bodyPr/>
          <a:lstStyle/>
          <a:p>
            <a:r>
              <a:rPr lang="it-IT"/>
              <a:t>Binary Classification Model - workflow</a:t>
            </a:r>
            <a:endParaRPr lang="it-IT" dirty="0"/>
          </a:p>
        </p:txBody>
      </p:sp>
      <p:sp>
        <p:nvSpPr>
          <p:cNvPr id="4" name="Footer Placeholder 3">
            <a:extLst>
              <a:ext uri="{FF2B5EF4-FFF2-40B4-BE49-F238E27FC236}">
                <a16:creationId xmlns:a16="http://schemas.microsoft.com/office/drawing/2014/main" id="{F94DA7DD-A55F-422C-2476-C891DD1FCF3F}"/>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3" name="Slide Number Placeholder 2">
            <a:extLst>
              <a:ext uri="{FF2B5EF4-FFF2-40B4-BE49-F238E27FC236}">
                <a16:creationId xmlns:a16="http://schemas.microsoft.com/office/drawing/2014/main" id="{F00DD12C-42D6-B348-56CF-CA0DFEAC51B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19</a:t>
            </a:fld>
            <a:endParaRPr lang="it-IT" altLang="it-IT" dirty="0"/>
          </a:p>
        </p:txBody>
      </p:sp>
      <p:grpSp>
        <p:nvGrpSpPr>
          <p:cNvPr id="43" name="Group 42">
            <a:extLst>
              <a:ext uri="{FF2B5EF4-FFF2-40B4-BE49-F238E27FC236}">
                <a16:creationId xmlns:a16="http://schemas.microsoft.com/office/drawing/2014/main" id="{D8BEBF4A-5707-5A63-72B6-095359D08C9E}"/>
              </a:ext>
            </a:extLst>
          </p:cNvPr>
          <p:cNvGrpSpPr/>
          <p:nvPr/>
        </p:nvGrpSpPr>
        <p:grpSpPr>
          <a:xfrm>
            <a:off x="8940584" y="4653248"/>
            <a:ext cx="2412000" cy="1008000"/>
            <a:chOff x="9677219" y="4661212"/>
            <a:chExt cx="2412000" cy="1008000"/>
          </a:xfrm>
        </p:grpSpPr>
        <p:sp>
          <p:nvSpPr>
            <p:cNvPr id="42" name="TextBox 41">
              <a:extLst>
                <a:ext uri="{FF2B5EF4-FFF2-40B4-BE49-F238E27FC236}">
                  <a16:creationId xmlns:a16="http://schemas.microsoft.com/office/drawing/2014/main" id="{E44488A0-721B-577A-DDD1-F01929AE9284}"/>
                </a:ext>
              </a:extLst>
            </p:cNvPr>
            <p:cNvSpPr txBox="1"/>
            <p:nvPr/>
          </p:nvSpPr>
          <p:spPr>
            <a:xfrm>
              <a:off x="9677219" y="4661212"/>
              <a:ext cx="2412000" cy="1008000"/>
            </a:xfrm>
            <a:prstGeom prst="ellipse">
              <a:avLst/>
            </a:prstGeom>
            <a:noFill/>
            <a:ln w="57150">
              <a:solidFill>
                <a:srgbClr val="00B050"/>
              </a:solidFill>
            </a:ln>
          </p:spPr>
          <p:txBody>
            <a:bodyPr wrap="square" rtlCol="0">
              <a:spAutoFit/>
            </a:bodyPr>
            <a:lstStyle/>
            <a:p>
              <a:endParaRPr lang="it-IT" sz="1500" b="1" dirty="0">
                <a:solidFill>
                  <a:srgbClr val="000000"/>
                </a:solidFill>
                <a:latin typeface="+mj-lt"/>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520226A-A712-0748-75DD-DB6CD003665F}"/>
                    </a:ext>
                  </a:extLst>
                </p:cNvPr>
                <p:cNvSpPr txBox="1"/>
                <p:nvPr/>
              </p:nvSpPr>
              <p:spPr>
                <a:xfrm>
                  <a:off x="9765782" y="4757106"/>
                  <a:ext cx="2234874" cy="785157"/>
                </a:xfrm>
                <a:prstGeom prst="ellipse">
                  <a:avLst/>
                </a:prstGeom>
                <a:noFill/>
                <a:ln w="57150">
                  <a:solidFill>
                    <a:srgbClr val="00B05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400" b="1" i="1" dirty="0">
                            <a:solidFill>
                              <a:srgbClr val="000000"/>
                            </a:solidFill>
                            <a:latin typeface="Cambria Math" panose="02040503050406030204" pitchFamily="18" charset="0"/>
                          </a:rPr>
                          <m:t>𝑪𝑫𝑭</m:t>
                        </m:r>
                        <m:r>
                          <a:rPr lang="it-IT" sz="1400" b="1" i="1" dirty="0">
                            <a:solidFill>
                              <a:srgbClr val="000000"/>
                            </a:solidFill>
                            <a:latin typeface="Cambria Math" panose="02040503050406030204" pitchFamily="18" charset="0"/>
                          </a:rPr>
                          <m:t>=</m:t>
                        </m:r>
                        <m:f>
                          <m:fPr>
                            <m:ctrlPr>
                              <a:rPr lang="it-IT" sz="1400" b="1" i="1" dirty="0">
                                <a:solidFill>
                                  <a:srgbClr val="000000"/>
                                </a:solidFill>
                                <a:latin typeface="Cambria Math" panose="02040503050406030204" pitchFamily="18" charset="0"/>
                              </a:rPr>
                            </m:ctrlPr>
                          </m:fPr>
                          <m:num>
                            <m:sSub>
                              <m:sSubPr>
                                <m:ctrlPr>
                                  <a:rPr lang="it-IT" sz="1400" b="1" i="1" dirty="0">
                                    <a:solidFill>
                                      <a:srgbClr val="000000"/>
                                    </a:solidFill>
                                    <a:latin typeface="Cambria Math" panose="02040503050406030204" pitchFamily="18" charset="0"/>
                                  </a:rPr>
                                </m:ctrlPr>
                              </m:sSubPr>
                              <m:e>
                                <m:r>
                                  <a:rPr lang="it-IT" sz="1400" b="1" i="1" dirty="0">
                                    <a:solidFill>
                                      <a:srgbClr val="000000"/>
                                    </a:solidFill>
                                    <a:latin typeface="Cambria Math" panose="02040503050406030204" pitchFamily="18" charset="0"/>
                                  </a:rPr>
                                  <m:t>𝑵</m:t>
                                </m:r>
                              </m:e>
                              <m:sub>
                                <m:r>
                                  <a:rPr lang="it-IT" sz="1400" b="1" i="1" dirty="0">
                                    <a:solidFill>
                                      <a:srgbClr val="000000"/>
                                    </a:solidFill>
                                    <a:latin typeface="Cambria Math" panose="02040503050406030204" pitchFamily="18" charset="0"/>
                                  </a:rPr>
                                  <m:t>𝑪𝑫</m:t>
                                </m:r>
                              </m:sub>
                            </m:sSub>
                          </m:num>
                          <m:den>
                            <m:sSub>
                              <m:sSubPr>
                                <m:ctrlPr>
                                  <a:rPr lang="it-IT" sz="1400" b="1" i="1" dirty="0">
                                    <a:solidFill>
                                      <a:srgbClr val="000000"/>
                                    </a:solidFill>
                                    <a:latin typeface="Cambria Math" panose="02040503050406030204" pitchFamily="18" charset="0"/>
                                  </a:rPr>
                                </m:ctrlPr>
                              </m:sSubPr>
                              <m:e>
                                <m:r>
                                  <a:rPr lang="it-IT" sz="1400" b="1" i="1" dirty="0">
                                    <a:solidFill>
                                      <a:srgbClr val="000000"/>
                                    </a:solidFill>
                                    <a:latin typeface="Cambria Math" panose="02040503050406030204" pitchFamily="18" charset="0"/>
                                  </a:rPr>
                                  <m:t>𝑵</m:t>
                                </m:r>
                              </m:e>
                              <m:sub>
                                <m:r>
                                  <a:rPr lang="it-IT" sz="1400" b="1" i="1" dirty="0">
                                    <a:solidFill>
                                      <a:srgbClr val="000000"/>
                                    </a:solidFill>
                                    <a:latin typeface="Cambria Math" panose="02040503050406030204" pitchFamily="18" charset="0"/>
                                  </a:rPr>
                                  <m:t>𝒔𝒂𝒎𝒑𝒍𝒆𝒔</m:t>
                                </m:r>
                              </m:sub>
                            </m:sSub>
                          </m:den>
                        </m:f>
                      </m:oMath>
                    </m:oMathPara>
                  </a14:m>
                  <a:endParaRPr lang="it-IT" sz="1500" b="1" dirty="0">
                    <a:solidFill>
                      <a:srgbClr val="000000"/>
                    </a:solidFill>
                    <a:latin typeface="+mj-lt"/>
                  </a:endParaRPr>
                </a:p>
              </p:txBody>
            </p:sp>
          </mc:Choice>
          <mc:Fallback xmlns="">
            <p:sp>
              <p:nvSpPr>
                <p:cNvPr id="8" name="TextBox 7">
                  <a:extLst>
                    <a:ext uri="{FF2B5EF4-FFF2-40B4-BE49-F238E27FC236}">
                      <a16:creationId xmlns:a16="http://schemas.microsoft.com/office/drawing/2014/main" id="{F520226A-A712-0748-75DD-DB6CD003665F}"/>
                    </a:ext>
                  </a:extLst>
                </p:cNvPr>
                <p:cNvSpPr txBox="1">
                  <a:spLocks noRot="1" noChangeAspect="1" noMove="1" noResize="1" noEditPoints="1" noAdjustHandles="1" noChangeArrowheads="1" noChangeShapeType="1" noTextEdit="1"/>
                </p:cNvSpPr>
                <p:nvPr/>
              </p:nvSpPr>
              <p:spPr>
                <a:xfrm>
                  <a:off x="9765782" y="4757106"/>
                  <a:ext cx="2234874" cy="785157"/>
                </a:xfrm>
                <a:prstGeom prst="ellipse">
                  <a:avLst/>
                </a:prstGeom>
                <a:blipFill>
                  <a:blip r:embed="rId2"/>
                  <a:stretch>
                    <a:fillRect/>
                  </a:stretch>
                </a:blipFill>
                <a:ln w="57150">
                  <a:solidFill>
                    <a:srgbClr val="00B050"/>
                  </a:solidFill>
                </a:ln>
              </p:spPr>
              <p:txBody>
                <a:bodyPr/>
                <a:lstStyle/>
                <a:p>
                  <a:r>
                    <a:rPr lang="it-IT">
                      <a:noFill/>
                    </a:rPr>
                    <a:t> </a:t>
                  </a:r>
                </a:p>
              </p:txBody>
            </p:sp>
          </mc:Fallback>
        </mc:AlternateContent>
      </p:grpSp>
      <p:grpSp>
        <p:nvGrpSpPr>
          <p:cNvPr id="33" name="Group 32">
            <a:extLst>
              <a:ext uri="{FF2B5EF4-FFF2-40B4-BE49-F238E27FC236}">
                <a16:creationId xmlns:a16="http://schemas.microsoft.com/office/drawing/2014/main" id="{36C1F059-7345-84A9-BD01-336D8110E9B7}"/>
              </a:ext>
            </a:extLst>
          </p:cNvPr>
          <p:cNvGrpSpPr/>
          <p:nvPr/>
        </p:nvGrpSpPr>
        <p:grpSpPr>
          <a:xfrm>
            <a:off x="1413274" y="620688"/>
            <a:ext cx="2090438" cy="1728192"/>
            <a:chOff x="324833" y="4293096"/>
            <a:chExt cx="2090438" cy="1728192"/>
          </a:xfrm>
          <a:solidFill>
            <a:schemeClr val="tx1">
              <a:lumMod val="60000"/>
              <a:lumOff val="40000"/>
            </a:schemeClr>
          </a:solidFill>
        </p:grpSpPr>
        <p:sp>
          <p:nvSpPr>
            <p:cNvPr id="34" name="Arrow: Pentagon 33">
              <a:extLst>
                <a:ext uri="{FF2B5EF4-FFF2-40B4-BE49-F238E27FC236}">
                  <a16:creationId xmlns:a16="http://schemas.microsoft.com/office/drawing/2014/main" id="{885B885D-3C39-C7F5-2D84-60863B55E691}"/>
                </a:ext>
              </a:extLst>
            </p:cNvPr>
            <p:cNvSpPr/>
            <p:nvPr/>
          </p:nvSpPr>
          <p:spPr bwMode="auto">
            <a:xfrm rot="5400000">
              <a:off x="505956" y="4111973"/>
              <a:ext cx="1728192" cy="2090438"/>
            </a:xfrm>
            <a:prstGeom prst="homePlate">
              <a:avLst>
                <a:gd name="adj" fmla="val 33011"/>
              </a:avLst>
            </a:prstGeom>
            <a:grpFill/>
            <a:ln>
              <a:solidFill>
                <a:schemeClr val="tx1">
                  <a:lumMod val="60000"/>
                  <a:lumOff val="4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dirty="0">
                <a:ln>
                  <a:noFill/>
                </a:ln>
                <a:solidFill>
                  <a:schemeClr val="bg1"/>
                </a:solidFill>
                <a:effectLst/>
                <a:latin typeface="Arial" charset="0"/>
                <a:ea typeface="ＭＳ Ｐゴシック" pitchFamily="1" charset="-128"/>
              </a:endParaRPr>
            </a:p>
          </p:txBody>
        </p:sp>
        <p:sp>
          <p:nvSpPr>
            <p:cNvPr id="35" name="TextBox 34">
              <a:extLst>
                <a:ext uri="{FF2B5EF4-FFF2-40B4-BE49-F238E27FC236}">
                  <a16:creationId xmlns:a16="http://schemas.microsoft.com/office/drawing/2014/main" id="{70664105-E7CF-666E-B382-E5B17F31543B}"/>
                </a:ext>
              </a:extLst>
            </p:cNvPr>
            <p:cNvSpPr txBox="1"/>
            <p:nvPr/>
          </p:nvSpPr>
          <p:spPr>
            <a:xfrm>
              <a:off x="415440" y="4614227"/>
              <a:ext cx="1897906" cy="830997"/>
            </a:xfrm>
            <a:prstGeom prst="rect">
              <a:avLst/>
            </a:prstGeom>
            <a:grpFill/>
            <a:ln>
              <a:solidFill>
                <a:schemeClr val="tx1">
                  <a:lumMod val="60000"/>
                  <a:lumOff val="40000"/>
                </a:schemeClr>
              </a:solidFill>
            </a:ln>
          </p:spPr>
          <p:txBody>
            <a:bodyPr wrap="square" rtlCol="0">
              <a:spAutoFit/>
            </a:bodyPr>
            <a:lstStyle/>
            <a:p>
              <a:pPr algn="ctr"/>
              <a:r>
                <a:rPr lang="it-IT" sz="1600" b="1" dirty="0">
                  <a:latin typeface="+mj-lt"/>
                </a:rPr>
                <a:t>Train Binary classification model</a:t>
              </a:r>
            </a:p>
          </p:txBody>
        </p:sp>
      </p:grpSp>
      <p:grpSp>
        <p:nvGrpSpPr>
          <p:cNvPr id="36" name="Group 35">
            <a:extLst>
              <a:ext uri="{FF2B5EF4-FFF2-40B4-BE49-F238E27FC236}">
                <a16:creationId xmlns:a16="http://schemas.microsoft.com/office/drawing/2014/main" id="{87A4BF4A-1B8D-3735-D399-646BA7A5358B}"/>
              </a:ext>
            </a:extLst>
          </p:cNvPr>
          <p:cNvGrpSpPr/>
          <p:nvPr/>
        </p:nvGrpSpPr>
        <p:grpSpPr>
          <a:xfrm>
            <a:off x="1413274" y="2420888"/>
            <a:ext cx="2090438" cy="1728192"/>
            <a:chOff x="324833" y="4293096"/>
            <a:chExt cx="2090438" cy="1728192"/>
          </a:xfrm>
          <a:solidFill>
            <a:schemeClr val="tx1">
              <a:lumMod val="40000"/>
              <a:lumOff val="60000"/>
            </a:schemeClr>
          </a:solidFill>
        </p:grpSpPr>
        <p:sp>
          <p:nvSpPr>
            <p:cNvPr id="37" name="Arrow: Pentagon 36">
              <a:extLst>
                <a:ext uri="{FF2B5EF4-FFF2-40B4-BE49-F238E27FC236}">
                  <a16:creationId xmlns:a16="http://schemas.microsoft.com/office/drawing/2014/main" id="{55C503B2-D86C-845E-D3C0-3DB7A5845A37}"/>
                </a:ext>
              </a:extLst>
            </p:cNvPr>
            <p:cNvSpPr/>
            <p:nvPr/>
          </p:nvSpPr>
          <p:spPr bwMode="auto">
            <a:xfrm rot="5400000">
              <a:off x="505956" y="4111973"/>
              <a:ext cx="1728192" cy="2090438"/>
            </a:xfrm>
            <a:prstGeom prst="homePlate">
              <a:avLst>
                <a:gd name="adj" fmla="val 33011"/>
              </a:avLst>
            </a:prstGeom>
            <a:grpFill/>
            <a:ln>
              <a:solidFill>
                <a:schemeClr val="tx1">
                  <a:lumMod val="40000"/>
                  <a:lumOff val="6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dirty="0">
                <a:ln>
                  <a:noFill/>
                </a:ln>
                <a:solidFill>
                  <a:schemeClr val="bg1"/>
                </a:solidFill>
                <a:effectLst/>
                <a:latin typeface="Arial" charset="0"/>
                <a:ea typeface="ＭＳ Ｐゴシック" pitchFamily="1" charset="-128"/>
              </a:endParaRPr>
            </a:p>
          </p:txBody>
        </p:sp>
        <p:sp>
          <p:nvSpPr>
            <p:cNvPr id="38" name="TextBox 37">
              <a:extLst>
                <a:ext uri="{FF2B5EF4-FFF2-40B4-BE49-F238E27FC236}">
                  <a16:creationId xmlns:a16="http://schemas.microsoft.com/office/drawing/2014/main" id="{FE06E011-F393-A8FA-A949-A71B07B4A348}"/>
                </a:ext>
              </a:extLst>
            </p:cNvPr>
            <p:cNvSpPr txBox="1"/>
            <p:nvPr/>
          </p:nvSpPr>
          <p:spPr>
            <a:xfrm>
              <a:off x="518414" y="4581128"/>
              <a:ext cx="1752841" cy="784830"/>
            </a:xfrm>
            <a:prstGeom prst="rect">
              <a:avLst/>
            </a:prstGeom>
            <a:grpFill/>
            <a:ln>
              <a:solidFill>
                <a:schemeClr val="tx1">
                  <a:lumMod val="40000"/>
                  <a:lumOff val="60000"/>
                </a:schemeClr>
              </a:solidFill>
            </a:ln>
          </p:spPr>
          <p:txBody>
            <a:bodyPr wrap="square" rtlCol="0">
              <a:spAutoFit/>
            </a:bodyPr>
            <a:lstStyle/>
            <a:p>
              <a:pPr algn="ctr"/>
              <a:r>
                <a:rPr lang="it-IT" sz="1500" b="1" dirty="0">
                  <a:latin typeface="+mj-lt"/>
                </a:rPr>
                <a:t>Sample event timings from pdf</a:t>
              </a:r>
            </a:p>
          </p:txBody>
        </p:sp>
      </p:grpSp>
      <p:grpSp>
        <p:nvGrpSpPr>
          <p:cNvPr id="39" name="Group 38">
            <a:extLst>
              <a:ext uri="{FF2B5EF4-FFF2-40B4-BE49-F238E27FC236}">
                <a16:creationId xmlns:a16="http://schemas.microsoft.com/office/drawing/2014/main" id="{124AAA67-F29F-7C32-0012-781B2F7CCF42}"/>
              </a:ext>
            </a:extLst>
          </p:cNvPr>
          <p:cNvGrpSpPr/>
          <p:nvPr/>
        </p:nvGrpSpPr>
        <p:grpSpPr>
          <a:xfrm>
            <a:off x="1413274" y="4293096"/>
            <a:ext cx="2090438" cy="1728192"/>
            <a:chOff x="324833" y="4293096"/>
            <a:chExt cx="2090438" cy="1728192"/>
          </a:xfrm>
          <a:solidFill>
            <a:schemeClr val="tx1">
              <a:lumMod val="20000"/>
              <a:lumOff val="80000"/>
            </a:schemeClr>
          </a:solidFill>
        </p:grpSpPr>
        <p:sp>
          <p:nvSpPr>
            <p:cNvPr id="40" name="Arrow: Pentagon 39">
              <a:extLst>
                <a:ext uri="{FF2B5EF4-FFF2-40B4-BE49-F238E27FC236}">
                  <a16:creationId xmlns:a16="http://schemas.microsoft.com/office/drawing/2014/main" id="{35A4840D-4100-4742-B5B7-C66DA5C44EAB}"/>
                </a:ext>
              </a:extLst>
            </p:cNvPr>
            <p:cNvSpPr/>
            <p:nvPr/>
          </p:nvSpPr>
          <p:spPr bwMode="auto">
            <a:xfrm rot="5400000">
              <a:off x="505956" y="4111973"/>
              <a:ext cx="1728192" cy="2090438"/>
            </a:xfrm>
            <a:prstGeom prst="homePlate">
              <a:avLst>
                <a:gd name="adj" fmla="val 33011"/>
              </a:avLst>
            </a:prstGeom>
            <a:grpFill/>
            <a:ln>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dirty="0">
                <a:ln>
                  <a:noFill/>
                </a:ln>
                <a:solidFill>
                  <a:schemeClr val="bg1"/>
                </a:solidFill>
                <a:effectLst/>
                <a:latin typeface="Arial" charset="0"/>
                <a:ea typeface="ＭＳ Ｐゴシック" pitchFamily="1" charset="-128"/>
              </a:endParaRPr>
            </a:p>
          </p:txBody>
        </p:sp>
        <p:sp>
          <p:nvSpPr>
            <p:cNvPr id="41" name="TextBox 40">
              <a:extLst>
                <a:ext uri="{FF2B5EF4-FFF2-40B4-BE49-F238E27FC236}">
                  <a16:creationId xmlns:a16="http://schemas.microsoft.com/office/drawing/2014/main" id="{7A274EAF-0D1E-7D26-F9CE-9471EF30C51D}"/>
                </a:ext>
              </a:extLst>
            </p:cNvPr>
            <p:cNvSpPr txBox="1"/>
            <p:nvPr/>
          </p:nvSpPr>
          <p:spPr>
            <a:xfrm>
              <a:off x="512097" y="4501569"/>
              <a:ext cx="1752841" cy="1015663"/>
            </a:xfrm>
            <a:prstGeom prst="rect">
              <a:avLst/>
            </a:prstGeom>
            <a:solidFill>
              <a:schemeClr val="tx1">
                <a:lumMod val="20000"/>
                <a:lumOff val="80000"/>
              </a:schemeClr>
            </a:solidFill>
            <a:ln>
              <a:solidFill>
                <a:schemeClr val="tx1">
                  <a:lumMod val="20000"/>
                  <a:lumOff val="80000"/>
                </a:schemeClr>
              </a:solidFill>
            </a:ln>
          </p:spPr>
          <p:txBody>
            <a:bodyPr wrap="square" rtlCol="0">
              <a:spAutoFit/>
            </a:bodyPr>
            <a:lstStyle/>
            <a:p>
              <a:pPr algn="ctr"/>
              <a:r>
                <a:rPr lang="en-US" sz="1500" b="1" dirty="0">
                  <a:latin typeface="+mj-lt"/>
                </a:rPr>
                <a:t>Classify event with Binary classification model</a:t>
              </a:r>
            </a:p>
          </p:txBody>
        </p:sp>
      </p:grpSp>
      <p:pic>
        <p:nvPicPr>
          <p:cNvPr id="45" name="Graphic 44">
            <a:extLst>
              <a:ext uri="{FF2B5EF4-FFF2-40B4-BE49-F238E27FC236}">
                <a16:creationId xmlns:a16="http://schemas.microsoft.com/office/drawing/2014/main" id="{E1EB7CC9-4B7D-B119-850B-E5A56CEEDD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0296" y="2432424"/>
            <a:ext cx="2685724" cy="1828800"/>
          </a:xfrm>
          <a:prstGeom prst="rect">
            <a:avLst/>
          </a:prstGeom>
        </p:spPr>
      </p:pic>
      <p:sp>
        <p:nvSpPr>
          <p:cNvPr id="6" name="TextBox 5">
            <a:extLst>
              <a:ext uri="{FF2B5EF4-FFF2-40B4-BE49-F238E27FC236}">
                <a16:creationId xmlns:a16="http://schemas.microsoft.com/office/drawing/2014/main" id="{363AD5B0-9BDF-AEF7-2096-AE66B3544F25}"/>
              </a:ext>
            </a:extLst>
          </p:cNvPr>
          <p:cNvSpPr txBox="1"/>
          <p:nvPr/>
        </p:nvSpPr>
        <p:spPr>
          <a:xfrm>
            <a:off x="3789538" y="1089611"/>
            <a:ext cx="4538710" cy="323165"/>
          </a:xfrm>
          <a:prstGeom prst="rect">
            <a:avLst/>
          </a:prstGeom>
          <a:noFill/>
        </p:spPr>
        <p:txBody>
          <a:bodyPr wrap="square" rtlCol="0">
            <a:spAutoFit/>
          </a:bodyPr>
          <a:lstStyle/>
          <a:p>
            <a:r>
              <a:rPr lang="it-IT" sz="1500" dirty="0">
                <a:solidFill>
                  <a:srgbClr val="000000"/>
                </a:solidFill>
                <a:latin typeface="+mj-lt"/>
              </a:rPr>
              <a:t>Python provides ML libraries «easy» to implement</a:t>
            </a:r>
          </a:p>
        </p:txBody>
      </p:sp>
      <p:sp>
        <p:nvSpPr>
          <p:cNvPr id="7" name="TextBox 6">
            <a:extLst>
              <a:ext uri="{FF2B5EF4-FFF2-40B4-BE49-F238E27FC236}">
                <a16:creationId xmlns:a16="http://schemas.microsoft.com/office/drawing/2014/main" id="{84D3480C-B906-3296-0819-7EF5B1380AC1}"/>
              </a:ext>
            </a:extLst>
          </p:cNvPr>
          <p:cNvSpPr txBox="1"/>
          <p:nvPr/>
        </p:nvSpPr>
        <p:spPr>
          <a:xfrm>
            <a:off x="4666384" y="4698015"/>
            <a:ext cx="3229816" cy="784830"/>
          </a:xfrm>
          <a:prstGeom prst="rect">
            <a:avLst/>
          </a:prstGeom>
          <a:noFill/>
        </p:spPr>
        <p:txBody>
          <a:bodyPr wrap="square" rtlCol="0">
            <a:spAutoFit/>
          </a:bodyPr>
          <a:lstStyle/>
          <a:p>
            <a:pPr algn="ctr"/>
            <a:r>
              <a:rPr lang="it-IT" sz="1500" dirty="0">
                <a:solidFill>
                  <a:srgbClr val="000000"/>
                </a:solidFill>
                <a:latin typeface="+mj-lt"/>
              </a:rPr>
              <a:t>Core Damage sequence or successful recovery is predicted using the binary classification model</a:t>
            </a:r>
          </a:p>
        </p:txBody>
      </p:sp>
      <p:pic>
        <p:nvPicPr>
          <p:cNvPr id="10" name="Graphic 9">
            <a:extLst>
              <a:ext uri="{FF2B5EF4-FFF2-40B4-BE49-F238E27FC236}">
                <a16:creationId xmlns:a16="http://schemas.microsoft.com/office/drawing/2014/main" id="{F8B6DAAA-D0BA-1D3F-9377-6BC3556AC5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6280" y="116632"/>
            <a:ext cx="2977310" cy="2147377"/>
          </a:xfrm>
          <a:prstGeom prst="rect">
            <a:avLst/>
          </a:prstGeom>
        </p:spPr>
      </p:pic>
      <p:sp>
        <p:nvSpPr>
          <p:cNvPr id="11" name="TextBox 10">
            <a:extLst>
              <a:ext uri="{FF2B5EF4-FFF2-40B4-BE49-F238E27FC236}">
                <a16:creationId xmlns:a16="http://schemas.microsoft.com/office/drawing/2014/main" id="{3357D491-DF6B-8469-3632-FD5A2755D293}"/>
              </a:ext>
            </a:extLst>
          </p:cNvPr>
          <p:cNvSpPr txBox="1"/>
          <p:nvPr/>
        </p:nvSpPr>
        <p:spPr>
          <a:xfrm>
            <a:off x="4151784" y="2852936"/>
            <a:ext cx="4341908" cy="553998"/>
          </a:xfrm>
          <a:prstGeom prst="rect">
            <a:avLst/>
          </a:prstGeom>
          <a:noFill/>
        </p:spPr>
        <p:txBody>
          <a:bodyPr wrap="square" rtlCol="0">
            <a:spAutoFit/>
          </a:bodyPr>
          <a:lstStyle/>
          <a:p>
            <a:pPr algn="ctr"/>
            <a:r>
              <a:rPr lang="it-IT" sz="1500" dirty="0">
                <a:solidFill>
                  <a:srgbClr val="000000"/>
                </a:solidFill>
                <a:latin typeface="+mj-lt"/>
              </a:rPr>
              <a:t>Sample input data from probability density function, for each event of the accident sequence</a:t>
            </a:r>
          </a:p>
        </p:txBody>
      </p:sp>
      <p:sp>
        <p:nvSpPr>
          <p:cNvPr id="16" name="TextBox 15">
            <a:extLst>
              <a:ext uri="{FF2B5EF4-FFF2-40B4-BE49-F238E27FC236}">
                <a16:creationId xmlns:a16="http://schemas.microsoft.com/office/drawing/2014/main" id="{779A8D18-37A6-1DA9-A1B0-F670F7760F37}"/>
              </a:ext>
            </a:extLst>
          </p:cNvPr>
          <p:cNvSpPr txBox="1"/>
          <p:nvPr/>
        </p:nvSpPr>
        <p:spPr>
          <a:xfrm>
            <a:off x="327229" y="1052736"/>
            <a:ext cx="800219" cy="323165"/>
          </a:xfrm>
          <a:prstGeom prst="rect">
            <a:avLst/>
          </a:prstGeom>
          <a:noFill/>
          <a:ln w="38100">
            <a:solidFill>
              <a:srgbClr val="D25D70"/>
            </a:solidFill>
          </a:ln>
        </p:spPr>
        <p:txBody>
          <a:bodyPr wrap="none" rtlCol="0">
            <a:spAutoFit/>
          </a:bodyPr>
          <a:lstStyle/>
          <a:p>
            <a:pPr algn="l"/>
            <a:r>
              <a:rPr lang="it-IT" sz="1500" b="1" dirty="0">
                <a:solidFill>
                  <a:srgbClr val="000000"/>
                </a:solidFill>
                <a:latin typeface="+mj-lt"/>
              </a:rPr>
              <a:t>Step 4</a:t>
            </a:r>
          </a:p>
        </p:txBody>
      </p:sp>
      <p:sp>
        <p:nvSpPr>
          <p:cNvPr id="23" name="TextBox 22">
            <a:extLst>
              <a:ext uri="{FF2B5EF4-FFF2-40B4-BE49-F238E27FC236}">
                <a16:creationId xmlns:a16="http://schemas.microsoft.com/office/drawing/2014/main" id="{F74AEC8A-1A25-044C-2B80-F8AC5CD7FFE2}"/>
              </a:ext>
            </a:extLst>
          </p:cNvPr>
          <p:cNvSpPr txBox="1"/>
          <p:nvPr/>
        </p:nvSpPr>
        <p:spPr>
          <a:xfrm>
            <a:off x="302924" y="2863377"/>
            <a:ext cx="800219" cy="323165"/>
          </a:xfrm>
          <a:prstGeom prst="rect">
            <a:avLst/>
          </a:prstGeom>
          <a:noFill/>
          <a:ln w="38100">
            <a:solidFill>
              <a:schemeClr val="tx1">
                <a:lumMod val="40000"/>
                <a:lumOff val="60000"/>
              </a:schemeClr>
            </a:solidFill>
          </a:ln>
        </p:spPr>
        <p:txBody>
          <a:bodyPr wrap="none" rtlCol="0">
            <a:spAutoFit/>
          </a:bodyPr>
          <a:lstStyle/>
          <a:p>
            <a:pPr algn="l"/>
            <a:r>
              <a:rPr lang="it-IT" sz="1500" b="1" dirty="0">
                <a:solidFill>
                  <a:srgbClr val="000000"/>
                </a:solidFill>
                <a:latin typeface="+mj-lt"/>
              </a:rPr>
              <a:t>Step 5</a:t>
            </a:r>
          </a:p>
        </p:txBody>
      </p:sp>
      <p:sp>
        <p:nvSpPr>
          <p:cNvPr id="24" name="TextBox 23">
            <a:extLst>
              <a:ext uri="{FF2B5EF4-FFF2-40B4-BE49-F238E27FC236}">
                <a16:creationId xmlns:a16="http://schemas.microsoft.com/office/drawing/2014/main" id="{D408036E-5DA6-80A0-5E17-994D21B3513B}"/>
              </a:ext>
            </a:extLst>
          </p:cNvPr>
          <p:cNvSpPr txBox="1"/>
          <p:nvPr/>
        </p:nvSpPr>
        <p:spPr>
          <a:xfrm>
            <a:off x="302924" y="4758243"/>
            <a:ext cx="800219" cy="323165"/>
          </a:xfrm>
          <a:prstGeom prst="rect">
            <a:avLst/>
          </a:prstGeom>
          <a:noFill/>
          <a:ln w="38100">
            <a:solidFill>
              <a:schemeClr val="tx1">
                <a:lumMod val="20000"/>
                <a:lumOff val="80000"/>
              </a:schemeClr>
            </a:solidFill>
          </a:ln>
        </p:spPr>
        <p:txBody>
          <a:bodyPr wrap="none" rtlCol="0">
            <a:spAutoFit/>
          </a:bodyPr>
          <a:lstStyle/>
          <a:p>
            <a:pPr algn="l"/>
            <a:r>
              <a:rPr lang="it-IT" sz="1500" b="1" dirty="0">
                <a:solidFill>
                  <a:srgbClr val="000000"/>
                </a:solidFill>
                <a:latin typeface="+mj-lt"/>
              </a:rPr>
              <a:t>Step 6</a:t>
            </a:r>
          </a:p>
        </p:txBody>
      </p:sp>
    </p:spTree>
    <p:extLst>
      <p:ext uri="{BB962C8B-B14F-4D97-AF65-F5344CB8AC3E}">
        <p14:creationId xmlns:p14="http://schemas.microsoft.com/office/powerpoint/2010/main" val="2365586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A6BE-513D-7F64-ADCB-FADB3EBE3A77}"/>
              </a:ext>
            </a:extLst>
          </p:cNvPr>
          <p:cNvSpPr>
            <a:spLocks noGrp="1"/>
          </p:cNvSpPr>
          <p:nvPr>
            <p:ph type="title"/>
          </p:nvPr>
        </p:nvSpPr>
        <p:spPr/>
        <p:txBody>
          <a:bodyPr/>
          <a:lstStyle/>
          <a:p>
            <a:r>
              <a:rPr lang="it-IT"/>
              <a:t>Outline</a:t>
            </a:r>
            <a:endParaRPr lang="it-IT" dirty="0"/>
          </a:p>
        </p:txBody>
      </p:sp>
      <p:sp>
        <p:nvSpPr>
          <p:cNvPr id="4" name="Footer Placeholder 3">
            <a:extLst>
              <a:ext uri="{FF2B5EF4-FFF2-40B4-BE49-F238E27FC236}">
                <a16:creationId xmlns:a16="http://schemas.microsoft.com/office/drawing/2014/main" id="{0AE8518E-4EAE-79C3-AA0E-5A0FFE7A4F41}"/>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5" name="Slide Number Placeholder 4">
            <a:extLst>
              <a:ext uri="{FF2B5EF4-FFF2-40B4-BE49-F238E27FC236}">
                <a16:creationId xmlns:a16="http://schemas.microsoft.com/office/drawing/2014/main" id="{EEAAC8CB-7879-54A0-AED1-A614E716D425}"/>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a:t>
            </a:fld>
            <a:endParaRPr lang="it-IT" altLang="it-IT" dirty="0"/>
          </a:p>
        </p:txBody>
      </p:sp>
      <p:sp>
        <p:nvSpPr>
          <p:cNvPr id="6" name="TextBox 5">
            <a:extLst>
              <a:ext uri="{FF2B5EF4-FFF2-40B4-BE49-F238E27FC236}">
                <a16:creationId xmlns:a16="http://schemas.microsoft.com/office/drawing/2014/main" id="{7B1B182A-1858-CE00-1A9B-169B36BBAA22}"/>
              </a:ext>
            </a:extLst>
          </p:cNvPr>
          <p:cNvSpPr txBox="1"/>
          <p:nvPr/>
        </p:nvSpPr>
        <p:spPr>
          <a:xfrm>
            <a:off x="407368" y="980728"/>
            <a:ext cx="9145016" cy="4708981"/>
          </a:xfrm>
          <a:prstGeom prst="rect">
            <a:avLst/>
          </a:prstGeom>
          <a:noFill/>
        </p:spPr>
        <p:txBody>
          <a:bodyPr wrap="square" rtlCol="0">
            <a:spAutoFit/>
          </a:bodyPr>
          <a:lstStyle/>
          <a:p>
            <a:pPr marL="342900" indent="-342900">
              <a:buFont typeface="Arial" panose="020B0604020202020204" pitchFamily="34" charset="0"/>
              <a:buChar char="•"/>
            </a:pPr>
            <a:r>
              <a:rPr lang="it-IT" sz="2000" dirty="0">
                <a:solidFill>
                  <a:srgbClr val="000000"/>
                </a:solidFill>
                <a:latin typeface="+mj-lt"/>
              </a:rPr>
              <a:t>Introduction and Status of the Activity</a:t>
            </a:r>
          </a:p>
          <a:p>
            <a:endParaRPr lang="it-IT" sz="2000" dirty="0">
              <a:solidFill>
                <a:srgbClr val="000000"/>
              </a:solidFill>
              <a:latin typeface="+mj-lt"/>
            </a:endParaRPr>
          </a:p>
          <a:p>
            <a:pPr marL="342900" indent="-342900">
              <a:buFont typeface="Arial" panose="020B0604020202020204" pitchFamily="34" charset="0"/>
              <a:buChar char="•"/>
            </a:pPr>
            <a:r>
              <a:rPr lang="it-IT" sz="2000" dirty="0">
                <a:solidFill>
                  <a:srgbClr val="000000"/>
                </a:solidFill>
                <a:latin typeface="+mj-lt"/>
              </a:rPr>
              <a:t>Probabilistic Risk Assessment:</a:t>
            </a:r>
          </a:p>
          <a:p>
            <a:pPr marL="800100" lvl="1" indent="-342900">
              <a:buFont typeface="Courier New" panose="02070309020205020404" pitchFamily="49" charset="0"/>
              <a:buChar char="o"/>
            </a:pPr>
            <a:r>
              <a:rPr lang="it-IT" sz="2000" dirty="0">
                <a:solidFill>
                  <a:srgbClr val="000000"/>
                </a:solidFill>
                <a:latin typeface="+mj-lt"/>
              </a:rPr>
              <a:t>Main concepts</a:t>
            </a:r>
          </a:p>
          <a:p>
            <a:pPr marL="800100" lvl="1" indent="-342900">
              <a:buFont typeface="Courier New" panose="02070309020205020404" pitchFamily="49" charset="0"/>
              <a:buChar char="o"/>
            </a:pPr>
            <a:r>
              <a:rPr lang="it-IT" sz="2000" dirty="0">
                <a:solidFill>
                  <a:srgbClr val="000000"/>
                </a:solidFill>
                <a:latin typeface="+mj-lt"/>
              </a:rPr>
              <a:t>Fault Tree / Event Tree methodology</a:t>
            </a:r>
          </a:p>
          <a:p>
            <a:pPr lvl="1"/>
            <a:r>
              <a:rPr lang="it-IT" sz="2000" dirty="0">
                <a:solidFill>
                  <a:srgbClr val="000000"/>
                </a:solidFill>
                <a:latin typeface="+mj-lt"/>
              </a:rPr>
              <a:t> </a:t>
            </a:r>
          </a:p>
          <a:p>
            <a:pPr marL="342900" indent="-342900">
              <a:buFont typeface="Arial" panose="020B0604020202020204" pitchFamily="34" charset="0"/>
              <a:buChar char="•"/>
            </a:pPr>
            <a:r>
              <a:rPr lang="it-IT" sz="2000" dirty="0">
                <a:solidFill>
                  <a:srgbClr val="000000"/>
                </a:solidFill>
                <a:latin typeface="+mj-lt"/>
              </a:rPr>
              <a:t>Dynamic Probabilistic Risk Assessment</a:t>
            </a:r>
          </a:p>
          <a:p>
            <a:pPr marL="800100" lvl="1" indent="-342900">
              <a:buFont typeface="Courier New" panose="02070309020205020404" pitchFamily="49" charset="0"/>
              <a:buChar char="o"/>
            </a:pPr>
            <a:r>
              <a:rPr lang="it-IT" sz="2000" dirty="0">
                <a:solidFill>
                  <a:srgbClr val="000000"/>
                </a:solidFill>
                <a:latin typeface="+mj-lt"/>
              </a:rPr>
              <a:t>Dynamic Event Tree</a:t>
            </a:r>
          </a:p>
          <a:p>
            <a:pPr lvl="1"/>
            <a:endParaRPr lang="it-IT" sz="2000" dirty="0">
              <a:solidFill>
                <a:srgbClr val="000000"/>
              </a:solidFill>
              <a:latin typeface="+mj-lt"/>
            </a:endParaRPr>
          </a:p>
          <a:p>
            <a:pPr marL="342900" indent="-342900">
              <a:buFont typeface="Arial" panose="020B0604020202020204" pitchFamily="34" charset="0"/>
              <a:buChar char="•"/>
            </a:pPr>
            <a:r>
              <a:rPr lang="it-IT" sz="2000" dirty="0">
                <a:solidFill>
                  <a:srgbClr val="000000"/>
                </a:solidFill>
                <a:latin typeface="+mj-lt"/>
              </a:rPr>
              <a:t>Station Blackout Scenario of a BWR</a:t>
            </a:r>
          </a:p>
          <a:p>
            <a:pPr marL="800100" lvl="1" indent="-342900">
              <a:buFont typeface="Courier New" panose="02070309020205020404" pitchFamily="49" charset="0"/>
              <a:buChar char="o"/>
            </a:pPr>
            <a:r>
              <a:rPr lang="it-IT" sz="2000" dirty="0">
                <a:solidFill>
                  <a:srgbClr val="000000"/>
                </a:solidFill>
                <a:latin typeface="+mj-lt"/>
              </a:rPr>
              <a:t>Discrete Dynamic Event Tree</a:t>
            </a:r>
          </a:p>
          <a:p>
            <a:pPr marL="1257300" lvl="2" indent="-342900">
              <a:buFont typeface="Wingdings" panose="05000000000000000000" pitchFamily="2" charset="2"/>
              <a:buChar char="§"/>
            </a:pPr>
            <a:r>
              <a:rPr lang="it-IT" sz="2000" dirty="0">
                <a:solidFill>
                  <a:srgbClr val="000000"/>
                </a:solidFill>
                <a:latin typeface="+mj-lt"/>
              </a:rPr>
              <a:t>Event Sampling</a:t>
            </a:r>
          </a:p>
          <a:p>
            <a:pPr marL="1257300" lvl="2" indent="-342900">
              <a:buFont typeface="Wingdings" panose="05000000000000000000" pitchFamily="2" charset="2"/>
              <a:buChar char="§"/>
            </a:pPr>
            <a:r>
              <a:rPr lang="it-IT" sz="2000" dirty="0">
                <a:solidFill>
                  <a:srgbClr val="000000"/>
                </a:solidFill>
                <a:latin typeface="+mj-lt"/>
              </a:rPr>
              <a:t>Simulation Results</a:t>
            </a:r>
          </a:p>
          <a:p>
            <a:pPr marL="800100" lvl="1" indent="-342900">
              <a:buFont typeface="Courier New" panose="02070309020205020404" pitchFamily="49" charset="0"/>
              <a:buChar char="o"/>
            </a:pPr>
            <a:r>
              <a:rPr lang="it-IT" sz="2000" dirty="0">
                <a:solidFill>
                  <a:srgbClr val="000000"/>
                </a:solidFill>
                <a:latin typeface="+mj-lt"/>
              </a:rPr>
              <a:t>Binary Classification model</a:t>
            </a:r>
          </a:p>
          <a:p>
            <a:pPr marL="342900" indent="-342900">
              <a:buFont typeface="Arial" panose="020B0604020202020204" pitchFamily="34" charset="0"/>
              <a:buChar char="•"/>
            </a:pPr>
            <a:endParaRPr lang="it-IT" sz="2000" dirty="0">
              <a:solidFill>
                <a:srgbClr val="000000"/>
              </a:solidFill>
              <a:latin typeface="+mj-lt"/>
            </a:endParaRPr>
          </a:p>
        </p:txBody>
      </p:sp>
      <p:grpSp>
        <p:nvGrpSpPr>
          <p:cNvPr id="7" name="Group 6">
            <a:extLst>
              <a:ext uri="{FF2B5EF4-FFF2-40B4-BE49-F238E27FC236}">
                <a16:creationId xmlns:a16="http://schemas.microsoft.com/office/drawing/2014/main" id="{5AB347B1-ACE4-666F-BB00-5AE347BF9AA4}"/>
              </a:ext>
            </a:extLst>
          </p:cNvPr>
          <p:cNvGrpSpPr/>
          <p:nvPr/>
        </p:nvGrpSpPr>
        <p:grpSpPr>
          <a:xfrm>
            <a:off x="7392144" y="2647246"/>
            <a:ext cx="3816424" cy="3422247"/>
            <a:chOff x="5879978" y="203431"/>
            <a:chExt cx="5970852" cy="5752675"/>
          </a:xfrm>
        </p:grpSpPr>
        <p:pic>
          <p:nvPicPr>
            <p:cNvPr id="8" name="Immagine 7">
              <a:extLst>
                <a:ext uri="{FF2B5EF4-FFF2-40B4-BE49-F238E27FC236}">
                  <a16:creationId xmlns:a16="http://schemas.microsoft.com/office/drawing/2014/main" id="{FAC8D4B3-D6F2-423A-9BBC-23FA4E06CDC8}"/>
                </a:ext>
              </a:extLst>
            </p:cNvPr>
            <p:cNvPicPr>
              <a:picLocks noChangeAspect="1"/>
            </p:cNvPicPr>
            <p:nvPr/>
          </p:nvPicPr>
          <p:blipFill>
            <a:blip r:embed="rId2"/>
            <a:stretch>
              <a:fillRect/>
            </a:stretch>
          </p:blipFill>
          <p:spPr>
            <a:xfrm>
              <a:off x="8616280" y="2842772"/>
              <a:ext cx="3234550" cy="3113334"/>
            </a:xfrm>
            <a:prstGeom prst="rect">
              <a:avLst/>
            </a:prstGeom>
          </p:spPr>
        </p:pic>
        <p:pic>
          <p:nvPicPr>
            <p:cNvPr id="9" name="Immagine 9">
              <a:extLst>
                <a:ext uri="{FF2B5EF4-FFF2-40B4-BE49-F238E27FC236}">
                  <a16:creationId xmlns:a16="http://schemas.microsoft.com/office/drawing/2014/main" id="{EBD77F65-CC6A-79E3-12AA-C6E5220B8DAA}"/>
                </a:ext>
              </a:extLst>
            </p:cNvPr>
            <p:cNvPicPr/>
            <p:nvPr/>
          </p:nvPicPr>
          <p:blipFill rotWithShape="1">
            <a:blip r:embed="rId3"/>
            <a:srcRect l="19562" r="20540"/>
            <a:stretch/>
          </p:blipFill>
          <p:spPr bwMode="auto">
            <a:xfrm>
              <a:off x="5879978" y="597017"/>
              <a:ext cx="2479707" cy="5312790"/>
            </a:xfrm>
            <a:prstGeom prst="rect">
              <a:avLst/>
            </a:prstGeom>
            <a:ln>
              <a:noFill/>
            </a:ln>
            <a:extLst>
              <a:ext uri="{53640926-AAD7-44D8-BBD7-CCE9431645EC}">
                <a14:shadowObscured xmlns:a14="http://schemas.microsoft.com/office/drawing/2010/main"/>
              </a:ext>
            </a:extLst>
          </p:spPr>
        </p:pic>
        <p:pic>
          <p:nvPicPr>
            <p:cNvPr id="10" name="Immagine 8">
              <a:extLst>
                <a:ext uri="{FF2B5EF4-FFF2-40B4-BE49-F238E27FC236}">
                  <a16:creationId xmlns:a16="http://schemas.microsoft.com/office/drawing/2014/main" id="{267B01C3-C57F-F582-0713-5C19ED49EA27}"/>
                </a:ext>
              </a:extLst>
            </p:cNvPr>
            <p:cNvPicPr/>
            <p:nvPr/>
          </p:nvPicPr>
          <p:blipFill rotWithShape="1">
            <a:blip r:embed="rId4" cstate="print">
              <a:extLst>
                <a:ext uri="{28A0092B-C50C-407E-A947-70E740481C1C}">
                  <a14:useLocalDpi xmlns:a14="http://schemas.microsoft.com/office/drawing/2010/main" val="0"/>
                </a:ext>
              </a:extLst>
            </a:blip>
            <a:srcRect t="16622"/>
            <a:stretch/>
          </p:blipFill>
          <p:spPr bwMode="auto">
            <a:xfrm>
              <a:off x="8848389" y="203431"/>
              <a:ext cx="2864237" cy="2481563"/>
            </a:xfrm>
            <a:prstGeom prst="rect">
              <a:avLst/>
            </a:prstGeom>
            <a:ln>
              <a:noFill/>
            </a:ln>
            <a:extLst>
              <a:ext uri="{53640926-AAD7-44D8-BBD7-CCE9431645EC}">
                <a14:shadowObscured xmlns:a14="http://schemas.microsoft.com/office/drawing/2010/main"/>
              </a:ext>
            </a:extLst>
          </p:spPr>
        </p:pic>
      </p:grpSp>
      <p:grpSp>
        <p:nvGrpSpPr>
          <p:cNvPr id="75" name="Group 74">
            <a:extLst>
              <a:ext uri="{FF2B5EF4-FFF2-40B4-BE49-F238E27FC236}">
                <a16:creationId xmlns:a16="http://schemas.microsoft.com/office/drawing/2014/main" id="{39988D3D-B958-57BC-BBCD-DB2B668E3EC1}"/>
              </a:ext>
            </a:extLst>
          </p:cNvPr>
          <p:cNvGrpSpPr/>
          <p:nvPr/>
        </p:nvGrpSpPr>
        <p:grpSpPr>
          <a:xfrm>
            <a:off x="7644288" y="188640"/>
            <a:ext cx="3636288" cy="2232248"/>
            <a:chOff x="7500272" y="332656"/>
            <a:chExt cx="3636288" cy="2232248"/>
          </a:xfrm>
        </p:grpSpPr>
        <p:grpSp>
          <p:nvGrpSpPr>
            <p:cNvPr id="19" name="Group 18">
              <a:extLst>
                <a:ext uri="{FF2B5EF4-FFF2-40B4-BE49-F238E27FC236}">
                  <a16:creationId xmlns:a16="http://schemas.microsoft.com/office/drawing/2014/main" id="{8E4CF8CD-FBD9-C443-9BD1-913FA2CDBD0F}"/>
                </a:ext>
              </a:extLst>
            </p:cNvPr>
            <p:cNvGrpSpPr/>
            <p:nvPr/>
          </p:nvGrpSpPr>
          <p:grpSpPr>
            <a:xfrm>
              <a:off x="7500272" y="332656"/>
              <a:ext cx="3132232" cy="2088232"/>
              <a:chOff x="407712" y="2276872"/>
              <a:chExt cx="3132232" cy="2088232"/>
            </a:xfrm>
          </p:grpSpPr>
          <p:grpSp>
            <p:nvGrpSpPr>
              <p:cNvPr id="34" name="Group 33">
                <a:extLst>
                  <a:ext uri="{FF2B5EF4-FFF2-40B4-BE49-F238E27FC236}">
                    <a16:creationId xmlns:a16="http://schemas.microsoft.com/office/drawing/2014/main" id="{02FADACF-0227-07FC-7AE7-A907FA79FE76}"/>
                  </a:ext>
                </a:extLst>
              </p:cNvPr>
              <p:cNvGrpSpPr/>
              <p:nvPr/>
            </p:nvGrpSpPr>
            <p:grpSpPr>
              <a:xfrm>
                <a:off x="2495944" y="2276872"/>
                <a:ext cx="1044000" cy="648072"/>
                <a:chOff x="2495944" y="2276872"/>
                <a:chExt cx="1044000" cy="648072"/>
              </a:xfrm>
            </p:grpSpPr>
            <p:cxnSp>
              <p:nvCxnSpPr>
                <p:cNvPr id="43" name="Straight Connector 42">
                  <a:extLst>
                    <a:ext uri="{FF2B5EF4-FFF2-40B4-BE49-F238E27FC236}">
                      <a16:creationId xmlns:a16="http://schemas.microsoft.com/office/drawing/2014/main" id="{E9DAE5C6-913B-1FEB-AB5A-E6B6CEB15FDD}"/>
                    </a:ext>
                  </a:extLst>
                </p:cNvPr>
                <p:cNvCxnSpPr/>
                <p:nvPr/>
              </p:nvCxnSpPr>
              <p:spPr bwMode="auto">
                <a:xfrm>
                  <a:off x="2495944" y="2276872"/>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4" name="Straight Connector 43">
                  <a:extLst>
                    <a:ext uri="{FF2B5EF4-FFF2-40B4-BE49-F238E27FC236}">
                      <a16:creationId xmlns:a16="http://schemas.microsoft.com/office/drawing/2014/main" id="{93959D2B-08CA-90F1-39F5-950080D4F0B2}"/>
                    </a:ext>
                  </a:extLst>
                </p:cNvPr>
                <p:cNvCxnSpPr/>
                <p:nvPr/>
              </p:nvCxnSpPr>
              <p:spPr bwMode="auto">
                <a:xfrm>
                  <a:off x="2495944" y="292494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5" name="Straight Connector 44">
                  <a:extLst>
                    <a:ext uri="{FF2B5EF4-FFF2-40B4-BE49-F238E27FC236}">
                      <a16:creationId xmlns:a16="http://schemas.microsoft.com/office/drawing/2014/main" id="{14787888-E249-4124-735A-54B08E14514E}"/>
                    </a:ext>
                  </a:extLst>
                </p:cNvPr>
                <p:cNvCxnSpPr/>
                <p:nvPr/>
              </p:nvCxnSpPr>
              <p:spPr bwMode="auto">
                <a:xfrm>
                  <a:off x="2495944" y="2276872"/>
                  <a:ext cx="0" cy="648072"/>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35" name="Group 34">
                <a:extLst>
                  <a:ext uri="{FF2B5EF4-FFF2-40B4-BE49-F238E27FC236}">
                    <a16:creationId xmlns:a16="http://schemas.microsoft.com/office/drawing/2014/main" id="{8F0EBBD5-4295-9EC9-FA94-E2AA45530E34}"/>
                  </a:ext>
                </a:extLst>
              </p:cNvPr>
              <p:cNvGrpSpPr/>
              <p:nvPr/>
            </p:nvGrpSpPr>
            <p:grpSpPr>
              <a:xfrm>
                <a:off x="2495944" y="3717032"/>
                <a:ext cx="1044000" cy="648072"/>
                <a:chOff x="2495944" y="3717032"/>
                <a:chExt cx="1044000" cy="648072"/>
              </a:xfrm>
            </p:grpSpPr>
            <p:cxnSp>
              <p:nvCxnSpPr>
                <p:cNvPr id="40" name="Straight Connector 39">
                  <a:extLst>
                    <a:ext uri="{FF2B5EF4-FFF2-40B4-BE49-F238E27FC236}">
                      <a16:creationId xmlns:a16="http://schemas.microsoft.com/office/drawing/2014/main" id="{93592B8A-BD02-8373-7FF1-02197A6C34C1}"/>
                    </a:ext>
                  </a:extLst>
                </p:cNvPr>
                <p:cNvCxnSpPr/>
                <p:nvPr/>
              </p:nvCxnSpPr>
              <p:spPr bwMode="auto">
                <a:xfrm>
                  <a:off x="2495944" y="3717032"/>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1" name="Straight Connector 40">
                  <a:extLst>
                    <a:ext uri="{FF2B5EF4-FFF2-40B4-BE49-F238E27FC236}">
                      <a16:creationId xmlns:a16="http://schemas.microsoft.com/office/drawing/2014/main" id="{2D89AEF7-E8B5-183C-7D35-FBAE1E0BA94E}"/>
                    </a:ext>
                  </a:extLst>
                </p:cNvPr>
                <p:cNvCxnSpPr/>
                <p:nvPr/>
              </p:nvCxnSpPr>
              <p:spPr bwMode="auto">
                <a:xfrm>
                  <a:off x="2495944" y="436510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2" name="Straight Connector 41">
                  <a:extLst>
                    <a:ext uri="{FF2B5EF4-FFF2-40B4-BE49-F238E27FC236}">
                      <a16:creationId xmlns:a16="http://schemas.microsoft.com/office/drawing/2014/main" id="{E51B5F93-FFC1-400D-D9A1-FC4A8806D3BD}"/>
                    </a:ext>
                  </a:extLst>
                </p:cNvPr>
                <p:cNvCxnSpPr/>
                <p:nvPr/>
              </p:nvCxnSpPr>
              <p:spPr bwMode="auto">
                <a:xfrm>
                  <a:off x="2495944" y="3717032"/>
                  <a:ext cx="0" cy="648072"/>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cxnSp>
            <p:nvCxnSpPr>
              <p:cNvPr id="36" name="Straight Connector 35">
                <a:extLst>
                  <a:ext uri="{FF2B5EF4-FFF2-40B4-BE49-F238E27FC236}">
                    <a16:creationId xmlns:a16="http://schemas.microsoft.com/office/drawing/2014/main" id="{141044F8-756C-3A42-CC84-407E7ADAD3D1}"/>
                  </a:ext>
                </a:extLst>
              </p:cNvPr>
              <p:cNvCxnSpPr/>
              <p:nvPr/>
            </p:nvCxnSpPr>
            <p:spPr bwMode="auto">
              <a:xfrm>
                <a:off x="1451944" y="261140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7" name="Straight Connector 36">
                <a:extLst>
                  <a:ext uri="{FF2B5EF4-FFF2-40B4-BE49-F238E27FC236}">
                    <a16:creationId xmlns:a16="http://schemas.microsoft.com/office/drawing/2014/main" id="{8ACF76E0-4FE8-99BA-7D40-07E0BFED9570}"/>
                  </a:ext>
                </a:extLst>
              </p:cNvPr>
              <p:cNvCxnSpPr/>
              <p:nvPr/>
            </p:nvCxnSpPr>
            <p:spPr bwMode="auto">
              <a:xfrm>
                <a:off x="1451944" y="4041068"/>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8" name="Straight Connector 37">
                <a:extLst>
                  <a:ext uri="{FF2B5EF4-FFF2-40B4-BE49-F238E27FC236}">
                    <a16:creationId xmlns:a16="http://schemas.microsoft.com/office/drawing/2014/main" id="{7706FDE2-8B87-5403-4959-734DF5D2FE5A}"/>
                  </a:ext>
                </a:extLst>
              </p:cNvPr>
              <p:cNvCxnSpPr/>
              <p:nvPr/>
            </p:nvCxnSpPr>
            <p:spPr bwMode="auto">
              <a:xfrm>
                <a:off x="1451944" y="2611404"/>
                <a:ext cx="0" cy="144000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Connector 38">
                <a:extLst>
                  <a:ext uri="{FF2B5EF4-FFF2-40B4-BE49-F238E27FC236}">
                    <a16:creationId xmlns:a16="http://schemas.microsoft.com/office/drawing/2014/main" id="{3672C9B4-8AC1-5BF6-0775-EFBD16500FE3}"/>
                  </a:ext>
                </a:extLst>
              </p:cNvPr>
              <p:cNvCxnSpPr/>
              <p:nvPr/>
            </p:nvCxnSpPr>
            <p:spPr bwMode="auto">
              <a:xfrm>
                <a:off x="407712" y="333140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49" name="Group 48">
              <a:extLst>
                <a:ext uri="{FF2B5EF4-FFF2-40B4-BE49-F238E27FC236}">
                  <a16:creationId xmlns:a16="http://schemas.microsoft.com/office/drawing/2014/main" id="{E3005093-3830-6B5D-424C-E22B900875E7}"/>
                </a:ext>
              </a:extLst>
            </p:cNvPr>
            <p:cNvGrpSpPr/>
            <p:nvPr/>
          </p:nvGrpSpPr>
          <p:grpSpPr>
            <a:xfrm>
              <a:off x="8004328" y="476672"/>
              <a:ext cx="3132232" cy="2088232"/>
              <a:chOff x="407712" y="2276872"/>
              <a:chExt cx="3132232" cy="2088232"/>
            </a:xfrm>
          </p:grpSpPr>
          <p:grpSp>
            <p:nvGrpSpPr>
              <p:cNvPr id="50" name="Group 49">
                <a:extLst>
                  <a:ext uri="{FF2B5EF4-FFF2-40B4-BE49-F238E27FC236}">
                    <a16:creationId xmlns:a16="http://schemas.microsoft.com/office/drawing/2014/main" id="{A922316F-9A99-88D9-33E8-37E77D17006F}"/>
                  </a:ext>
                </a:extLst>
              </p:cNvPr>
              <p:cNvGrpSpPr/>
              <p:nvPr/>
            </p:nvGrpSpPr>
            <p:grpSpPr>
              <a:xfrm>
                <a:off x="2495944" y="2276872"/>
                <a:ext cx="1044000" cy="648072"/>
                <a:chOff x="2495944" y="2276872"/>
                <a:chExt cx="1044000" cy="648072"/>
              </a:xfrm>
            </p:grpSpPr>
            <p:cxnSp>
              <p:nvCxnSpPr>
                <p:cNvPr id="59" name="Straight Connector 58">
                  <a:extLst>
                    <a:ext uri="{FF2B5EF4-FFF2-40B4-BE49-F238E27FC236}">
                      <a16:creationId xmlns:a16="http://schemas.microsoft.com/office/drawing/2014/main" id="{6B1EE30A-182C-8183-2FA5-DE5474C0DEBC}"/>
                    </a:ext>
                  </a:extLst>
                </p:cNvPr>
                <p:cNvCxnSpPr/>
                <p:nvPr/>
              </p:nvCxnSpPr>
              <p:spPr bwMode="auto">
                <a:xfrm>
                  <a:off x="2495944" y="2276872"/>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0" name="Straight Connector 59">
                  <a:extLst>
                    <a:ext uri="{FF2B5EF4-FFF2-40B4-BE49-F238E27FC236}">
                      <a16:creationId xmlns:a16="http://schemas.microsoft.com/office/drawing/2014/main" id="{D90714F1-1E4B-CED6-F868-92F9EFD4E40A}"/>
                    </a:ext>
                  </a:extLst>
                </p:cNvPr>
                <p:cNvCxnSpPr/>
                <p:nvPr/>
              </p:nvCxnSpPr>
              <p:spPr bwMode="auto">
                <a:xfrm>
                  <a:off x="2495944" y="292494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61" name="Straight Connector 60">
                  <a:extLst>
                    <a:ext uri="{FF2B5EF4-FFF2-40B4-BE49-F238E27FC236}">
                      <a16:creationId xmlns:a16="http://schemas.microsoft.com/office/drawing/2014/main" id="{CC42C4F3-F319-4E52-76AA-A88EC93E24EA}"/>
                    </a:ext>
                  </a:extLst>
                </p:cNvPr>
                <p:cNvCxnSpPr/>
                <p:nvPr/>
              </p:nvCxnSpPr>
              <p:spPr bwMode="auto">
                <a:xfrm>
                  <a:off x="2495944" y="2276872"/>
                  <a:ext cx="0" cy="648072"/>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51" name="Group 50">
                <a:extLst>
                  <a:ext uri="{FF2B5EF4-FFF2-40B4-BE49-F238E27FC236}">
                    <a16:creationId xmlns:a16="http://schemas.microsoft.com/office/drawing/2014/main" id="{FEDDE92E-2EF9-2BAD-795A-5845EED4B4DF}"/>
                  </a:ext>
                </a:extLst>
              </p:cNvPr>
              <p:cNvGrpSpPr/>
              <p:nvPr/>
            </p:nvGrpSpPr>
            <p:grpSpPr>
              <a:xfrm>
                <a:off x="2495944" y="3717032"/>
                <a:ext cx="1044000" cy="648072"/>
                <a:chOff x="2495944" y="3717032"/>
                <a:chExt cx="1044000" cy="648072"/>
              </a:xfrm>
            </p:grpSpPr>
            <p:cxnSp>
              <p:nvCxnSpPr>
                <p:cNvPr id="56" name="Straight Connector 55">
                  <a:extLst>
                    <a:ext uri="{FF2B5EF4-FFF2-40B4-BE49-F238E27FC236}">
                      <a16:creationId xmlns:a16="http://schemas.microsoft.com/office/drawing/2014/main" id="{5CF50C0B-8B5A-BE94-BE36-7B83A39B5D94}"/>
                    </a:ext>
                  </a:extLst>
                </p:cNvPr>
                <p:cNvCxnSpPr/>
                <p:nvPr/>
              </p:nvCxnSpPr>
              <p:spPr bwMode="auto">
                <a:xfrm>
                  <a:off x="2495944" y="3717032"/>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7" name="Straight Connector 56">
                  <a:extLst>
                    <a:ext uri="{FF2B5EF4-FFF2-40B4-BE49-F238E27FC236}">
                      <a16:creationId xmlns:a16="http://schemas.microsoft.com/office/drawing/2014/main" id="{966DFECD-5571-7767-30A1-B8770DAEEEC0}"/>
                    </a:ext>
                  </a:extLst>
                </p:cNvPr>
                <p:cNvCxnSpPr/>
                <p:nvPr/>
              </p:nvCxnSpPr>
              <p:spPr bwMode="auto">
                <a:xfrm>
                  <a:off x="2495944" y="436510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8" name="Straight Connector 57">
                  <a:extLst>
                    <a:ext uri="{FF2B5EF4-FFF2-40B4-BE49-F238E27FC236}">
                      <a16:creationId xmlns:a16="http://schemas.microsoft.com/office/drawing/2014/main" id="{029B4CF3-CDF8-BFB5-1FCF-185470CAD065}"/>
                    </a:ext>
                  </a:extLst>
                </p:cNvPr>
                <p:cNvCxnSpPr/>
                <p:nvPr/>
              </p:nvCxnSpPr>
              <p:spPr bwMode="auto">
                <a:xfrm>
                  <a:off x="2495944" y="3717032"/>
                  <a:ext cx="0" cy="648072"/>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cxnSp>
            <p:nvCxnSpPr>
              <p:cNvPr id="52" name="Straight Connector 51">
                <a:extLst>
                  <a:ext uri="{FF2B5EF4-FFF2-40B4-BE49-F238E27FC236}">
                    <a16:creationId xmlns:a16="http://schemas.microsoft.com/office/drawing/2014/main" id="{D122D389-3F40-5A85-0CBF-4DA9380A3D67}"/>
                  </a:ext>
                </a:extLst>
              </p:cNvPr>
              <p:cNvCxnSpPr/>
              <p:nvPr/>
            </p:nvCxnSpPr>
            <p:spPr bwMode="auto">
              <a:xfrm>
                <a:off x="1451944" y="261140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3" name="Straight Connector 52">
                <a:extLst>
                  <a:ext uri="{FF2B5EF4-FFF2-40B4-BE49-F238E27FC236}">
                    <a16:creationId xmlns:a16="http://schemas.microsoft.com/office/drawing/2014/main" id="{E0B31379-0B1C-C1A0-B62D-39653D112182}"/>
                  </a:ext>
                </a:extLst>
              </p:cNvPr>
              <p:cNvCxnSpPr/>
              <p:nvPr/>
            </p:nvCxnSpPr>
            <p:spPr bwMode="auto">
              <a:xfrm>
                <a:off x="1451944" y="4041068"/>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4" name="Straight Connector 53">
                <a:extLst>
                  <a:ext uri="{FF2B5EF4-FFF2-40B4-BE49-F238E27FC236}">
                    <a16:creationId xmlns:a16="http://schemas.microsoft.com/office/drawing/2014/main" id="{8EFD4B08-E104-8B60-E9D1-086165CFAA16}"/>
                  </a:ext>
                </a:extLst>
              </p:cNvPr>
              <p:cNvCxnSpPr/>
              <p:nvPr/>
            </p:nvCxnSpPr>
            <p:spPr bwMode="auto">
              <a:xfrm>
                <a:off x="1451944" y="2611404"/>
                <a:ext cx="0" cy="144000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5" name="Straight Connector 54">
                <a:extLst>
                  <a:ext uri="{FF2B5EF4-FFF2-40B4-BE49-F238E27FC236}">
                    <a16:creationId xmlns:a16="http://schemas.microsoft.com/office/drawing/2014/main" id="{5AA8C3EC-9229-B68E-FA60-4C35CF33F005}"/>
                  </a:ext>
                </a:extLst>
              </p:cNvPr>
              <p:cNvCxnSpPr/>
              <p:nvPr/>
            </p:nvCxnSpPr>
            <p:spPr bwMode="auto">
              <a:xfrm>
                <a:off x="407712" y="3331404"/>
                <a:ext cx="1044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spTree>
    <p:extLst>
      <p:ext uri="{BB962C8B-B14F-4D97-AF65-F5344CB8AC3E}">
        <p14:creationId xmlns:p14="http://schemas.microsoft.com/office/powerpoint/2010/main" val="23305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7398-A1D5-FE6B-B7DA-FD2A2B2A8F5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E74A23-9277-9ADC-3C1D-FF8F83AEB071}"/>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Title 1">
            <a:extLst>
              <a:ext uri="{FF2B5EF4-FFF2-40B4-BE49-F238E27FC236}">
                <a16:creationId xmlns:a16="http://schemas.microsoft.com/office/drawing/2014/main" id="{61A4B8AC-A4F6-7385-8B54-6BDF6618E10F}"/>
              </a:ext>
            </a:extLst>
          </p:cNvPr>
          <p:cNvSpPr>
            <a:spLocks noGrp="1"/>
          </p:cNvSpPr>
          <p:nvPr>
            <p:ph type="title"/>
          </p:nvPr>
        </p:nvSpPr>
        <p:spPr>
          <a:xfrm>
            <a:off x="47328" y="44624"/>
            <a:ext cx="11876732" cy="504825"/>
          </a:xfrm>
        </p:spPr>
        <p:txBody>
          <a:bodyPr/>
          <a:lstStyle/>
          <a:p>
            <a:r>
              <a:rPr lang="it-IT" dirty="0"/>
              <a:t>Preliminary Results for a Binary Classification Model</a:t>
            </a:r>
          </a:p>
        </p:txBody>
      </p:sp>
      <p:sp>
        <p:nvSpPr>
          <p:cNvPr id="2" name="Slide Number Placeholder 1">
            <a:extLst>
              <a:ext uri="{FF2B5EF4-FFF2-40B4-BE49-F238E27FC236}">
                <a16:creationId xmlns:a16="http://schemas.microsoft.com/office/drawing/2014/main" id="{479C6EAD-0C1B-74B7-A9AD-B49D39F20E2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20</a:t>
            </a:fld>
            <a:endParaRPr lang="it-IT" altLang="it-IT" dirty="0"/>
          </a:p>
        </p:txBody>
      </p:sp>
      <p:pic>
        <p:nvPicPr>
          <p:cNvPr id="5" name="Graphic 4">
            <a:extLst>
              <a:ext uri="{FF2B5EF4-FFF2-40B4-BE49-F238E27FC236}">
                <a16:creationId xmlns:a16="http://schemas.microsoft.com/office/drawing/2014/main" id="{49EC96DA-B655-7B97-2D72-C7D5C526005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1123" t="14516" r="10684" b="5303"/>
          <a:stretch/>
        </p:blipFill>
        <p:spPr>
          <a:xfrm>
            <a:off x="1847528" y="2608977"/>
            <a:ext cx="3816424" cy="3484319"/>
          </a:xfrm>
          <a:prstGeom prst="rect">
            <a:avLst/>
          </a:prstGeom>
        </p:spPr>
      </p:pic>
      <p:pic>
        <p:nvPicPr>
          <p:cNvPr id="8" name="Graphic 7">
            <a:extLst>
              <a:ext uri="{FF2B5EF4-FFF2-40B4-BE49-F238E27FC236}">
                <a16:creationId xmlns:a16="http://schemas.microsoft.com/office/drawing/2014/main" id="{1959F684-266C-8AC0-E453-B93C447D4B03}"/>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1788" t="14489" r="9105" b="5482"/>
          <a:stretch/>
        </p:blipFill>
        <p:spPr>
          <a:xfrm>
            <a:off x="8295221" y="2594678"/>
            <a:ext cx="3816424" cy="3484319"/>
          </a:xfrm>
          <a:prstGeom prst="rect">
            <a:avLst/>
          </a:prstGeom>
        </p:spPr>
      </p:pic>
      <p:sp>
        <p:nvSpPr>
          <p:cNvPr id="9" name="TextBox 8">
            <a:extLst>
              <a:ext uri="{FF2B5EF4-FFF2-40B4-BE49-F238E27FC236}">
                <a16:creationId xmlns:a16="http://schemas.microsoft.com/office/drawing/2014/main" id="{8999366F-F6B3-4728-52A8-06DFA9F447BB}"/>
              </a:ext>
            </a:extLst>
          </p:cNvPr>
          <p:cNvSpPr txBox="1"/>
          <p:nvPr/>
        </p:nvSpPr>
        <p:spPr>
          <a:xfrm>
            <a:off x="263352" y="1700808"/>
            <a:ext cx="5701946" cy="400110"/>
          </a:xfrm>
          <a:prstGeom prst="rect">
            <a:avLst/>
          </a:prstGeom>
          <a:noFill/>
        </p:spPr>
        <p:txBody>
          <a:bodyPr wrap="none" rtlCol="0">
            <a:spAutoFit/>
          </a:bodyPr>
          <a:lstStyle/>
          <a:p>
            <a:pPr algn="l"/>
            <a:r>
              <a:rPr lang="it-IT" sz="2000" b="1" dirty="0">
                <a:solidFill>
                  <a:srgbClr val="000000"/>
                </a:solidFill>
                <a:latin typeface="+mj-lt"/>
              </a:rPr>
              <a:t>Step 3</a:t>
            </a:r>
            <a:r>
              <a:rPr lang="it-IT" sz="2000" dirty="0">
                <a:solidFill>
                  <a:srgbClr val="000000"/>
                </a:solidFill>
                <a:latin typeface="+mj-lt"/>
              </a:rPr>
              <a:t>: (Post Processing and data classification)</a:t>
            </a:r>
          </a:p>
        </p:txBody>
      </p:sp>
      <p:sp>
        <p:nvSpPr>
          <p:cNvPr id="10" name="TextBox 9">
            <a:extLst>
              <a:ext uri="{FF2B5EF4-FFF2-40B4-BE49-F238E27FC236}">
                <a16:creationId xmlns:a16="http://schemas.microsoft.com/office/drawing/2014/main" id="{0F6502B0-BD6C-E658-85FB-53F91440B0DC}"/>
              </a:ext>
            </a:extLst>
          </p:cNvPr>
          <p:cNvSpPr txBox="1"/>
          <p:nvPr/>
        </p:nvSpPr>
        <p:spPr>
          <a:xfrm>
            <a:off x="191344" y="3019018"/>
            <a:ext cx="1728192" cy="553998"/>
          </a:xfrm>
          <a:prstGeom prst="rect">
            <a:avLst/>
          </a:prstGeom>
          <a:noFill/>
        </p:spPr>
        <p:txBody>
          <a:bodyPr wrap="square" rtlCol="0">
            <a:spAutoFit/>
          </a:bodyPr>
          <a:lstStyle/>
          <a:p>
            <a:pPr algn="l"/>
            <a:r>
              <a:rPr lang="it-IT" sz="1500" b="1" dirty="0">
                <a:solidFill>
                  <a:srgbClr val="000000"/>
                </a:solidFill>
                <a:latin typeface="+mj-lt"/>
              </a:rPr>
              <a:t>Limit Surface data from DDET</a:t>
            </a:r>
          </a:p>
        </p:txBody>
      </p:sp>
      <p:sp>
        <p:nvSpPr>
          <p:cNvPr id="11" name="TextBox 10">
            <a:extLst>
              <a:ext uri="{FF2B5EF4-FFF2-40B4-BE49-F238E27FC236}">
                <a16:creationId xmlns:a16="http://schemas.microsoft.com/office/drawing/2014/main" id="{70E30649-F0CF-BBA6-848E-8A352F3D5496}"/>
              </a:ext>
            </a:extLst>
          </p:cNvPr>
          <p:cNvSpPr txBox="1"/>
          <p:nvPr/>
        </p:nvSpPr>
        <p:spPr>
          <a:xfrm>
            <a:off x="6388791" y="2964777"/>
            <a:ext cx="2227489" cy="784830"/>
          </a:xfrm>
          <a:prstGeom prst="rect">
            <a:avLst/>
          </a:prstGeom>
          <a:noFill/>
        </p:spPr>
        <p:txBody>
          <a:bodyPr wrap="square" rtlCol="0">
            <a:spAutoFit/>
          </a:bodyPr>
          <a:lstStyle/>
          <a:p>
            <a:pPr algn="l"/>
            <a:r>
              <a:rPr lang="it-IT" sz="1500" b="1" dirty="0">
                <a:solidFill>
                  <a:srgbClr val="000000"/>
                </a:solidFill>
                <a:latin typeface="+mj-lt"/>
              </a:rPr>
              <a:t>Increased Data Set based on Limit Surface</a:t>
            </a:r>
          </a:p>
        </p:txBody>
      </p:sp>
      <p:sp>
        <p:nvSpPr>
          <p:cNvPr id="13" name="TextBox 12">
            <a:extLst>
              <a:ext uri="{FF2B5EF4-FFF2-40B4-BE49-F238E27FC236}">
                <a16:creationId xmlns:a16="http://schemas.microsoft.com/office/drawing/2014/main" id="{70B0FD83-2024-85CD-4E9B-A4569EEC6208}"/>
              </a:ext>
            </a:extLst>
          </p:cNvPr>
          <p:cNvSpPr txBox="1"/>
          <p:nvPr/>
        </p:nvSpPr>
        <p:spPr>
          <a:xfrm>
            <a:off x="6304866" y="642754"/>
            <a:ext cx="5119726" cy="553998"/>
          </a:xfrm>
          <a:prstGeom prst="rect">
            <a:avLst/>
          </a:prstGeom>
          <a:noFill/>
          <a:ln w="28575">
            <a:solidFill>
              <a:srgbClr val="000000"/>
            </a:solidFill>
          </a:ln>
        </p:spPr>
        <p:txBody>
          <a:bodyPr wrap="square">
            <a:spAutoFit/>
          </a:bodyPr>
          <a:lstStyle/>
          <a:p>
            <a:pPr algn="ctr"/>
            <a:r>
              <a:rPr lang="it-IT" sz="1500" dirty="0">
                <a:solidFill>
                  <a:srgbClr val="000000"/>
                </a:solidFill>
                <a:latin typeface="+mj-lt"/>
              </a:rPr>
              <a:t>Same data and procedure has been used from the Discrete Dynamic Event Tree</a:t>
            </a:r>
          </a:p>
        </p:txBody>
      </p:sp>
      <p:sp>
        <p:nvSpPr>
          <p:cNvPr id="15" name="TextBox 14">
            <a:extLst>
              <a:ext uri="{FF2B5EF4-FFF2-40B4-BE49-F238E27FC236}">
                <a16:creationId xmlns:a16="http://schemas.microsoft.com/office/drawing/2014/main" id="{C9EDE9DC-E5A5-0352-7D37-D0BD657CE008}"/>
              </a:ext>
            </a:extLst>
          </p:cNvPr>
          <p:cNvSpPr txBox="1"/>
          <p:nvPr/>
        </p:nvSpPr>
        <p:spPr>
          <a:xfrm>
            <a:off x="244983" y="620688"/>
            <a:ext cx="6141026" cy="400110"/>
          </a:xfrm>
          <a:prstGeom prst="rect">
            <a:avLst/>
          </a:prstGeom>
          <a:noFill/>
        </p:spPr>
        <p:txBody>
          <a:bodyPr wrap="square">
            <a:spAutoFit/>
          </a:bodyPr>
          <a:lstStyle/>
          <a:p>
            <a:pPr algn="l"/>
            <a:r>
              <a:rPr lang="it-IT" sz="2000" b="1" dirty="0">
                <a:solidFill>
                  <a:srgbClr val="000000"/>
                </a:solidFill>
                <a:latin typeface="+mj-lt"/>
              </a:rPr>
              <a:t>Step 1-2</a:t>
            </a:r>
            <a:r>
              <a:rPr lang="it-IT" sz="2000" dirty="0">
                <a:solidFill>
                  <a:srgbClr val="000000"/>
                </a:solidFill>
                <a:latin typeface="+mj-lt"/>
              </a:rPr>
              <a:t>: (Sampling and DET exploration)</a:t>
            </a:r>
          </a:p>
        </p:txBody>
      </p:sp>
      <p:sp>
        <p:nvSpPr>
          <p:cNvPr id="17" name="TextBox 16">
            <a:extLst>
              <a:ext uri="{FF2B5EF4-FFF2-40B4-BE49-F238E27FC236}">
                <a16:creationId xmlns:a16="http://schemas.microsoft.com/office/drawing/2014/main" id="{757CCDB1-BC52-92EC-5464-FDF467056D8A}"/>
              </a:ext>
            </a:extLst>
          </p:cNvPr>
          <p:cNvSpPr txBox="1"/>
          <p:nvPr/>
        </p:nvSpPr>
        <p:spPr>
          <a:xfrm>
            <a:off x="7155802" y="1809691"/>
            <a:ext cx="4255905" cy="323165"/>
          </a:xfrm>
          <a:prstGeom prst="rect">
            <a:avLst/>
          </a:prstGeom>
          <a:noFill/>
          <a:ln w="28575">
            <a:solidFill>
              <a:srgbClr val="000000"/>
            </a:solidFill>
          </a:ln>
        </p:spPr>
        <p:txBody>
          <a:bodyPr wrap="square">
            <a:spAutoFit/>
          </a:bodyPr>
          <a:lstStyle/>
          <a:p>
            <a:pPr algn="ctr"/>
            <a:r>
              <a:rPr lang="it-IT" sz="1500" dirty="0">
                <a:solidFill>
                  <a:srgbClr val="000000"/>
                </a:solidFill>
                <a:latin typeface="+mj-lt"/>
              </a:rPr>
              <a:t>Increase Data Set based on simulation history</a:t>
            </a:r>
          </a:p>
        </p:txBody>
      </p:sp>
      <p:sp>
        <p:nvSpPr>
          <p:cNvPr id="18" name="Arrow: Down 17">
            <a:extLst>
              <a:ext uri="{FF2B5EF4-FFF2-40B4-BE49-F238E27FC236}">
                <a16:creationId xmlns:a16="http://schemas.microsoft.com/office/drawing/2014/main" id="{4E3234FA-4979-0A99-91BD-37A1542B7904}"/>
              </a:ext>
            </a:extLst>
          </p:cNvPr>
          <p:cNvSpPr/>
          <p:nvPr/>
        </p:nvSpPr>
        <p:spPr bwMode="auto">
          <a:xfrm rot="16200000">
            <a:off x="6671707" y="3714415"/>
            <a:ext cx="594569" cy="1296141"/>
          </a:xfrm>
          <a:prstGeom prst="downArrow">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cxnSp>
        <p:nvCxnSpPr>
          <p:cNvPr id="20" name="Straight Connector 19">
            <a:extLst>
              <a:ext uri="{FF2B5EF4-FFF2-40B4-BE49-F238E27FC236}">
                <a16:creationId xmlns:a16="http://schemas.microsoft.com/office/drawing/2014/main" id="{A4E6B2DA-28FD-372A-8EA8-83D796D9295C}"/>
              </a:ext>
            </a:extLst>
          </p:cNvPr>
          <p:cNvCxnSpPr/>
          <p:nvPr/>
        </p:nvCxnSpPr>
        <p:spPr bwMode="auto">
          <a:xfrm>
            <a:off x="0" y="1484784"/>
            <a:ext cx="12111645" cy="0"/>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pic>
        <p:nvPicPr>
          <p:cNvPr id="28" name="Picture 27">
            <a:extLst>
              <a:ext uri="{FF2B5EF4-FFF2-40B4-BE49-F238E27FC236}">
                <a16:creationId xmlns:a16="http://schemas.microsoft.com/office/drawing/2014/main" id="{C205A03F-B69E-A714-1209-7859689DF3AD}"/>
              </a:ext>
            </a:extLst>
          </p:cNvPr>
          <p:cNvPicPr>
            <a:picLocks noChangeAspect="1"/>
          </p:cNvPicPr>
          <p:nvPr/>
        </p:nvPicPr>
        <p:blipFill>
          <a:blip r:embed="rId6"/>
          <a:stretch>
            <a:fillRect/>
          </a:stretch>
        </p:blipFill>
        <p:spPr>
          <a:xfrm>
            <a:off x="492291" y="4157434"/>
            <a:ext cx="1454446" cy="468316"/>
          </a:xfrm>
          <a:prstGeom prst="rect">
            <a:avLst/>
          </a:prstGeom>
        </p:spPr>
      </p:pic>
      <p:pic>
        <p:nvPicPr>
          <p:cNvPr id="29" name="Picture 28">
            <a:extLst>
              <a:ext uri="{FF2B5EF4-FFF2-40B4-BE49-F238E27FC236}">
                <a16:creationId xmlns:a16="http://schemas.microsoft.com/office/drawing/2014/main" id="{13ED609B-701B-DF14-45F7-6D9E376A2BAC}"/>
              </a:ext>
            </a:extLst>
          </p:cNvPr>
          <p:cNvPicPr>
            <a:picLocks noChangeAspect="1"/>
          </p:cNvPicPr>
          <p:nvPr/>
        </p:nvPicPr>
        <p:blipFill>
          <a:blip r:embed="rId6"/>
          <a:stretch>
            <a:fillRect/>
          </a:stretch>
        </p:blipFill>
        <p:spPr>
          <a:xfrm>
            <a:off x="6889839" y="4866938"/>
            <a:ext cx="1454446" cy="468316"/>
          </a:xfrm>
          <a:prstGeom prst="rect">
            <a:avLst/>
          </a:prstGeom>
        </p:spPr>
      </p:pic>
    </p:spTree>
    <p:extLst>
      <p:ext uri="{BB962C8B-B14F-4D97-AF65-F5344CB8AC3E}">
        <p14:creationId xmlns:p14="http://schemas.microsoft.com/office/powerpoint/2010/main" val="919484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7398-A1D5-FE6B-B7DA-FD2A2B2A8F5F}"/>
            </a:ext>
          </a:extLst>
        </p:cNvPr>
        <p:cNvGrpSpPr/>
        <p:nvPr/>
      </p:nvGrpSpPr>
      <p:grpSpPr>
        <a:xfrm>
          <a:off x="0" y="0"/>
          <a:ext cx="0" cy="0"/>
          <a:chOff x="0" y="0"/>
          <a:chExt cx="0" cy="0"/>
        </a:xfrm>
      </p:grpSpPr>
      <p:sp>
        <p:nvSpPr>
          <p:cNvPr id="24" name="TextBox 23">
            <a:extLst>
              <a:ext uri="{FF2B5EF4-FFF2-40B4-BE49-F238E27FC236}">
                <a16:creationId xmlns:a16="http://schemas.microsoft.com/office/drawing/2014/main" id="{6114C973-2105-CB0B-2474-B205238397C4}"/>
              </a:ext>
            </a:extLst>
          </p:cNvPr>
          <p:cNvSpPr txBox="1"/>
          <p:nvPr/>
        </p:nvSpPr>
        <p:spPr>
          <a:xfrm>
            <a:off x="6260544" y="1340766"/>
            <a:ext cx="5764390" cy="4680000"/>
          </a:xfrm>
          <a:prstGeom prst="rect">
            <a:avLst/>
          </a:prstGeom>
          <a:noFill/>
          <a:ln>
            <a:solidFill>
              <a:srgbClr val="000000"/>
            </a:solidFill>
          </a:ln>
        </p:spPr>
        <p:txBody>
          <a:bodyPr wrap="square">
            <a:spAutoFit/>
          </a:bodyPr>
          <a:lstStyle/>
          <a:p>
            <a:r>
              <a:rPr lang="it-IT" sz="1500" b="1" u="sng" dirty="0">
                <a:solidFill>
                  <a:srgbClr val="000000"/>
                </a:solidFill>
                <a:latin typeface="+mj-lt"/>
              </a:rPr>
              <a:t>Option 2</a:t>
            </a:r>
          </a:p>
        </p:txBody>
      </p:sp>
      <p:sp>
        <p:nvSpPr>
          <p:cNvPr id="23" name="TextBox 22">
            <a:extLst>
              <a:ext uri="{FF2B5EF4-FFF2-40B4-BE49-F238E27FC236}">
                <a16:creationId xmlns:a16="http://schemas.microsoft.com/office/drawing/2014/main" id="{BD9A3C44-3703-7816-CF66-74D64F06C6B0}"/>
              </a:ext>
            </a:extLst>
          </p:cNvPr>
          <p:cNvSpPr txBox="1"/>
          <p:nvPr/>
        </p:nvSpPr>
        <p:spPr>
          <a:xfrm>
            <a:off x="239074" y="1340768"/>
            <a:ext cx="5764390" cy="4680000"/>
          </a:xfrm>
          <a:prstGeom prst="rect">
            <a:avLst/>
          </a:prstGeom>
          <a:noFill/>
          <a:ln>
            <a:solidFill>
              <a:srgbClr val="000000"/>
            </a:solidFill>
          </a:ln>
        </p:spPr>
        <p:txBody>
          <a:bodyPr wrap="square">
            <a:spAutoFit/>
          </a:bodyPr>
          <a:lstStyle/>
          <a:p>
            <a:r>
              <a:rPr lang="it-IT" sz="1500" b="1" u="sng" dirty="0">
                <a:solidFill>
                  <a:srgbClr val="000000"/>
                </a:solidFill>
                <a:latin typeface="+mj-lt"/>
              </a:rPr>
              <a:t>Option 1</a:t>
            </a:r>
          </a:p>
        </p:txBody>
      </p:sp>
      <p:sp>
        <p:nvSpPr>
          <p:cNvPr id="4" name="Footer Placeholder 3">
            <a:extLst>
              <a:ext uri="{FF2B5EF4-FFF2-40B4-BE49-F238E27FC236}">
                <a16:creationId xmlns:a16="http://schemas.microsoft.com/office/drawing/2014/main" id="{84E74A23-9277-9ADC-3C1D-FF8F83AEB071}"/>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Title 1">
            <a:extLst>
              <a:ext uri="{FF2B5EF4-FFF2-40B4-BE49-F238E27FC236}">
                <a16:creationId xmlns:a16="http://schemas.microsoft.com/office/drawing/2014/main" id="{61A4B8AC-A4F6-7385-8B54-6BDF6618E10F}"/>
              </a:ext>
            </a:extLst>
          </p:cNvPr>
          <p:cNvSpPr>
            <a:spLocks noGrp="1"/>
          </p:cNvSpPr>
          <p:nvPr>
            <p:ph type="title"/>
          </p:nvPr>
        </p:nvSpPr>
        <p:spPr>
          <a:xfrm>
            <a:off x="47328" y="44624"/>
            <a:ext cx="11876732" cy="504825"/>
          </a:xfrm>
        </p:spPr>
        <p:txBody>
          <a:bodyPr/>
          <a:lstStyle/>
          <a:p>
            <a:r>
              <a:rPr lang="it-IT" dirty="0"/>
              <a:t>Preliminary Results for a Binary Classification Model</a:t>
            </a:r>
          </a:p>
        </p:txBody>
      </p:sp>
      <p:sp>
        <p:nvSpPr>
          <p:cNvPr id="2" name="Slide Number Placeholder 1">
            <a:extLst>
              <a:ext uri="{FF2B5EF4-FFF2-40B4-BE49-F238E27FC236}">
                <a16:creationId xmlns:a16="http://schemas.microsoft.com/office/drawing/2014/main" id="{479C6EAD-0C1B-74B7-A9AD-B49D39F20E2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21</a:t>
            </a:fld>
            <a:endParaRPr lang="it-IT" altLang="it-IT" dirty="0"/>
          </a:p>
        </p:txBody>
      </p:sp>
      <p:sp>
        <p:nvSpPr>
          <p:cNvPr id="12" name="TextBox 11">
            <a:extLst>
              <a:ext uri="{FF2B5EF4-FFF2-40B4-BE49-F238E27FC236}">
                <a16:creationId xmlns:a16="http://schemas.microsoft.com/office/drawing/2014/main" id="{97552A7A-978C-3D75-B418-7FDC2FBE9A28}"/>
              </a:ext>
            </a:extLst>
          </p:cNvPr>
          <p:cNvSpPr txBox="1"/>
          <p:nvPr/>
        </p:nvSpPr>
        <p:spPr>
          <a:xfrm>
            <a:off x="269291" y="1700808"/>
            <a:ext cx="5764390" cy="553998"/>
          </a:xfrm>
          <a:prstGeom prst="rect">
            <a:avLst/>
          </a:prstGeom>
          <a:noFill/>
        </p:spPr>
        <p:txBody>
          <a:bodyPr wrap="square">
            <a:spAutoFit/>
          </a:bodyPr>
          <a:lstStyle/>
          <a:p>
            <a:pPr marL="285750" indent="-285750" algn="l">
              <a:buFont typeface="Arial" panose="020B0604020202020204" pitchFamily="34" charset="0"/>
              <a:buChar char="•"/>
            </a:pPr>
            <a:r>
              <a:rPr lang="en-US" sz="1500" b="1" i="0" dirty="0">
                <a:solidFill>
                  <a:srgbClr val="212529"/>
                </a:solidFill>
                <a:effectLst/>
                <a:latin typeface="+mj-lt"/>
                <a:cs typeface="TH SarabunPSK" panose="020B0502040204020203" pitchFamily="34" charset="-34"/>
              </a:rPr>
              <a:t>Scikit Multi-layer Perceptron</a:t>
            </a:r>
          </a:p>
          <a:p>
            <a:pPr algn="l"/>
            <a:endParaRPr lang="en-US" sz="1500" b="0" i="0" dirty="0">
              <a:solidFill>
                <a:srgbClr val="212529"/>
              </a:solidFill>
              <a:effectLst/>
              <a:latin typeface="+mj-lt"/>
              <a:cs typeface="TH SarabunPSK" panose="020B0502040204020203" pitchFamily="34" charset="-34"/>
            </a:endParaRPr>
          </a:p>
        </p:txBody>
      </p:sp>
      <p:sp>
        <p:nvSpPr>
          <p:cNvPr id="13" name="TextBox 12">
            <a:extLst>
              <a:ext uri="{FF2B5EF4-FFF2-40B4-BE49-F238E27FC236}">
                <a16:creationId xmlns:a16="http://schemas.microsoft.com/office/drawing/2014/main" id="{A54D0A03-581C-D472-6490-E260071B7BF3}"/>
              </a:ext>
            </a:extLst>
          </p:cNvPr>
          <p:cNvSpPr txBox="1"/>
          <p:nvPr/>
        </p:nvSpPr>
        <p:spPr>
          <a:xfrm>
            <a:off x="6260544" y="1737682"/>
            <a:ext cx="5764390" cy="323165"/>
          </a:xfrm>
          <a:prstGeom prst="rect">
            <a:avLst/>
          </a:prstGeom>
          <a:noFill/>
        </p:spPr>
        <p:txBody>
          <a:bodyPr wrap="square">
            <a:spAutoFit/>
          </a:bodyPr>
          <a:lstStyle/>
          <a:p>
            <a:pPr marL="285750" indent="-285750">
              <a:buFont typeface="Arial" panose="020B0604020202020204" pitchFamily="34" charset="0"/>
              <a:buChar char="•"/>
            </a:pPr>
            <a:r>
              <a:rPr lang="it-IT" sz="1500" b="1" dirty="0">
                <a:solidFill>
                  <a:srgbClr val="000000"/>
                </a:solidFill>
                <a:latin typeface="+mj-lt"/>
              </a:rPr>
              <a:t>Keras Sequential model</a:t>
            </a:r>
          </a:p>
        </p:txBody>
      </p:sp>
      <p:sp>
        <p:nvSpPr>
          <p:cNvPr id="19" name="TextBox 18">
            <a:extLst>
              <a:ext uri="{FF2B5EF4-FFF2-40B4-BE49-F238E27FC236}">
                <a16:creationId xmlns:a16="http://schemas.microsoft.com/office/drawing/2014/main" id="{35E9A19D-7DAC-EC86-1192-571D0AF15238}"/>
              </a:ext>
            </a:extLst>
          </p:cNvPr>
          <p:cNvSpPr txBox="1"/>
          <p:nvPr/>
        </p:nvSpPr>
        <p:spPr>
          <a:xfrm>
            <a:off x="697039" y="4442660"/>
            <a:ext cx="2021276" cy="784830"/>
          </a:xfrm>
          <a:prstGeom prst="rect">
            <a:avLst/>
          </a:prstGeom>
          <a:noFill/>
        </p:spPr>
        <p:txBody>
          <a:bodyPr wrap="square">
            <a:spAutoFit/>
          </a:bodyPr>
          <a:lstStyle/>
          <a:p>
            <a:r>
              <a:rPr lang="it-IT" sz="1500" b="1" dirty="0">
                <a:solidFill>
                  <a:srgbClr val="000000"/>
                </a:solidFill>
                <a:latin typeface="+mj-lt"/>
              </a:rPr>
              <a:t>Iteration</a:t>
            </a:r>
            <a:r>
              <a:rPr lang="it-IT" sz="1500" b="1" dirty="0">
                <a:solidFill>
                  <a:srgbClr val="000000"/>
                </a:solidFill>
              </a:rPr>
              <a:t> </a:t>
            </a:r>
            <a:r>
              <a:rPr lang="it-IT" sz="1500" b="1" dirty="0">
                <a:solidFill>
                  <a:srgbClr val="000000"/>
                </a:solidFill>
                <a:latin typeface="+mj-lt"/>
              </a:rPr>
              <a:t>14370, </a:t>
            </a:r>
          </a:p>
          <a:p>
            <a:r>
              <a:rPr lang="it-IT" sz="1500" b="1" dirty="0">
                <a:solidFill>
                  <a:srgbClr val="000000"/>
                </a:solidFill>
                <a:latin typeface="+mj-lt"/>
              </a:rPr>
              <a:t>Loss: 0.033, </a:t>
            </a:r>
          </a:p>
          <a:p>
            <a:r>
              <a:rPr lang="it-IT" sz="1500" b="1" dirty="0">
                <a:solidFill>
                  <a:srgbClr val="000000"/>
                </a:solidFill>
                <a:latin typeface="+mj-lt"/>
              </a:rPr>
              <a:t>Accuracy: 0.950</a:t>
            </a:r>
          </a:p>
        </p:txBody>
      </p:sp>
      <p:pic>
        <p:nvPicPr>
          <p:cNvPr id="21" name="Picture 20">
            <a:extLst>
              <a:ext uri="{FF2B5EF4-FFF2-40B4-BE49-F238E27FC236}">
                <a16:creationId xmlns:a16="http://schemas.microsoft.com/office/drawing/2014/main" id="{F9D7C423-2CAE-BD86-438E-DC5AFA867CE1}"/>
              </a:ext>
            </a:extLst>
          </p:cNvPr>
          <p:cNvPicPr>
            <a:picLocks noChangeAspect="1"/>
          </p:cNvPicPr>
          <p:nvPr/>
        </p:nvPicPr>
        <p:blipFill>
          <a:blip r:embed="rId2"/>
          <a:stretch>
            <a:fillRect/>
          </a:stretch>
        </p:blipFill>
        <p:spPr>
          <a:xfrm>
            <a:off x="9264352" y="3778480"/>
            <a:ext cx="2559964" cy="2170800"/>
          </a:xfrm>
          <a:prstGeom prst="rect">
            <a:avLst/>
          </a:prstGeom>
        </p:spPr>
      </p:pic>
      <p:sp>
        <p:nvSpPr>
          <p:cNvPr id="22" name="TextBox 21">
            <a:extLst>
              <a:ext uri="{FF2B5EF4-FFF2-40B4-BE49-F238E27FC236}">
                <a16:creationId xmlns:a16="http://schemas.microsoft.com/office/drawing/2014/main" id="{7BF24616-95F9-9684-4093-F2BE9378BCDF}"/>
              </a:ext>
            </a:extLst>
          </p:cNvPr>
          <p:cNvSpPr txBox="1"/>
          <p:nvPr/>
        </p:nvSpPr>
        <p:spPr>
          <a:xfrm>
            <a:off x="6849722" y="4404739"/>
            <a:ext cx="2123534" cy="784830"/>
          </a:xfrm>
          <a:prstGeom prst="rect">
            <a:avLst/>
          </a:prstGeom>
          <a:noFill/>
        </p:spPr>
        <p:txBody>
          <a:bodyPr wrap="square">
            <a:spAutoFit/>
          </a:bodyPr>
          <a:lstStyle/>
          <a:p>
            <a:r>
              <a:rPr lang="it-IT" sz="1500" b="1" dirty="0">
                <a:solidFill>
                  <a:srgbClr val="000000"/>
                </a:solidFill>
                <a:latin typeface="+mj-lt"/>
              </a:rPr>
              <a:t>Iteration</a:t>
            </a:r>
            <a:r>
              <a:rPr lang="it-IT" sz="1500" b="1" dirty="0">
                <a:solidFill>
                  <a:srgbClr val="000000"/>
                </a:solidFill>
              </a:rPr>
              <a:t> </a:t>
            </a:r>
            <a:r>
              <a:rPr lang="it-IT" sz="1500" b="1" dirty="0">
                <a:solidFill>
                  <a:srgbClr val="000000"/>
                </a:solidFill>
                <a:latin typeface="+mj-lt"/>
              </a:rPr>
              <a:t>9325 </a:t>
            </a:r>
          </a:p>
          <a:p>
            <a:r>
              <a:rPr lang="it-IT" sz="1500" b="1" dirty="0">
                <a:solidFill>
                  <a:srgbClr val="000000"/>
                </a:solidFill>
                <a:latin typeface="+mj-lt"/>
              </a:rPr>
              <a:t>Loss:  0.157 </a:t>
            </a:r>
          </a:p>
          <a:p>
            <a:r>
              <a:rPr lang="it-IT" sz="1500" b="1" dirty="0">
                <a:solidFill>
                  <a:srgbClr val="000000"/>
                </a:solidFill>
                <a:latin typeface="+mj-lt"/>
              </a:rPr>
              <a:t>Accuracy: 0.930</a:t>
            </a:r>
          </a:p>
        </p:txBody>
      </p:sp>
      <p:sp>
        <p:nvSpPr>
          <p:cNvPr id="25" name="TextBox 24">
            <a:extLst>
              <a:ext uri="{FF2B5EF4-FFF2-40B4-BE49-F238E27FC236}">
                <a16:creationId xmlns:a16="http://schemas.microsoft.com/office/drawing/2014/main" id="{C43BEC2E-B3FE-0523-2365-40A93B10D250}"/>
              </a:ext>
            </a:extLst>
          </p:cNvPr>
          <p:cNvSpPr txBox="1"/>
          <p:nvPr/>
        </p:nvSpPr>
        <p:spPr>
          <a:xfrm>
            <a:off x="263352" y="652626"/>
            <a:ext cx="6141026" cy="400110"/>
          </a:xfrm>
          <a:prstGeom prst="rect">
            <a:avLst/>
          </a:prstGeom>
          <a:noFill/>
        </p:spPr>
        <p:txBody>
          <a:bodyPr wrap="square">
            <a:spAutoFit/>
          </a:bodyPr>
          <a:lstStyle/>
          <a:p>
            <a:pPr algn="l"/>
            <a:r>
              <a:rPr lang="it-IT" sz="2000" b="1" dirty="0">
                <a:solidFill>
                  <a:srgbClr val="000000"/>
                </a:solidFill>
                <a:latin typeface="+mj-lt"/>
              </a:rPr>
              <a:t>Step 4</a:t>
            </a:r>
            <a:r>
              <a:rPr lang="it-IT" sz="2000" dirty="0">
                <a:solidFill>
                  <a:srgbClr val="000000"/>
                </a:solidFill>
                <a:latin typeface="+mj-lt"/>
              </a:rPr>
              <a:t>: (Neural Network predictor)</a:t>
            </a:r>
          </a:p>
        </p:txBody>
      </p:sp>
      <p:sp>
        <p:nvSpPr>
          <p:cNvPr id="28" name="TextBox 27">
            <a:extLst>
              <a:ext uri="{FF2B5EF4-FFF2-40B4-BE49-F238E27FC236}">
                <a16:creationId xmlns:a16="http://schemas.microsoft.com/office/drawing/2014/main" id="{08CB04FA-3F78-FEFE-7AB6-ED0A4C5C285D}"/>
              </a:ext>
            </a:extLst>
          </p:cNvPr>
          <p:cNvSpPr txBox="1"/>
          <p:nvPr/>
        </p:nvSpPr>
        <p:spPr>
          <a:xfrm>
            <a:off x="6304866" y="642754"/>
            <a:ext cx="5119726" cy="553998"/>
          </a:xfrm>
          <a:prstGeom prst="rect">
            <a:avLst/>
          </a:prstGeom>
          <a:noFill/>
          <a:ln w="28575">
            <a:solidFill>
              <a:srgbClr val="000000"/>
            </a:solidFill>
          </a:ln>
        </p:spPr>
        <p:txBody>
          <a:bodyPr wrap="square">
            <a:spAutoFit/>
          </a:bodyPr>
          <a:lstStyle/>
          <a:p>
            <a:pPr algn="ctr"/>
            <a:r>
              <a:rPr lang="it-IT" sz="1500" dirty="0">
                <a:solidFill>
                  <a:srgbClr val="000000"/>
                </a:solidFill>
                <a:latin typeface="+mj-lt"/>
              </a:rPr>
              <a:t>Same data and procedure has been used from the Discrete Dynamic Event Tree</a:t>
            </a:r>
          </a:p>
        </p:txBody>
      </p:sp>
      <p:pic>
        <p:nvPicPr>
          <p:cNvPr id="30" name="Picture 29">
            <a:extLst>
              <a:ext uri="{FF2B5EF4-FFF2-40B4-BE49-F238E27FC236}">
                <a16:creationId xmlns:a16="http://schemas.microsoft.com/office/drawing/2014/main" id="{E2925CA4-89A8-1F98-0844-04645015EF5C}"/>
              </a:ext>
            </a:extLst>
          </p:cNvPr>
          <p:cNvPicPr>
            <a:picLocks noChangeAspect="1"/>
          </p:cNvPicPr>
          <p:nvPr/>
        </p:nvPicPr>
        <p:blipFill>
          <a:blip r:embed="rId3"/>
          <a:stretch>
            <a:fillRect/>
          </a:stretch>
        </p:blipFill>
        <p:spPr>
          <a:xfrm>
            <a:off x="3016253" y="3603573"/>
            <a:ext cx="2791906" cy="2351348"/>
          </a:xfrm>
          <a:prstGeom prst="rect">
            <a:avLst/>
          </a:prstGeom>
        </p:spPr>
      </p:pic>
      <p:sp>
        <p:nvSpPr>
          <p:cNvPr id="3" name="TextBox 2">
            <a:extLst>
              <a:ext uri="{FF2B5EF4-FFF2-40B4-BE49-F238E27FC236}">
                <a16:creationId xmlns:a16="http://schemas.microsoft.com/office/drawing/2014/main" id="{6D444027-34D0-0C0D-FD93-305BE36C1CAF}"/>
              </a:ext>
            </a:extLst>
          </p:cNvPr>
          <p:cNvSpPr txBox="1"/>
          <p:nvPr/>
        </p:nvSpPr>
        <p:spPr>
          <a:xfrm>
            <a:off x="335360" y="2060848"/>
            <a:ext cx="5184767" cy="1708160"/>
          </a:xfrm>
          <a:prstGeom prst="rect">
            <a:avLst/>
          </a:prstGeom>
          <a:noFill/>
        </p:spPr>
        <p:txBody>
          <a:bodyPr wrap="square" rtlCol="0">
            <a:spAutoFit/>
          </a:bodyPr>
          <a:lstStyle/>
          <a:p>
            <a:pPr algn="l"/>
            <a:r>
              <a:rPr lang="it-IT" sz="1500" dirty="0">
                <a:solidFill>
                  <a:srgbClr val="000000"/>
                </a:solidFill>
                <a:latin typeface="+mj-lt"/>
              </a:rPr>
              <a:t>Features: 3 (Battery, RCIC, DG)</a:t>
            </a:r>
          </a:p>
          <a:p>
            <a:pPr algn="l"/>
            <a:r>
              <a:rPr lang="it-IT" sz="1500" dirty="0">
                <a:solidFill>
                  <a:srgbClr val="000000"/>
                </a:solidFill>
                <a:latin typeface="+mj-lt"/>
              </a:rPr>
              <a:t>Output: Class 1 for Core Damage</a:t>
            </a:r>
          </a:p>
          <a:p>
            <a:pPr lvl="1"/>
            <a:r>
              <a:rPr lang="it-IT" sz="1500" dirty="0">
                <a:solidFill>
                  <a:srgbClr val="000000"/>
                </a:solidFill>
                <a:latin typeface="+mj-lt"/>
              </a:rPr>
              <a:t>    Class 0 for successful Recovery</a:t>
            </a:r>
          </a:p>
          <a:p>
            <a:endParaRPr lang="it-IT" sz="1500" dirty="0">
              <a:solidFill>
                <a:srgbClr val="000000"/>
              </a:solidFill>
              <a:latin typeface="+mj-lt"/>
            </a:endParaRPr>
          </a:p>
          <a:p>
            <a:r>
              <a:rPr lang="it-IT" sz="1500" dirty="0">
                <a:solidFill>
                  <a:srgbClr val="000000"/>
                </a:solidFill>
                <a:latin typeface="+mj-lt"/>
              </a:rPr>
              <a:t>Layers: 3</a:t>
            </a:r>
          </a:p>
          <a:p>
            <a:r>
              <a:rPr lang="it-IT" sz="1500" dirty="0">
                <a:solidFill>
                  <a:srgbClr val="000000"/>
                </a:solidFill>
                <a:latin typeface="+mj-lt"/>
              </a:rPr>
              <a:t>Nodes: (8, 16, 8) Activation: Relu</a:t>
            </a:r>
          </a:p>
          <a:p>
            <a:r>
              <a:rPr lang="it-IT" sz="1500" dirty="0">
                <a:solidFill>
                  <a:srgbClr val="000000"/>
                </a:solidFill>
                <a:latin typeface="+mj-lt"/>
              </a:rPr>
              <a:t>Adam Optimizer</a:t>
            </a:r>
          </a:p>
        </p:txBody>
      </p:sp>
      <p:sp>
        <p:nvSpPr>
          <p:cNvPr id="6" name="TextBox 5">
            <a:extLst>
              <a:ext uri="{FF2B5EF4-FFF2-40B4-BE49-F238E27FC236}">
                <a16:creationId xmlns:a16="http://schemas.microsoft.com/office/drawing/2014/main" id="{708D3328-03EE-4719-C9B8-7AB58416205F}"/>
              </a:ext>
            </a:extLst>
          </p:cNvPr>
          <p:cNvSpPr txBox="1"/>
          <p:nvPr/>
        </p:nvSpPr>
        <p:spPr>
          <a:xfrm>
            <a:off x="6445105" y="2070320"/>
            <a:ext cx="5184767" cy="1708160"/>
          </a:xfrm>
          <a:prstGeom prst="rect">
            <a:avLst/>
          </a:prstGeom>
          <a:noFill/>
        </p:spPr>
        <p:txBody>
          <a:bodyPr wrap="square" rtlCol="0">
            <a:spAutoFit/>
          </a:bodyPr>
          <a:lstStyle/>
          <a:p>
            <a:pPr algn="l"/>
            <a:r>
              <a:rPr lang="it-IT" sz="1500" dirty="0">
                <a:solidFill>
                  <a:srgbClr val="000000"/>
                </a:solidFill>
                <a:latin typeface="+mj-lt"/>
              </a:rPr>
              <a:t>Features: 3 (Battery, RCIC, DG)</a:t>
            </a:r>
          </a:p>
          <a:p>
            <a:pPr algn="l"/>
            <a:r>
              <a:rPr lang="it-IT" sz="1500" dirty="0">
                <a:solidFill>
                  <a:srgbClr val="000000"/>
                </a:solidFill>
                <a:latin typeface="+mj-lt"/>
              </a:rPr>
              <a:t>Output: Class 1 for Core Damage</a:t>
            </a:r>
          </a:p>
          <a:p>
            <a:pPr lvl="1"/>
            <a:r>
              <a:rPr lang="it-IT" sz="1500" dirty="0">
                <a:solidFill>
                  <a:srgbClr val="000000"/>
                </a:solidFill>
                <a:latin typeface="+mj-lt"/>
              </a:rPr>
              <a:t>    Class 0 for successful Recovery</a:t>
            </a:r>
          </a:p>
          <a:p>
            <a:endParaRPr lang="it-IT" sz="1500" dirty="0">
              <a:solidFill>
                <a:srgbClr val="000000"/>
              </a:solidFill>
              <a:latin typeface="+mj-lt"/>
            </a:endParaRPr>
          </a:p>
          <a:p>
            <a:r>
              <a:rPr lang="it-IT" sz="1500" dirty="0">
                <a:solidFill>
                  <a:srgbClr val="000000"/>
                </a:solidFill>
                <a:latin typeface="+mj-lt"/>
              </a:rPr>
              <a:t>Layers: 3</a:t>
            </a:r>
          </a:p>
          <a:p>
            <a:r>
              <a:rPr lang="it-IT" sz="1500" dirty="0">
                <a:solidFill>
                  <a:srgbClr val="000000"/>
                </a:solidFill>
                <a:latin typeface="+mj-lt"/>
              </a:rPr>
              <a:t>Nodes: (5, 10, 5) Activation: Relu</a:t>
            </a:r>
          </a:p>
          <a:p>
            <a:r>
              <a:rPr lang="it-IT" sz="1500" dirty="0">
                <a:solidFill>
                  <a:srgbClr val="000000"/>
                </a:solidFill>
                <a:latin typeface="+mj-lt"/>
              </a:rPr>
              <a:t>Adam Optimizer</a:t>
            </a:r>
          </a:p>
        </p:txBody>
      </p:sp>
    </p:spTree>
    <p:extLst>
      <p:ext uri="{BB962C8B-B14F-4D97-AF65-F5344CB8AC3E}">
        <p14:creationId xmlns:p14="http://schemas.microsoft.com/office/powerpoint/2010/main" val="3954776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7398-A1D5-FE6B-B7DA-FD2A2B2A8F5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E74A23-9277-9ADC-3C1D-FF8F83AEB071}"/>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Title 1">
            <a:extLst>
              <a:ext uri="{FF2B5EF4-FFF2-40B4-BE49-F238E27FC236}">
                <a16:creationId xmlns:a16="http://schemas.microsoft.com/office/drawing/2014/main" id="{61A4B8AC-A4F6-7385-8B54-6BDF6618E10F}"/>
              </a:ext>
            </a:extLst>
          </p:cNvPr>
          <p:cNvSpPr>
            <a:spLocks noGrp="1"/>
          </p:cNvSpPr>
          <p:nvPr>
            <p:ph type="title"/>
          </p:nvPr>
        </p:nvSpPr>
        <p:spPr>
          <a:xfrm>
            <a:off x="47328" y="44624"/>
            <a:ext cx="11876732" cy="504825"/>
          </a:xfrm>
        </p:spPr>
        <p:txBody>
          <a:bodyPr/>
          <a:lstStyle/>
          <a:p>
            <a:r>
              <a:rPr lang="it-IT" dirty="0"/>
              <a:t>Preliminary Results for a Binary Classification Model</a:t>
            </a:r>
          </a:p>
        </p:txBody>
      </p:sp>
      <p:sp>
        <p:nvSpPr>
          <p:cNvPr id="2" name="Slide Number Placeholder 1">
            <a:extLst>
              <a:ext uri="{FF2B5EF4-FFF2-40B4-BE49-F238E27FC236}">
                <a16:creationId xmlns:a16="http://schemas.microsoft.com/office/drawing/2014/main" id="{479C6EAD-0C1B-74B7-A9AD-B49D39F20E2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22</a:t>
            </a:fld>
            <a:endParaRPr lang="it-IT" altLang="it-IT" dirty="0"/>
          </a:p>
        </p:txBody>
      </p:sp>
      <p:pic>
        <p:nvPicPr>
          <p:cNvPr id="16" name="Graphic 15">
            <a:extLst>
              <a:ext uri="{FF2B5EF4-FFF2-40B4-BE49-F238E27FC236}">
                <a16:creationId xmlns:a16="http://schemas.microsoft.com/office/drawing/2014/main" id="{9BAEE69C-FA7E-7678-B277-6FC6394368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352" y="3093316"/>
            <a:ext cx="3528392" cy="2361256"/>
          </a:xfrm>
          <a:prstGeom prst="rect">
            <a:avLst/>
          </a:prstGeom>
        </p:spPr>
      </p:pic>
      <p:pic>
        <p:nvPicPr>
          <p:cNvPr id="18" name="Graphic 17">
            <a:extLst>
              <a:ext uri="{FF2B5EF4-FFF2-40B4-BE49-F238E27FC236}">
                <a16:creationId xmlns:a16="http://schemas.microsoft.com/office/drawing/2014/main" id="{EE663CA0-530A-59DC-E4A8-E8A6360E08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9389" y="3068960"/>
            <a:ext cx="3631227" cy="2472627"/>
          </a:xfrm>
          <a:prstGeom prst="rect">
            <a:avLst/>
          </a:prstGeom>
        </p:spPr>
      </p:pic>
      <p:pic>
        <p:nvPicPr>
          <p:cNvPr id="23" name="Graphic 22">
            <a:extLst>
              <a:ext uri="{FF2B5EF4-FFF2-40B4-BE49-F238E27FC236}">
                <a16:creationId xmlns:a16="http://schemas.microsoft.com/office/drawing/2014/main" id="{3F4B1BAC-7639-3257-534B-FB5671FDCC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12505" y="3105597"/>
            <a:ext cx="3467671" cy="2361256"/>
          </a:xfrm>
          <a:prstGeom prst="rect">
            <a:avLst/>
          </a:prstGeom>
        </p:spPr>
      </p:pic>
      <p:sp>
        <p:nvSpPr>
          <p:cNvPr id="24" name="TextBox 23">
            <a:extLst>
              <a:ext uri="{FF2B5EF4-FFF2-40B4-BE49-F238E27FC236}">
                <a16:creationId xmlns:a16="http://schemas.microsoft.com/office/drawing/2014/main" id="{B3E723CF-A52E-575A-DCD3-BB98B6F43F01}"/>
              </a:ext>
            </a:extLst>
          </p:cNvPr>
          <p:cNvSpPr txBox="1"/>
          <p:nvPr/>
        </p:nvSpPr>
        <p:spPr>
          <a:xfrm>
            <a:off x="263352" y="695018"/>
            <a:ext cx="2828018" cy="400110"/>
          </a:xfrm>
          <a:prstGeom prst="rect">
            <a:avLst/>
          </a:prstGeom>
          <a:noFill/>
        </p:spPr>
        <p:txBody>
          <a:bodyPr wrap="none" rtlCol="0">
            <a:spAutoFit/>
          </a:bodyPr>
          <a:lstStyle/>
          <a:p>
            <a:pPr algn="l"/>
            <a:r>
              <a:rPr lang="it-IT" sz="2000" b="1" dirty="0">
                <a:solidFill>
                  <a:srgbClr val="000000"/>
                </a:solidFill>
                <a:latin typeface="+mj-lt"/>
              </a:rPr>
              <a:t>Step 5</a:t>
            </a:r>
            <a:r>
              <a:rPr lang="it-IT" sz="2000" dirty="0">
                <a:solidFill>
                  <a:srgbClr val="000000"/>
                </a:solidFill>
                <a:latin typeface="+mj-lt"/>
              </a:rPr>
              <a:t>: (sample data) </a:t>
            </a:r>
          </a:p>
        </p:txBody>
      </p:sp>
      <p:sp>
        <p:nvSpPr>
          <p:cNvPr id="35" name="TextBox 34">
            <a:extLst>
              <a:ext uri="{FF2B5EF4-FFF2-40B4-BE49-F238E27FC236}">
                <a16:creationId xmlns:a16="http://schemas.microsoft.com/office/drawing/2014/main" id="{0926F98D-E361-AE0D-798E-BA8C1890FC16}"/>
              </a:ext>
            </a:extLst>
          </p:cNvPr>
          <p:cNvSpPr txBox="1"/>
          <p:nvPr/>
        </p:nvSpPr>
        <p:spPr>
          <a:xfrm>
            <a:off x="6384032" y="801579"/>
            <a:ext cx="4703471" cy="323165"/>
          </a:xfrm>
          <a:prstGeom prst="rect">
            <a:avLst/>
          </a:prstGeom>
          <a:noFill/>
          <a:ln w="28575">
            <a:solidFill>
              <a:srgbClr val="000000"/>
            </a:solidFill>
          </a:ln>
        </p:spPr>
        <p:txBody>
          <a:bodyPr wrap="square">
            <a:spAutoFit/>
          </a:bodyPr>
          <a:lstStyle/>
          <a:p>
            <a:pPr algn="l"/>
            <a:r>
              <a:rPr lang="it-IT" sz="1500" dirty="0">
                <a:solidFill>
                  <a:srgbClr val="000000"/>
                </a:solidFill>
                <a:latin typeface="+mj-lt"/>
              </a:rPr>
              <a:t>Sample Input data from probability density function.</a:t>
            </a:r>
          </a:p>
        </p:txBody>
      </p:sp>
      <p:sp>
        <p:nvSpPr>
          <p:cNvPr id="37" name="TextBox 36">
            <a:extLst>
              <a:ext uri="{FF2B5EF4-FFF2-40B4-BE49-F238E27FC236}">
                <a16:creationId xmlns:a16="http://schemas.microsoft.com/office/drawing/2014/main" id="{8DD3CBAB-9480-C804-CD03-1F9B1BE89D7A}"/>
              </a:ext>
            </a:extLst>
          </p:cNvPr>
          <p:cNvSpPr txBox="1"/>
          <p:nvPr/>
        </p:nvSpPr>
        <p:spPr>
          <a:xfrm>
            <a:off x="335360" y="1556792"/>
            <a:ext cx="11516692" cy="1200329"/>
          </a:xfrm>
          <a:prstGeom prst="rect">
            <a:avLst/>
          </a:prstGeom>
          <a:noFill/>
        </p:spPr>
        <p:txBody>
          <a:bodyPr wrap="square">
            <a:spAutoFit/>
          </a:bodyPr>
          <a:lstStyle/>
          <a:p>
            <a:pPr marL="285750" indent="-285750">
              <a:buFont typeface="Wingdings" panose="05000000000000000000" pitchFamily="2" charset="2"/>
              <a:buChar char="Ø"/>
            </a:pPr>
            <a:r>
              <a:rPr lang="it-IT" sz="1800" dirty="0">
                <a:solidFill>
                  <a:srgbClr val="000000"/>
                </a:solidFill>
                <a:latin typeface="+mj-lt"/>
              </a:rPr>
              <a:t>For each of the event in the accident sequence a timing is sampled. Data sampled </a:t>
            </a:r>
            <a:r>
              <a:rPr lang="it-IT" sz="1800" dirty="0" err="1">
                <a:solidFill>
                  <a:srgbClr val="000000"/>
                </a:solidFill>
                <a:latin typeface="+mj-lt"/>
              </a:rPr>
              <a:t>reproduce</a:t>
            </a:r>
            <a:r>
              <a:rPr lang="it-IT" sz="1800" dirty="0">
                <a:solidFill>
                  <a:srgbClr val="000000"/>
                </a:solidFill>
                <a:latin typeface="+mj-lt"/>
              </a:rPr>
              <a:t> the </a:t>
            </a:r>
            <a:r>
              <a:rPr lang="it-IT" sz="1800" dirty="0" err="1">
                <a:solidFill>
                  <a:srgbClr val="000000"/>
                </a:solidFill>
                <a:latin typeface="+mj-lt"/>
              </a:rPr>
              <a:t>probability</a:t>
            </a:r>
            <a:r>
              <a:rPr lang="it-IT" sz="1800" dirty="0">
                <a:solidFill>
                  <a:srgbClr val="000000"/>
                </a:solidFill>
                <a:latin typeface="+mj-lt"/>
              </a:rPr>
              <a:t> density function</a:t>
            </a:r>
          </a:p>
          <a:p>
            <a:pPr marL="285750" indent="-285750">
              <a:buFont typeface="Wingdings" panose="05000000000000000000" pitchFamily="2" charset="2"/>
              <a:buChar char="Ø"/>
            </a:pPr>
            <a:r>
              <a:rPr lang="it-IT" sz="1800" dirty="0">
                <a:solidFill>
                  <a:srgbClr val="000000"/>
                </a:solidFill>
                <a:latin typeface="+mj-lt"/>
              </a:rPr>
              <a:t>In total 1,000,000 data are sampled.</a:t>
            </a:r>
          </a:p>
          <a:p>
            <a:pPr marL="285750" indent="-285750">
              <a:buFont typeface="Wingdings" panose="05000000000000000000" pitchFamily="2" charset="2"/>
              <a:buChar char="Ø"/>
            </a:pPr>
            <a:r>
              <a:rPr lang="it-IT" sz="1800" dirty="0">
                <a:solidFill>
                  <a:srgbClr val="000000"/>
                </a:solidFill>
                <a:latin typeface="+mj-lt"/>
              </a:rPr>
              <a:t>Input for classifier is structured as an array of (1000000 , 3)</a:t>
            </a:r>
          </a:p>
        </p:txBody>
      </p:sp>
    </p:spTree>
    <p:extLst>
      <p:ext uri="{BB962C8B-B14F-4D97-AF65-F5344CB8AC3E}">
        <p14:creationId xmlns:p14="http://schemas.microsoft.com/office/powerpoint/2010/main" val="555691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07398-A1D5-FE6B-B7DA-FD2A2B2A8F5F}"/>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E74A23-9277-9ADC-3C1D-FF8F83AEB071}"/>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Title 1">
            <a:extLst>
              <a:ext uri="{FF2B5EF4-FFF2-40B4-BE49-F238E27FC236}">
                <a16:creationId xmlns:a16="http://schemas.microsoft.com/office/drawing/2014/main" id="{61A4B8AC-A4F6-7385-8B54-6BDF6618E10F}"/>
              </a:ext>
            </a:extLst>
          </p:cNvPr>
          <p:cNvSpPr>
            <a:spLocks noGrp="1"/>
          </p:cNvSpPr>
          <p:nvPr>
            <p:ph type="title"/>
          </p:nvPr>
        </p:nvSpPr>
        <p:spPr>
          <a:xfrm>
            <a:off x="47328" y="44624"/>
            <a:ext cx="11876732" cy="504825"/>
          </a:xfrm>
        </p:spPr>
        <p:txBody>
          <a:bodyPr/>
          <a:lstStyle/>
          <a:p>
            <a:r>
              <a:rPr lang="it-IT" dirty="0"/>
              <a:t>Preliminary Results for a Binary Classification Model</a:t>
            </a:r>
          </a:p>
        </p:txBody>
      </p:sp>
      <p:sp>
        <p:nvSpPr>
          <p:cNvPr id="2" name="Slide Number Placeholder 1">
            <a:extLst>
              <a:ext uri="{FF2B5EF4-FFF2-40B4-BE49-F238E27FC236}">
                <a16:creationId xmlns:a16="http://schemas.microsoft.com/office/drawing/2014/main" id="{479C6EAD-0C1B-74B7-A9AD-B49D39F20E2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23</a:t>
            </a:fld>
            <a:endParaRPr lang="it-IT" altLang="it-IT" dirty="0"/>
          </a:p>
        </p:txBody>
      </p:sp>
      <p:sp>
        <p:nvSpPr>
          <p:cNvPr id="9" name="TextBox 8">
            <a:extLst>
              <a:ext uri="{FF2B5EF4-FFF2-40B4-BE49-F238E27FC236}">
                <a16:creationId xmlns:a16="http://schemas.microsoft.com/office/drawing/2014/main" id="{8999366F-F6B3-4728-52A8-06DFA9F447BB}"/>
              </a:ext>
            </a:extLst>
          </p:cNvPr>
          <p:cNvSpPr txBox="1"/>
          <p:nvPr/>
        </p:nvSpPr>
        <p:spPr>
          <a:xfrm>
            <a:off x="247247" y="620688"/>
            <a:ext cx="5662961" cy="400110"/>
          </a:xfrm>
          <a:prstGeom prst="rect">
            <a:avLst/>
          </a:prstGeom>
          <a:noFill/>
        </p:spPr>
        <p:txBody>
          <a:bodyPr wrap="none" rtlCol="0">
            <a:spAutoFit/>
          </a:bodyPr>
          <a:lstStyle/>
          <a:p>
            <a:pPr algn="l"/>
            <a:r>
              <a:rPr lang="it-IT" sz="2000" b="1" dirty="0">
                <a:solidFill>
                  <a:srgbClr val="000000"/>
                </a:solidFill>
                <a:latin typeface="+mj-lt"/>
              </a:rPr>
              <a:t>Step 6</a:t>
            </a:r>
            <a:r>
              <a:rPr lang="it-IT" sz="2000" dirty="0">
                <a:solidFill>
                  <a:srgbClr val="000000"/>
                </a:solidFill>
                <a:latin typeface="+mj-lt"/>
              </a:rPr>
              <a:t>: (Classification &amp; Frequency estimation) </a:t>
            </a:r>
          </a:p>
        </p:txBody>
      </p:sp>
      <p:sp>
        <p:nvSpPr>
          <p:cNvPr id="28" name="TextBox 27">
            <a:extLst>
              <a:ext uri="{FF2B5EF4-FFF2-40B4-BE49-F238E27FC236}">
                <a16:creationId xmlns:a16="http://schemas.microsoft.com/office/drawing/2014/main" id="{3163CA8C-5D60-17BD-C30C-1B2593E25AA4}"/>
              </a:ext>
            </a:extLst>
          </p:cNvPr>
          <p:cNvSpPr txBox="1"/>
          <p:nvPr/>
        </p:nvSpPr>
        <p:spPr>
          <a:xfrm>
            <a:off x="8385433" y="4365176"/>
            <a:ext cx="3636000" cy="648000"/>
          </a:xfrm>
          <a:prstGeom prst="rect">
            <a:avLst/>
          </a:prstGeom>
          <a:noFill/>
          <a:ln w="38100">
            <a:solidFill>
              <a:srgbClr val="000000"/>
            </a:solidFill>
          </a:ln>
        </p:spPr>
        <p:txBody>
          <a:bodyPr wrap="square" anchor="ctr">
            <a:spAutoFit/>
          </a:bodyPr>
          <a:lstStyle/>
          <a:p>
            <a:pPr algn="ctr"/>
            <a:r>
              <a:rPr lang="it-IT" sz="1500" b="1" dirty="0">
                <a:solidFill>
                  <a:srgbClr val="000000"/>
                </a:solidFill>
                <a:latin typeface="+mj-lt"/>
              </a:rPr>
              <a:t>Core Damage Frequency =0.0723</a:t>
            </a:r>
          </a:p>
        </p:txBody>
      </p:sp>
      <p:sp>
        <p:nvSpPr>
          <p:cNvPr id="29" name="TextBox 28">
            <a:extLst>
              <a:ext uri="{FF2B5EF4-FFF2-40B4-BE49-F238E27FC236}">
                <a16:creationId xmlns:a16="http://schemas.microsoft.com/office/drawing/2014/main" id="{7B98F642-79CE-8E31-BA50-A3561FF21D64}"/>
              </a:ext>
            </a:extLst>
          </p:cNvPr>
          <p:cNvSpPr txBox="1"/>
          <p:nvPr/>
        </p:nvSpPr>
        <p:spPr>
          <a:xfrm>
            <a:off x="8369430" y="3969931"/>
            <a:ext cx="3631226" cy="323165"/>
          </a:xfrm>
          <a:prstGeom prst="rect">
            <a:avLst/>
          </a:prstGeom>
          <a:noFill/>
        </p:spPr>
        <p:txBody>
          <a:bodyPr wrap="square">
            <a:spAutoFit/>
          </a:bodyPr>
          <a:lstStyle/>
          <a:p>
            <a:pPr marL="285750" indent="-285750" algn="ctr">
              <a:buFont typeface="Arial" panose="020B0604020202020204" pitchFamily="34" charset="0"/>
              <a:buChar char="•"/>
            </a:pPr>
            <a:r>
              <a:rPr lang="it-IT" sz="1500" b="1" dirty="0">
                <a:solidFill>
                  <a:srgbClr val="000000"/>
                </a:solidFill>
                <a:latin typeface="+mj-lt"/>
              </a:rPr>
              <a:t>Discrete Dynamic Event Tree)</a:t>
            </a:r>
          </a:p>
        </p:txBody>
      </p:sp>
      <p:sp>
        <p:nvSpPr>
          <p:cNvPr id="5" name="TextBox 4">
            <a:extLst>
              <a:ext uri="{FF2B5EF4-FFF2-40B4-BE49-F238E27FC236}">
                <a16:creationId xmlns:a16="http://schemas.microsoft.com/office/drawing/2014/main" id="{0FDBD273-6D51-58F6-F915-CFDD188C8F6C}"/>
              </a:ext>
            </a:extLst>
          </p:cNvPr>
          <p:cNvSpPr txBox="1"/>
          <p:nvPr/>
        </p:nvSpPr>
        <p:spPr>
          <a:xfrm>
            <a:off x="6599909" y="752785"/>
            <a:ext cx="4896544" cy="553998"/>
          </a:xfrm>
          <a:prstGeom prst="rect">
            <a:avLst/>
          </a:prstGeom>
          <a:noFill/>
          <a:ln w="28575">
            <a:solidFill>
              <a:srgbClr val="000000"/>
            </a:solidFill>
          </a:ln>
        </p:spPr>
        <p:txBody>
          <a:bodyPr wrap="square" rtlCol="0">
            <a:spAutoFit/>
          </a:bodyPr>
          <a:lstStyle/>
          <a:p>
            <a:pPr algn="ctr"/>
            <a:r>
              <a:rPr lang="it-IT" sz="1500" dirty="0">
                <a:solidFill>
                  <a:srgbClr val="000000"/>
                </a:solidFill>
                <a:latin typeface="+mj-lt"/>
              </a:rPr>
              <a:t>Estimate class of data sampled through Classifier and estimate Core Damage Frequency</a:t>
            </a:r>
          </a:p>
        </p:txBody>
      </p:sp>
      <p:sp>
        <p:nvSpPr>
          <p:cNvPr id="6" name="TextBox 5">
            <a:extLst>
              <a:ext uri="{FF2B5EF4-FFF2-40B4-BE49-F238E27FC236}">
                <a16:creationId xmlns:a16="http://schemas.microsoft.com/office/drawing/2014/main" id="{76B1E02D-C554-2D80-7676-D3286D404A4D}"/>
              </a:ext>
            </a:extLst>
          </p:cNvPr>
          <p:cNvSpPr txBox="1"/>
          <p:nvPr/>
        </p:nvSpPr>
        <p:spPr>
          <a:xfrm>
            <a:off x="407368" y="1556792"/>
            <a:ext cx="10585176" cy="1246495"/>
          </a:xfrm>
          <a:prstGeom prst="rect">
            <a:avLst/>
          </a:prstGeom>
          <a:noFill/>
        </p:spPr>
        <p:txBody>
          <a:bodyPr wrap="square" rtlCol="0">
            <a:spAutoFit/>
          </a:bodyPr>
          <a:lstStyle/>
          <a:p>
            <a:pPr marL="285750" indent="-285750" algn="l">
              <a:buFont typeface="Wingdings" panose="05000000000000000000" pitchFamily="2" charset="2"/>
              <a:buChar char="Ø"/>
            </a:pPr>
            <a:r>
              <a:rPr lang="it-IT" sz="1500" dirty="0">
                <a:solidFill>
                  <a:srgbClr val="000000"/>
                </a:solidFill>
                <a:latin typeface="+mj-lt"/>
              </a:rPr>
              <a:t>Array obtained from step 5, containing the event timing is predicted by the classifier.</a:t>
            </a:r>
          </a:p>
          <a:p>
            <a:pPr marL="285750" indent="-285750" algn="l">
              <a:buFont typeface="Wingdings" panose="05000000000000000000" pitchFamily="2" charset="2"/>
              <a:buChar char="Ø"/>
            </a:pPr>
            <a:r>
              <a:rPr lang="it-IT" sz="1500" dirty="0">
                <a:solidFill>
                  <a:srgbClr val="000000"/>
                </a:solidFill>
                <a:latin typeface="+mj-lt"/>
              </a:rPr>
              <a:t>Output of the classifier is:</a:t>
            </a:r>
          </a:p>
          <a:p>
            <a:pPr marL="742950" lvl="1" indent="-285750">
              <a:buFont typeface="Wingdings" panose="05000000000000000000" pitchFamily="2" charset="2"/>
              <a:buChar char="q"/>
            </a:pPr>
            <a:r>
              <a:rPr lang="it-IT" sz="1500" b="1" dirty="0">
                <a:solidFill>
                  <a:srgbClr val="FF0000"/>
                </a:solidFill>
                <a:latin typeface="+mj-lt"/>
              </a:rPr>
              <a:t>1 for Core Damage Sequence</a:t>
            </a:r>
          </a:p>
          <a:p>
            <a:pPr marL="742950" lvl="1" indent="-285750">
              <a:buFont typeface="Wingdings" panose="05000000000000000000" pitchFamily="2" charset="2"/>
              <a:buChar char="q"/>
            </a:pPr>
            <a:r>
              <a:rPr lang="it-IT" sz="1500" b="1" dirty="0">
                <a:solidFill>
                  <a:srgbClr val="0909D3"/>
                </a:solidFill>
                <a:latin typeface="+mj-lt"/>
              </a:rPr>
              <a:t>0 for Successful Recovery</a:t>
            </a:r>
          </a:p>
          <a:p>
            <a:pPr marL="285750" indent="-285750">
              <a:buFont typeface="Wingdings" panose="05000000000000000000" pitchFamily="2" charset="2"/>
              <a:buChar char="Ø"/>
            </a:pPr>
            <a:r>
              <a:rPr lang="it-IT" sz="1500" dirty="0">
                <a:solidFill>
                  <a:srgbClr val="000000"/>
                </a:solidFill>
                <a:latin typeface="+mj-lt"/>
              </a:rPr>
              <a:t>Elements of the output vector are summed to obtain the number of core damage sequence</a:t>
            </a:r>
          </a:p>
        </p:txBody>
      </p:sp>
      <p:grpSp>
        <p:nvGrpSpPr>
          <p:cNvPr id="8" name="Gruppo 7">
            <a:extLst>
              <a:ext uri="{FF2B5EF4-FFF2-40B4-BE49-F238E27FC236}">
                <a16:creationId xmlns:a16="http://schemas.microsoft.com/office/drawing/2014/main" id="{9F5810CF-B80D-88A7-1F71-4CB7030C35D0}"/>
              </a:ext>
            </a:extLst>
          </p:cNvPr>
          <p:cNvGrpSpPr/>
          <p:nvPr/>
        </p:nvGrpSpPr>
        <p:grpSpPr>
          <a:xfrm>
            <a:off x="72008" y="3573016"/>
            <a:ext cx="8081398" cy="1944216"/>
            <a:chOff x="72008" y="3140968"/>
            <a:chExt cx="8081398" cy="1944216"/>
          </a:xfrm>
        </p:grpSpPr>
        <p:sp>
          <p:nvSpPr>
            <p:cNvPr id="25" name="TextBox 24">
              <a:extLst>
                <a:ext uri="{FF2B5EF4-FFF2-40B4-BE49-F238E27FC236}">
                  <a16:creationId xmlns:a16="http://schemas.microsoft.com/office/drawing/2014/main" id="{A745073B-72ED-5B82-CF33-4DA8554AD62B}"/>
                </a:ext>
              </a:extLst>
            </p:cNvPr>
            <p:cNvSpPr txBox="1"/>
            <p:nvPr/>
          </p:nvSpPr>
          <p:spPr>
            <a:xfrm>
              <a:off x="767408" y="3537883"/>
              <a:ext cx="1997645" cy="323165"/>
            </a:xfrm>
            <a:prstGeom prst="rect">
              <a:avLst/>
            </a:prstGeom>
            <a:noFill/>
          </p:spPr>
          <p:txBody>
            <a:bodyPr wrap="square">
              <a:spAutoFit/>
            </a:bodyPr>
            <a:lstStyle/>
            <a:p>
              <a:pPr marL="285750" indent="-285750">
                <a:buFont typeface="Arial" panose="020B0604020202020204" pitchFamily="34" charset="0"/>
                <a:buChar char="•"/>
              </a:pPr>
              <a:r>
                <a:rPr lang="it-IT" sz="1500" b="1" dirty="0">
                  <a:solidFill>
                    <a:srgbClr val="000000"/>
                  </a:solidFill>
                  <a:latin typeface="+mj-lt"/>
                </a:rPr>
                <a:t>MLPClassifier</a:t>
              </a:r>
            </a:p>
          </p:txBody>
        </p:sp>
        <p:sp>
          <p:nvSpPr>
            <p:cNvPr id="26" name="TextBox 25">
              <a:extLst>
                <a:ext uri="{FF2B5EF4-FFF2-40B4-BE49-F238E27FC236}">
                  <a16:creationId xmlns:a16="http://schemas.microsoft.com/office/drawing/2014/main" id="{FF76E3FA-97ED-97B5-2D11-22A3F2296EC4}"/>
                </a:ext>
              </a:extLst>
            </p:cNvPr>
            <p:cNvSpPr txBox="1"/>
            <p:nvPr/>
          </p:nvSpPr>
          <p:spPr>
            <a:xfrm>
              <a:off x="4643110" y="3537883"/>
              <a:ext cx="2677026" cy="323165"/>
            </a:xfrm>
            <a:prstGeom prst="rect">
              <a:avLst/>
            </a:prstGeom>
            <a:noFill/>
          </p:spPr>
          <p:txBody>
            <a:bodyPr wrap="square">
              <a:spAutoFit/>
            </a:bodyPr>
            <a:lstStyle/>
            <a:p>
              <a:pPr marL="285750" indent="-285750">
                <a:buFont typeface="Arial" panose="020B0604020202020204" pitchFamily="34" charset="0"/>
                <a:buChar char="•"/>
              </a:pPr>
              <a:r>
                <a:rPr lang="it-IT" sz="1500" b="1" dirty="0">
                  <a:solidFill>
                    <a:srgbClr val="000000"/>
                  </a:solidFill>
                  <a:latin typeface="+mj-lt"/>
                </a:rPr>
                <a:t>Sequential Classifier </a:t>
              </a:r>
            </a:p>
          </p:txBody>
        </p:sp>
        <p:sp>
          <p:nvSpPr>
            <p:cNvPr id="30" name="TextBox 29">
              <a:extLst>
                <a:ext uri="{FF2B5EF4-FFF2-40B4-BE49-F238E27FC236}">
                  <a16:creationId xmlns:a16="http://schemas.microsoft.com/office/drawing/2014/main" id="{91585E30-68BA-34F5-B4AB-135672ADFEB3}"/>
                </a:ext>
              </a:extLst>
            </p:cNvPr>
            <p:cNvSpPr txBox="1"/>
            <p:nvPr/>
          </p:nvSpPr>
          <p:spPr>
            <a:xfrm>
              <a:off x="4079776" y="3933056"/>
              <a:ext cx="3960000" cy="648000"/>
            </a:xfrm>
            <a:prstGeom prst="rect">
              <a:avLst/>
            </a:prstGeom>
            <a:noFill/>
            <a:ln w="38100">
              <a:solidFill>
                <a:srgbClr val="000000"/>
              </a:solidFill>
            </a:ln>
          </p:spPr>
          <p:txBody>
            <a:bodyPr wrap="square" anchor="ctr">
              <a:spAutoFit/>
            </a:bodyPr>
            <a:lstStyle/>
            <a:p>
              <a:pPr algn="ctr"/>
              <a:r>
                <a:rPr lang="it-IT" sz="1500" b="1" dirty="0">
                  <a:solidFill>
                    <a:srgbClr val="000000"/>
                  </a:solidFill>
                  <a:latin typeface="+mj-lt"/>
                </a:rPr>
                <a:t>Core Damage Frequency = 0.035</a:t>
              </a:r>
              <a:r>
                <a:rPr lang="it-IT" sz="1500" b="1" dirty="0">
                  <a:solidFill>
                    <a:srgbClr val="000000"/>
                  </a:solidFill>
                  <a:latin typeface="GreekS_IV50" panose="00000400000000000000" pitchFamily="2" charset="0"/>
                  <a:cs typeface="GreekS_IV50" panose="00000400000000000000" pitchFamily="2" charset="0"/>
                </a:rPr>
                <a:t>±</a:t>
              </a:r>
              <a:r>
                <a:rPr lang="it-IT" sz="1500" b="1" dirty="0">
                  <a:solidFill>
                    <a:srgbClr val="000000"/>
                  </a:solidFill>
                  <a:latin typeface="+mj-lt"/>
                  <a:cs typeface="GreekS_IV50" panose="00000400000000000000" pitchFamily="2" charset="0"/>
                </a:rPr>
                <a:t>0.01</a:t>
              </a:r>
              <a:endParaRPr lang="it-IT" sz="1500" b="1" dirty="0">
                <a:solidFill>
                  <a:srgbClr val="000000"/>
                </a:solidFill>
                <a:latin typeface="+mj-lt"/>
              </a:endParaRPr>
            </a:p>
          </p:txBody>
        </p:sp>
        <p:sp>
          <p:nvSpPr>
            <p:cNvPr id="31" name="TextBox 30">
              <a:extLst>
                <a:ext uri="{FF2B5EF4-FFF2-40B4-BE49-F238E27FC236}">
                  <a16:creationId xmlns:a16="http://schemas.microsoft.com/office/drawing/2014/main" id="{0B52D8DE-9B1B-BE87-45EB-7A70A12B696F}"/>
                </a:ext>
              </a:extLst>
            </p:cNvPr>
            <p:cNvSpPr txBox="1"/>
            <p:nvPr/>
          </p:nvSpPr>
          <p:spPr>
            <a:xfrm>
              <a:off x="155744" y="3933056"/>
              <a:ext cx="3636000" cy="648000"/>
            </a:xfrm>
            <a:prstGeom prst="rect">
              <a:avLst/>
            </a:prstGeom>
            <a:noFill/>
            <a:ln w="38100">
              <a:solidFill>
                <a:srgbClr val="000000"/>
              </a:solidFill>
            </a:ln>
          </p:spPr>
          <p:txBody>
            <a:bodyPr wrap="square" anchor="ctr">
              <a:spAutoFit/>
            </a:bodyPr>
            <a:lstStyle/>
            <a:p>
              <a:pPr algn="ctr"/>
              <a:r>
                <a:rPr lang="it-IT" sz="1500" b="1" dirty="0">
                  <a:solidFill>
                    <a:srgbClr val="000000"/>
                  </a:solidFill>
                  <a:latin typeface="+mj-lt"/>
                </a:rPr>
                <a:t>Core Damage Frequency = 0.036</a:t>
              </a:r>
            </a:p>
          </p:txBody>
        </p:sp>
        <p:sp>
          <p:nvSpPr>
            <p:cNvPr id="3" name="Rettangolo 2">
              <a:extLst>
                <a:ext uri="{FF2B5EF4-FFF2-40B4-BE49-F238E27FC236}">
                  <a16:creationId xmlns:a16="http://schemas.microsoft.com/office/drawing/2014/main" id="{9FE32B7F-BB19-0845-03E4-703E17EEE51F}"/>
                </a:ext>
              </a:extLst>
            </p:cNvPr>
            <p:cNvSpPr/>
            <p:nvPr/>
          </p:nvSpPr>
          <p:spPr bwMode="auto">
            <a:xfrm>
              <a:off x="72008" y="3140968"/>
              <a:ext cx="8081398" cy="1944216"/>
            </a:xfrm>
            <a:prstGeom prst="rect">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Arial" charset="0"/>
                <a:ea typeface="ＭＳ Ｐゴシック" pitchFamily="1" charset="-128"/>
              </a:endParaRPr>
            </a:p>
          </p:txBody>
        </p:sp>
      </p:grpSp>
      <p:sp>
        <p:nvSpPr>
          <p:cNvPr id="10" name="Rettangolo 9">
            <a:extLst>
              <a:ext uri="{FF2B5EF4-FFF2-40B4-BE49-F238E27FC236}">
                <a16:creationId xmlns:a16="http://schemas.microsoft.com/office/drawing/2014/main" id="{03E662DE-26E1-DA24-E401-BDCF15A441D4}"/>
              </a:ext>
            </a:extLst>
          </p:cNvPr>
          <p:cNvSpPr/>
          <p:nvPr/>
        </p:nvSpPr>
        <p:spPr bwMode="auto">
          <a:xfrm>
            <a:off x="8312296" y="3573016"/>
            <a:ext cx="3807696" cy="1944216"/>
          </a:xfrm>
          <a:prstGeom prst="rect">
            <a:avLst/>
          </a:prstGeom>
          <a:noFill/>
          <a:ln w="57150" cap="flat" cmpd="sng" algn="ctr">
            <a:solidFill>
              <a:srgbClr val="3B9E3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noFill/>
              </a:ln>
              <a:solidFill>
                <a:schemeClr val="bg1"/>
              </a:solidFill>
              <a:effectLst/>
              <a:latin typeface="Arial" charset="0"/>
              <a:ea typeface="ＭＳ Ｐゴシック" pitchFamily="1" charset="-128"/>
            </a:endParaRPr>
          </a:p>
        </p:txBody>
      </p:sp>
      <p:sp>
        <p:nvSpPr>
          <p:cNvPr id="12" name="CasellaDiTesto 11">
            <a:extLst>
              <a:ext uri="{FF2B5EF4-FFF2-40B4-BE49-F238E27FC236}">
                <a16:creationId xmlns:a16="http://schemas.microsoft.com/office/drawing/2014/main" id="{80825E43-4DAD-481D-DE02-71D03C8A606D}"/>
              </a:ext>
            </a:extLst>
          </p:cNvPr>
          <p:cNvSpPr txBox="1"/>
          <p:nvPr/>
        </p:nvSpPr>
        <p:spPr>
          <a:xfrm>
            <a:off x="9048180" y="3068888"/>
            <a:ext cx="2664444" cy="369332"/>
          </a:xfrm>
          <a:prstGeom prst="rect">
            <a:avLst/>
          </a:prstGeom>
          <a:noFill/>
        </p:spPr>
        <p:txBody>
          <a:bodyPr wrap="square">
            <a:spAutoFit/>
          </a:bodyPr>
          <a:lstStyle/>
          <a:p>
            <a:r>
              <a:rPr lang="it-IT" sz="1800" b="1" dirty="0" err="1">
                <a:solidFill>
                  <a:srgbClr val="000000"/>
                </a:solidFill>
                <a:latin typeface="+mj-lt"/>
              </a:rPr>
              <a:t>Classical</a:t>
            </a:r>
            <a:r>
              <a:rPr lang="it-IT" sz="1800" b="1" dirty="0">
                <a:solidFill>
                  <a:srgbClr val="000000"/>
                </a:solidFill>
                <a:latin typeface="+mj-lt"/>
              </a:rPr>
              <a:t> </a:t>
            </a:r>
            <a:r>
              <a:rPr lang="it-IT" sz="1800" b="1" dirty="0" err="1">
                <a:solidFill>
                  <a:srgbClr val="000000"/>
                </a:solidFill>
                <a:latin typeface="+mj-lt"/>
              </a:rPr>
              <a:t>estimation</a:t>
            </a:r>
            <a:endParaRPr lang="it-IT" sz="1800" b="1" dirty="0">
              <a:solidFill>
                <a:srgbClr val="000000"/>
              </a:solidFill>
              <a:latin typeface="+mj-lt"/>
            </a:endParaRPr>
          </a:p>
        </p:txBody>
      </p:sp>
      <p:sp>
        <p:nvSpPr>
          <p:cNvPr id="13" name="CasellaDiTesto 12">
            <a:extLst>
              <a:ext uri="{FF2B5EF4-FFF2-40B4-BE49-F238E27FC236}">
                <a16:creationId xmlns:a16="http://schemas.microsoft.com/office/drawing/2014/main" id="{7E57BC6A-E800-72C1-52DA-05C332F0D22F}"/>
              </a:ext>
            </a:extLst>
          </p:cNvPr>
          <p:cNvSpPr txBox="1"/>
          <p:nvPr/>
        </p:nvSpPr>
        <p:spPr>
          <a:xfrm>
            <a:off x="2279576" y="3068960"/>
            <a:ext cx="3807695" cy="369332"/>
          </a:xfrm>
          <a:prstGeom prst="rect">
            <a:avLst/>
          </a:prstGeom>
          <a:noFill/>
        </p:spPr>
        <p:txBody>
          <a:bodyPr wrap="square">
            <a:spAutoFit/>
          </a:bodyPr>
          <a:lstStyle/>
          <a:p>
            <a:r>
              <a:rPr lang="it-IT" sz="1800" b="1" dirty="0">
                <a:solidFill>
                  <a:srgbClr val="000000"/>
                </a:solidFill>
                <a:latin typeface="+mj-lt"/>
              </a:rPr>
              <a:t>Machine Learning </a:t>
            </a:r>
            <a:r>
              <a:rPr lang="it-IT" sz="1800" b="1" dirty="0" err="1">
                <a:solidFill>
                  <a:srgbClr val="000000"/>
                </a:solidFill>
                <a:latin typeface="+mj-lt"/>
              </a:rPr>
              <a:t>estimation</a:t>
            </a:r>
            <a:endParaRPr lang="it-IT" sz="1800" b="1" dirty="0">
              <a:solidFill>
                <a:srgbClr val="000000"/>
              </a:solidFill>
              <a:latin typeface="+mj-lt"/>
            </a:endParaRPr>
          </a:p>
        </p:txBody>
      </p:sp>
    </p:spTree>
    <p:extLst>
      <p:ext uri="{BB962C8B-B14F-4D97-AF65-F5344CB8AC3E}">
        <p14:creationId xmlns:p14="http://schemas.microsoft.com/office/powerpoint/2010/main" val="1331079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6160-C140-3DA8-8B11-48153AAEEE2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317F50E3-8000-8F4D-3B87-A8F2C291E7ED}"/>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Title 1">
            <a:extLst>
              <a:ext uri="{FF2B5EF4-FFF2-40B4-BE49-F238E27FC236}">
                <a16:creationId xmlns:a16="http://schemas.microsoft.com/office/drawing/2014/main" id="{1D6A7294-AD9A-05BF-AD23-749CEE9A7801}"/>
              </a:ext>
            </a:extLst>
          </p:cNvPr>
          <p:cNvSpPr>
            <a:spLocks noGrp="1"/>
          </p:cNvSpPr>
          <p:nvPr>
            <p:ph type="title"/>
          </p:nvPr>
        </p:nvSpPr>
        <p:spPr>
          <a:xfrm>
            <a:off x="47328" y="44624"/>
            <a:ext cx="11876732" cy="504825"/>
          </a:xfrm>
        </p:spPr>
        <p:txBody>
          <a:bodyPr/>
          <a:lstStyle/>
          <a:p>
            <a:r>
              <a:rPr lang="it-IT" dirty="0"/>
              <a:t>Next Steps...</a:t>
            </a:r>
          </a:p>
        </p:txBody>
      </p:sp>
      <p:sp>
        <p:nvSpPr>
          <p:cNvPr id="8" name="Slide Number Placeholder 7">
            <a:extLst>
              <a:ext uri="{FF2B5EF4-FFF2-40B4-BE49-F238E27FC236}">
                <a16:creationId xmlns:a16="http://schemas.microsoft.com/office/drawing/2014/main" id="{F3EBA603-18A9-CD2F-16F8-F6885C40D26A}"/>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24</a:t>
            </a:fld>
            <a:endParaRPr lang="it-IT" altLang="it-IT" dirty="0"/>
          </a:p>
        </p:txBody>
      </p:sp>
      <p:pic>
        <p:nvPicPr>
          <p:cNvPr id="5" name="Graphic 4">
            <a:extLst>
              <a:ext uri="{FF2B5EF4-FFF2-40B4-BE49-F238E27FC236}">
                <a16:creationId xmlns:a16="http://schemas.microsoft.com/office/drawing/2014/main" id="{D77A9DAC-936D-9ACA-AECF-39E2DDF3B0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9041" y="1196752"/>
            <a:ext cx="4981575" cy="3524250"/>
          </a:xfrm>
          <a:prstGeom prst="rect">
            <a:avLst/>
          </a:prstGeom>
        </p:spPr>
      </p:pic>
      <p:sp>
        <p:nvSpPr>
          <p:cNvPr id="6" name="TextBox 5">
            <a:extLst>
              <a:ext uri="{FF2B5EF4-FFF2-40B4-BE49-F238E27FC236}">
                <a16:creationId xmlns:a16="http://schemas.microsoft.com/office/drawing/2014/main" id="{48A81749-1B23-89E6-C97D-29594848BD3F}"/>
              </a:ext>
            </a:extLst>
          </p:cNvPr>
          <p:cNvSpPr txBox="1"/>
          <p:nvPr/>
        </p:nvSpPr>
        <p:spPr>
          <a:xfrm>
            <a:off x="133739" y="1136739"/>
            <a:ext cx="6120680" cy="323165"/>
          </a:xfrm>
          <a:prstGeom prst="rect">
            <a:avLst/>
          </a:prstGeom>
          <a:noFill/>
        </p:spPr>
        <p:txBody>
          <a:bodyPr wrap="square" rtlCol="0">
            <a:spAutoFit/>
          </a:bodyPr>
          <a:lstStyle/>
          <a:p>
            <a:pPr marL="285750" indent="-285750" algn="l">
              <a:buFont typeface="Wingdings" panose="05000000000000000000" pitchFamily="2" charset="2"/>
              <a:buChar char="Ø"/>
            </a:pPr>
            <a:r>
              <a:rPr lang="it-IT" sz="1500" b="1" dirty="0" err="1">
                <a:solidFill>
                  <a:srgbClr val="000000"/>
                </a:solidFill>
                <a:latin typeface="+mj-lt"/>
              </a:rPr>
              <a:t>Boundary</a:t>
            </a:r>
            <a:r>
              <a:rPr lang="it-IT" sz="1500" b="1" dirty="0">
                <a:solidFill>
                  <a:srgbClr val="000000"/>
                </a:solidFill>
                <a:latin typeface="+mj-lt"/>
              </a:rPr>
              <a:t> </a:t>
            </a:r>
            <a:r>
              <a:rPr lang="it-IT" sz="1500" b="1" dirty="0" err="1">
                <a:solidFill>
                  <a:srgbClr val="000000"/>
                </a:solidFill>
                <a:latin typeface="+mj-lt"/>
              </a:rPr>
              <a:t>Region</a:t>
            </a:r>
            <a:r>
              <a:rPr lang="it-IT" sz="1500" b="1" dirty="0">
                <a:solidFill>
                  <a:srgbClr val="000000"/>
                </a:solidFill>
                <a:latin typeface="+mj-lt"/>
              </a:rPr>
              <a:t> </a:t>
            </a:r>
            <a:r>
              <a:rPr lang="it-IT" sz="1500" dirty="0" err="1">
                <a:solidFill>
                  <a:srgbClr val="000000"/>
                </a:solidFill>
                <a:latin typeface="+mj-lt"/>
              </a:rPr>
              <a:t>predicted</a:t>
            </a:r>
            <a:r>
              <a:rPr lang="it-IT" sz="1500" dirty="0">
                <a:solidFill>
                  <a:srgbClr val="000000"/>
                </a:solidFill>
                <a:latin typeface="+mj-lt"/>
              </a:rPr>
              <a:t> by Classifier needs to be assessed</a:t>
            </a:r>
          </a:p>
        </p:txBody>
      </p:sp>
      <p:sp>
        <p:nvSpPr>
          <p:cNvPr id="9" name="TextBox 8">
            <a:extLst>
              <a:ext uri="{FF2B5EF4-FFF2-40B4-BE49-F238E27FC236}">
                <a16:creationId xmlns:a16="http://schemas.microsoft.com/office/drawing/2014/main" id="{EE0BDFF1-D32D-BC67-C347-D9464DFCD1E1}"/>
              </a:ext>
            </a:extLst>
          </p:cNvPr>
          <p:cNvSpPr txBox="1"/>
          <p:nvPr/>
        </p:nvSpPr>
        <p:spPr>
          <a:xfrm>
            <a:off x="119336" y="1882303"/>
            <a:ext cx="6120680" cy="323165"/>
          </a:xfrm>
          <a:prstGeom prst="rect">
            <a:avLst/>
          </a:prstGeom>
          <a:noFill/>
        </p:spPr>
        <p:txBody>
          <a:bodyPr wrap="square" rtlCol="0">
            <a:spAutoFit/>
          </a:bodyPr>
          <a:lstStyle/>
          <a:p>
            <a:pPr marL="285750" indent="-285750" algn="l">
              <a:buFont typeface="Wingdings" panose="05000000000000000000" pitchFamily="2" charset="2"/>
              <a:buChar char="Ø"/>
            </a:pPr>
            <a:r>
              <a:rPr lang="it-IT" sz="1500" b="1" dirty="0">
                <a:solidFill>
                  <a:srgbClr val="000000"/>
                </a:solidFill>
                <a:latin typeface="+mj-lt"/>
              </a:rPr>
              <a:t>Optimize</a:t>
            </a:r>
            <a:r>
              <a:rPr lang="it-IT" sz="1500" dirty="0">
                <a:solidFill>
                  <a:srgbClr val="000000"/>
                </a:solidFill>
                <a:latin typeface="+mj-lt"/>
              </a:rPr>
              <a:t> and find the best classifier for the Limit Surface search</a:t>
            </a:r>
          </a:p>
        </p:txBody>
      </p:sp>
      <p:sp>
        <p:nvSpPr>
          <p:cNvPr id="10" name="TextBox 9">
            <a:extLst>
              <a:ext uri="{FF2B5EF4-FFF2-40B4-BE49-F238E27FC236}">
                <a16:creationId xmlns:a16="http://schemas.microsoft.com/office/drawing/2014/main" id="{D3D62017-D203-7B02-57F9-F48B3FED1EBC}"/>
              </a:ext>
            </a:extLst>
          </p:cNvPr>
          <p:cNvSpPr txBox="1"/>
          <p:nvPr/>
        </p:nvSpPr>
        <p:spPr>
          <a:xfrm>
            <a:off x="119336" y="2545184"/>
            <a:ext cx="6120680" cy="323165"/>
          </a:xfrm>
          <a:prstGeom prst="rect">
            <a:avLst/>
          </a:prstGeom>
          <a:noFill/>
        </p:spPr>
        <p:txBody>
          <a:bodyPr wrap="square" rtlCol="0">
            <a:spAutoFit/>
          </a:bodyPr>
          <a:lstStyle/>
          <a:p>
            <a:pPr marL="285750" indent="-285750" algn="l">
              <a:buFont typeface="Wingdings" panose="05000000000000000000" pitchFamily="2" charset="2"/>
              <a:buChar char="Ø"/>
            </a:pPr>
            <a:r>
              <a:rPr lang="it-IT" sz="1500" b="1" dirty="0">
                <a:solidFill>
                  <a:srgbClr val="000000"/>
                </a:solidFill>
                <a:latin typeface="+mj-lt"/>
              </a:rPr>
              <a:t>Error propagation </a:t>
            </a:r>
            <a:r>
              <a:rPr lang="it-IT" sz="1500" dirty="0">
                <a:solidFill>
                  <a:srgbClr val="000000"/>
                </a:solidFill>
                <a:latin typeface="+mj-lt"/>
              </a:rPr>
              <a:t>of estimator accuracy needs to be assessed</a:t>
            </a:r>
          </a:p>
        </p:txBody>
      </p:sp>
      <p:sp>
        <p:nvSpPr>
          <p:cNvPr id="11" name="TextBox 10">
            <a:extLst>
              <a:ext uri="{FF2B5EF4-FFF2-40B4-BE49-F238E27FC236}">
                <a16:creationId xmlns:a16="http://schemas.microsoft.com/office/drawing/2014/main" id="{C7BC3103-367B-2420-AFB7-063CFECE93E0}"/>
              </a:ext>
            </a:extLst>
          </p:cNvPr>
          <p:cNvSpPr txBox="1"/>
          <p:nvPr/>
        </p:nvSpPr>
        <p:spPr>
          <a:xfrm>
            <a:off x="119336" y="3193256"/>
            <a:ext cx="6120680" cy="1891928"/>
          </a:xfrm>
          <a:prstGeom prst="rect">
            <a:avLst/>
          </a:prstGeom>
          <a:noFill/>
        </p:spPr>
        <p:txBody>
          <a:bodyPr wrap="square" rtlCol="0">
            <a:spAutoFit/>
          </a:bodyPr>
          <a:lstStyle/>
          <a:p>
            <a:pPr marL="285750" indent="-285750" algn="l">
              <a:buFont typeface="Wingdings" panose="05000000000000000000" pitchFamily="2" charset="2"/>
              <a:buChar char="Ø"/>
            </a:pPr>
            <a:r>
              <a:rPr lang="it-IT" sz="1500" dirty="0">
                <a:solidFill>
                  <a:srgbClr val="000000"/>
                </a:solidFill>
                <a:latin typeface="+mj-lt"/>
              </a:rPr>
              <a:t>Increase the number of features to evaluate all possible events during a Station Blackout scenario:</a:t>
            </a:r>
          </a:p>
          <a:p>
            <a:pPr marL="742950" lvl="1" indent="-285750">
              <a:lnSpc>
                <a:spcPct val="150000"/>
              </a:lnSpc>
              <a:buFont typeface="Courier New" panose="02070309020205020404" pitchFamily="49" charset="0"/>
              <a:buChar char="o"/>
            </a:pPr>
            <a:r>
              <a:rPr lang="it-IT" sz="1500" dirty="0">
                <a:solidFill>
                  <a:srgbClr val="000000"/>
                </a:solidFill>
                <a:latin typeface="+mj-lt"/>
              </a:rPr>
              <a:t>SRV stuck-open</a:t>
            </a:r>
          </a:p>
          <a:p>
            <a:pPr marL="742950" lvl="1" indent="-285750">
              <a:lnSpc>
                <a:spcPct val="150000"/>
              </a:lnSpc>
              <a:buFont typeface="Courier New" panose="02070309020205020404" pitchFamily="49" charset="0"/>
              <a:buChar char="o"/>
            </a:pPr>
            <a:r>
              <a:rPr lang="it-IT" sz="1500" dirty="0">
                <a:solidFill>
                  <a:srgbClr val="000000"/>
                </a:solidFill>
                <a:latin typeface="+mj-lt"/>
              </a:rPr>
              <a:t>Firewater Injection</a:t>
            </a:r>
          </a:p>
          <a:p>
            <a:pPr marL="742950" lvl="1" indent="-285750">
              <a:lnSpc>
                <a:spcPct val="150000"/>
              </a:lnSpc>
              <a:buFont typeface="Courier New" panose="02070309020205020404" pitchFamily="49" charset="0"/>
              <a:buChar char="o"/>
            </a:pPr>
            <a:r>
              <a:rPr lang="it-IT" sz="1500" dirty="0">
                <a:solidFill>
                  <a:srgbClr val="000000"/>
                </a:solidFill>
                <a:latin typeface="+mj-lt"/>
              </a:rPr>
              <a:t>AC recovery</a:t>
            </a:r>
          </a:p>
          <a:p>
            <a:pPr marL="742950" lvl="1" indent="-285750">
              <a:lnSpc>
                <a:spcPct val="150000"/>
              </a:lnSpc>
              <a:buFont typeface="Courier New" panose="02070309020205020404" pitchFamily="49" charset="0"/>
              <a:buChar char="o"/>
            </a:pPr>
            <a:r>
              <a:rPr lang="it-IT" sz="1500" dirty="0">
                <a:solidFill>
                  <a:srgbClr val="000000"/>
                </a:solidFill>
                <a:latin typeface="+mj-lt"/>
              </a:rPr>
              <a:t>...</a:t>
            </a:r>
          </a:p>
        </p:txBody>
      </p:sp>
    </p:spTree>
    <p:extLst>
      <p:ext uri="{BB962C8B-B14F-4D97-AF65-F5344CB8AC3E}">
        <p14:creationId xmlns:p14="http://schemas.microsoft.com/office/powerpoint/2010/main" val="2937868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AE53242-D212-4289-9FAC-50A01A8556A6}"/>
              </a:ext>
            </a:extLst>
          </p:cNvPr>
          <p:cNvSpPr>
            <a:spLocks noGrp="1"/>
          </p:cNvSpPr>
          <p:nvPr>
            <p:ph idx="1"/>
          </p:nvPr>
        </p:nvSpPr>
        <p:spPr>
          <a:xfrm>
            <a:off x="6929862" y="2348880"/>
            <a:ext cx="4773189" cy="1674688"/>
          </a:xfrm>
        </p:spPr>
        <p:txBody>
          <a:bodyPr/>
          <a:lstStyle/>
          <a:p>
            <a:r>
              <a:rPr lang="en-GB" sz="3000" b="1" dirty="0">
                <a:solidFill>
                  <a:srgbClr val="822433"/>
                </a:solidFill>
              </a:rPr>
              <a:t>Thank you for your attention</a:t>
            </a:r>
          </a:p>
        </p:txBody>
      </p:sp>
      <p:sp>
        <p:nvSpPr>
          <p:cNvPr id="4" name="Segnaposto piè di pagina 3">
            <a:extLst>
              <a:ext uri="{FF2B5EF4-FFF2-40B4-BE49-F238E27FC236}">
                <a16:creationId xmlns:a16="http://schemas.microsoft.com/office/drawing/2014/main" id="{B758881D-BE78-4EB3-9A09-079D75EBC865}"/>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7" name="Rettangolo 6">
            <a:extLst>
              <a:ext uri="{FF2B5EF4-FFF2-40B4-BE49-F238E27FC236}">
                <a16:creationId xmlns:a16="http://schemas.microsoft.com/office/drawing/2014/main" id="{7F07358E-6DF5-1401-DA3A-20B1E6042DB7}"/>
              </a:ext>
            </a:extLst>
          </p:cNvPr>
          <p:cNvSpPr/>
          <p:nvPr/>
        </p:nvSpPr>
        <p:spPr bwMode="auto">
          <a:xfrm>
            <a:off x="6929860" y="1916832"/>
            <a:ext cx="3558628" cy="216024"/>
          </a:xfrm>
          <a:prstGeom prst="rect">
            <a:avLst/>
          </a:prstGeom>
          <a:solidFill>
            <a:srgbClr val="830022"/>
          </a:solidFill>
          <a:ln>
            <a:noFill/>
          </a:ln>
          <a:effectLst/>
        </p:spPr>
        <p:txBody>
          <a:bodyPr vert="horz" wrap="square" lIns="91440" tIns="45720" rIns="91440" bIns="45720" numCol="1" rtlCol="0" anchor="t" anchorCtr="0" compatLnSpc="1">
            <a:prstTxWarp prst="textNoShape">
              <a:avLst/>
            </a:prstTxWarp>
          </a:bodyPr>
          <a:lstStyle/>
          <a:p>
            <a:endParaRPr lang="en-US" dirty="0">
              <a:ea typeface="ＭＳ Ｐゴシック" pitchFamily="1" charset="-128"/>
            </a:endParaRPr>
          </a:p>
        </p:txBody>
      </p:sp>
      <p:sp>
        <p:nvSpPr>
          <p:cNvPr id="9" name="Segnaposto contenuto 2">
            <a:extLst>
              <a:ext uri="{FF2B5EF4-FFF2-40B4-BE49-F238E27FC236}">
                <a16:creationId xmlns:a16="http://schemas.microsoft.com/office/drawing/2014/main" id="{7BA489EA-7A99-0871-35D5-4F87744B4D07}"/>
              </a:ext>
            </a:extLst>
          </p:cNvPr>
          <p:cNvSpPr txBox="1">
            <a:spLocks/>
          </p:cNvSpPr>
          <p:nvPr/>
        </p:nvSpPr>
        <p:spPr bwMode="auto">
          <a:xfrm>
            <a:off x="6914208" y="3645024"/>
            <a:ext cx="5158456" cy="167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175" indent="-3175" algn="l" rtl="0" eaLnBrk="0" fontAlgn="base" hangingPunct="0">
              <a:spcBef>
                <a:spcPct val="20000"/>
              </a:spcBef>
              <a:spcAft>
                <a:spcPct val="0"/>
              </a:spcAft>
              <a:buClr>
                <a:srgbClr val="822433"/>
              </a:buClr>
              <a:buNone/>
              <a:defRPr sz="20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1800">
                <a:solidFill>
                  <a:srgbClr val="000000"/>
                </a:solidFill>
                <a:latin typeface="+mn-lt"/>
                <a:ea typeface="+mn-ea"/>
              </a:defRPr>
            </a:lvl2pPr>
            <a:lvl3pPr marL="1143000" indent="-228600" algn="l" rtl="0" eaLnBrk="0" fontAlgn="base" hangingPunct="0">
              <a:spcBef>
                <a:spcPct val="20000"/>
              </a:spcBef>
              <a:spcAft>
                <a:spcPct val="0"/>
              </a:spcAft>
              <a:buChar char="•"/>
              <a:defRPr sz="1800">
                <a:solidFill>
                  <a:srgbClr val="000000"/>
                </a:solidFill>
                <a:latin typeface="+mn-lt"/>
                <a:ea typeface="+mn-ea"/>
              </a:defRPr>
            </a:lvl3pPr>
            <a:lvl4pPr marL="1562100" indent="-228600" algn="l" rtl="0" eaLnBrk="0" fontAlgn="base" hangingPunct="0">
              <a:spcBef>
                <a:spcPct val="20000"/>
              </a:spcBef>
              <a:spcAft>
                <a:spcPct val="0"/>
              </a:spcAft>
              <a:buChar char="–"/>
              <a:defRPr sz="1600">
                <a:solidFill>
                  <a:srgbClr val="000000"/>
                </a:solidFill>
                <a:latin typeface="+mn-lt"/>
                <a:ea typeface="+mn-ea"/>
              </a:defRPr>
            </a:lvl4pPr>
            <a:lvl5pPr marL="1981200" indent="-228600" algn="l" rtl="0" eaLnBrk="0" fontAlgn="base" hangingPunct="0">
              <a:spcBef>
                <a:spcPct val="20000"/>
              </a:spcBef>
              <a:spcAft>
                <a:spcPct val="0"/>
              </a:spcAft>
              <a:buChar char="»"/>
              <a:defRPr sz="14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a:lstStyle>
          <a:p>
            <a:r>
              <a:rPr lang="en-GB" b="1" kern="0" dirty="0"/>
              <a:t>Tommaso Glingler</a:t>
            </a:r>
          </a:p>
          <a:p>
            <a:endParaRPr lang="en-GB" b="1" kern="0" dirty="0"/>
          </a:p>
          <a:p>
            <a:r>
              <a:rPr lang="en-GB" b="1" kern="0" dirty="0"/>
              <a:t>tommaso.glingler@uniroma1.it</a:t>
            </a:r>
          </a:p>
        </p:txBody>
      </p:sp>
      <p:pic>
        <p:nvPicPr>
          <p:cNvPr id="11" name="Immagine 10" descr="Immagine che contiene testo, logo, Carattere, Elementi grafici&#10;&#10;Descrizione generata automaticamente">
            <a:extLst>
              <a:ext uri="{FF2B5EF4-FFF2-40B4-BE49-F238E27FC236}">
                <a16:creationId xmlns:a16="http://schemas.microsoft.com/office/drawing/2014/main" id="{BD9BF3BD-BCE9-72B8-965D-4F4C89507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0701"/>
            <a:ext cx="6312024" cy="2622275"/>
          </a:xfrm>
          <a:prstGeom prst="rect">
            <a:avLst/>
          </a:prstGeom>
        </p:spPr>
      </p:pic>
      <p:pic>
        <p:nvPicPr>
          <p:cNvPr id="12" name="Immagine 11">
            <a:extLst>
              <a:ext uri="{FF2B5EF4-FFF2-40B4-BE49-F238E27FC236}">
                <a16:creationId xmlns:a16="http://schemas.microsoft.com/office/drawing/2014/main" id="{980ABE3F-E85D-9668-1B57-04D26E8C5664}"/>
              </a:ext>
            </a:extLst>
          </p:cNvPr>
          <p:cNvPicPr>
            <a:picLocks noChangeAspect="1"/>
          </p:cNvPicPr>
          <p:nvPr/>
        </p:nvPicPr>
        <p:blipFill>
          <a:blip r:embed="rId3"/>
          <a:stretch>
            <a:fillRect/>
          </a:stretch>
        </p:blipFill>
        <p:spPr>
          <a:xfrm>
            <a:off x="488951" y="3717032"/>
            <a:ext cx="5500369" cy="1424595"/>
          </a:xfrm>
          <a:prstGeom prst="rect">
            <a:avLst/>
          </a:prstGeom>
        </p:spPr>
      </p:pic>
      <p:sp>
        <p:nvSpPr>
          <p:cNvPr id="2" name="Slide Number Placeholder 1">
            <a:extLst>
              <a:ext uri="{FF2B5EF4-FFF2-40B4-BE49-F238E27FC236}">
                <a16:creationId xmlns:a16="http://schemas.microsoft.com/office/drawing/2014/main" id="{10D8CFE2-162B-F3B9-35BE-BF58DA4752EF}"/>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25</a:t>
            </a:fld>
            <a:endParaRPr lang="it-IT" altLang="it-IT" dirty="0"/>
          </a:p>
        </p:txBody>
      </p:sp>
    </p:spTree>
    <p:extLst>
      <p:ext uri="{BB962C8B-B14F-4D97-AF65-F5344CB8AC3E}">
        <p14:creationId xmlns:p14="http://schemas.microsoft.com/office/powerpoint/2010/main" val="2733163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F15A-024C-A0A9-043E-4F296D16B274}"/>
              </a:ext>
            </a:extLst>
          </p:cNvPr>
          <p:cNvSpPr>
            <a:spLocks noGrp="1"/>
          </p:cNvSpPr>
          <p:nvPr>
            <p:ph type="title"/>
          </p:nvPr>
        </p:nvSpPr>
        <p:spPr/>
        <p:txBody>
          <a:bodyPr/>
          <a:lstStyle/>
          <a:p>
            <a:r>
              <a:rPr lang="it-IT" dirty="0"/>
              <a:t>References</a:t>
            </a:r>
          </a:p>
        </p:txBody>
      </p:sp>
      <p:sp>
        <p:nvSpPr>
          <p:cNvPr id="4" name="Footer Placeholder 3">
            <a:extLst>
              <a:ext uri="{FF2B5EF4-FFF2-40B4-BE49-F238E27FC236}">
                <a16:creationId xmlns:a16="http://schemas.microsoft.com/office/drawing/2014/main" id="{FECD6F66-311E-314F-EF45-4DD6EF812E00}"/>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8" name="TextBox 7">
            <a:extLst>
              <a:ext uri="{FF2B5EF4-FFF2-40B4-BE49-F238E27FC236}">
                <a16:creationId xmlns:a16="http://schemas.microsoft.com/office/drawing/2014/main" id="{36F84E34-D916-AA83-B4E6-619DB919F466}"/>
              </a:ext>
            </a:extLst>
          </p:cNvPr>
          <p:cNvSpPr txBox="1"/>
          <p:nvPr/>
        </p:nvSpPr>
        <p:spPr>
          <a:xfrm>
            <a:off x="369070" y="1052736"/>
            <a:ext cx="11377264" cy="4853957"/>
          </a:xfrm>
          <a:prstGeom prst="rect">
            <a:avLst/>
          </a:prstGeom>
          <a:noFill/>
        </p:spPr>
        <p:txBody>
          <a:bodyPr wrap="square">
            <a:spAutoFit/>
          </a:bodyPr>
          <a:lstStyle/>
          <a:p>
            <a:pPr>
              <a:lnSpc>
                <a:spcPct val="107000"/>
              </a:lnSpc>
              <a:spcAft>
                <a:spcPts val="800"/>
              </a:spcAft>
            </a:pP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[1] Glingler, T., Alfonsi, A., </a:t>
            </a:r>
            <a:r>
              <a:rPr 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Mandelli</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D., </a:t>
            </a:r>
            <a:r>
              <a:rPr 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Giannetti</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 Caruso, G., </a:t>
            </a:r>
            <a:r>
              <a:rPr 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D'Onorio</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 </a:t>
            </a:r>
            <a:r>
              <a:rPr lang="en-US" sz="15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Dynamic Event Tree Analysis of a Severe Accident Sequence in a Boiling Water Reactor Experiencing a Cyberattack Scenario</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Annals of Nuclear Energy Vol. 192, November 2023, </a:t>
            </a:r>
            <a:r>
              <a:rPr lang="en-US" sz="1500" u="sng"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https://doi.org/10.1016/j.anucene.2023.109994</a:t>
            </a:r>
            <a:endPar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[2] </a:t>
            </a:r>
            <a:r>
              <a:rPr 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D'Onorio</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M., Glingler, T., </a:t>
            </a:r>
            <a:r>
              <a:rPr 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Giannetti</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 Caruso, G. </a:t>
            </a:r>
            <a:r>
              <a:rPr lang="en-US" sz="15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Dynamic Event Tree Analysis as a Tool for Risk Assessment in Nuclear Fusion Plants Using RAVEN and MELCOR</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IEEE Transactions on Plasma Science, 2022, 50(11), </a:t>
            </a:r>
            <a:r>
              <a:rPr lang="en-US" sz="1500" u="sng"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https://doi.org/10.1109/TPS.2022.3165170</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[3] </a:t>
            </a:r>
            <a:r>
              <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 D’Onorio, et al., </a:t>
            </a:r>
            <a:r>
              <a:rPr lang="it-IT" sz="15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Preliminary uncertainty quantification of the core degradation models in predicting the Fukushima Daiichi unit 3 severe accident</a:t>
            </a:r>
            <a:r>
              <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Nuclear Engineering and Design, Vol. 382, October 2021, https://doi.org/10.1016/j.nucengdes.2021.111383</a:t>
            </a:r>
          </a:p>
          <a:p>
            <a:pPr>
              <a:lnSpc>
                <a:spcPct val="107000"/>
              </a:lnSpc>
              <a:spcAft>
                <a:spcPts val="800"/>
              </a:spcAft>
            </a:pPr>
            <a:r>
              <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[4] M. D’Onorio, et al., </a:t>
            </a:r>
            <a:r>
              <a:rPr lang="it-IT" sz="15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Severe accident sensitivity and uncertainty estimation using MELCOR and RAVEN</a:t>
            </a:r>
            <a:r>
              <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Journal of Physics: Conference Series, Volume 2177, 38th UIT Heat Transfer International Conference (UIT 2021) 21-23 June 2021, Cassino, Italy, DOI: 10.1088/1742-6596/2177/1/012021</a:t>
            </a:r>
          </a:p>
          <a:p>
            <a:pPr>
              <a:lnSpc>
                <a:spcPct val="107000"/>
              </a:lnSpc>
              <a:spcAft>
                <a:spcPts val="800"/>
              </a:spcAft>
            </a:pP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[5] D. </a:t>
            </a:r>
            <a:r>
              <a:rPr lang="en-US" sz="15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Mandelli</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et al., </a:t>
            </a:r>
            <a:r>
              <a:rPr lang="en-US" sz="15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Risk-Informed Safety Margin Characterization Methods Development Work</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INL public library, 2014</a:t>
            </a:r>
          </a:p>
          <a:p>
            <a:pPr>
              <a:lnSpc>
                <a:spcPct val="107000"/>
              </a:lnSpc>
              <a:spcAft>
                <a:spcPts val="800"/>
              </a:spcAft>
            </a:pP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[6] S. Eide et al, </a:t>
            </a:r>
            <a:r>
              <a:rPr lang="en-US" sz="15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Reevaluation of station blackout risk at nuclear power plants</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U. S. Nuclear Regulatory Commission, NUREG/CR-6890 Vol. 1, </a:t>
            </a:r>
            <a:endPar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[7] Glingler, T., et al</a:t>
            </a:r>
            <a:r>
              <a:rPr lang="en-US" sz="15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Nuclear Safety Enhanced: A Deep Dive into Current and Future RAVEN Applications</a:t>
            </a:r>
            <a:r>
              <a:rPr lang="en-US" sz="15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Nuclear Engineering Desing, 2024 (in review)</a:t>
            </a:r>
          </a:p>
          <a:p>
            <a:pPr>
              <a:lnSpc>
                <a:spcPct val="107000"/>
              </a:lnSpc>
              <a:spcAft>
                <a:spcPts val="800"/>
              </a:spcAft>
            </a:pPr>
            <a:endPar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it-IT" sz="15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A7DF352-95EE-DEAE-7243-EB0130EE6E69}"/>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26</a:t>
            </a:fld>
            <a:endParaRPr lang="it-IT" altLang="it-IT" dirty="0"/>
          </a:p>
        </p:txBody>
      </p:sp>
    </p:spTree>
    <p:extLst>
      <p:ext uri="{BB962C8B-B14F-4D97-AF65-F5344CB8AC3E}">
        <p14:creationId xmlns:p14="http://schemas.microsoft.com/office/powerpoint/2010/main" val="1902407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B88460-865B-3DA5-E81D-11DEEB57219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AA477-0E81-5C51-FC4B-E5EBCE686ACF}"/>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B80638C7-092F-2001-F559-2EF25E2E20B9}"/>
              </a:ext>
            </a:extLst>
          </p:cNvPr>
          <p:cNvSpPr>
            <a:spLocks noGrp="1"/>
          </p:cNvSpPr>
          <p:nvPr>
            <p:ph type="title"/>
          </p:nvPr>
        </p:nvSpPr>
        <p:spPr>
          <a:xfrm>
            <a:off x="119335" y="116632"/>
            <a:ext cx="11876732" cy="504825"/>
          </a:xfrm>
        </p:spPr>
        <p:txBody>
          <a:bodyPr/>
          <a:lstStyle/>
          <a:p>
            <a:r>
              <a:rPr lang="en-GB" dirty="0"/>
              <a:t>Event Tree / Fault Tree methodology</a:t>
            </a:r>
          </a:p>
        </p:txBody>
      </p:sp>
      <p:sp>
        <p:nvSpPr>
          <p:cNvPr id="2" name="Slide Number Placeholder 1">
            <a:extLst>
              <a:ext uri="{FF2B5EF4-FFF2-40B4-BE49-F238E27FC236}">
                <a16:creationId xmlns:a16="http://schemas.microsoft.com/office/drawing/2014/main" id="{974EF1C9-8E32-F49C-4E05-D92A475EB55F}"/>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27</a:t>
            </a:fld>
            <a:endParaRPr lang="it-IT" altLang="it-IT" dirty="0"/>
          </a:p>
        </p:txBody>
      </p:sp>
      <p:sp>
        <p:nvSpPr>
          <p:cNvPr id="3" name="Titolo 1">
            <a:extLst>
              <a:ext uri="{FF2B5EF4-FFF2-40B4-BE49-F238E27FC236}">
                <a16:creationId xmlns:a16="http://schemas.microsoft.com/office/drawing/2014/main" id="{2B2E5AB8-EBF1-4EA3-90CA-64BCE3F43B19}"/>
              </a:ext>
            </a:extLst>
          </p:cNvPr>
          <p:cNvSpPr txBox="1">
            <a:spLocks/>
          </p:cNvSpPr>
          <p:nvPr/>
        </p:nvSpPr>
        <p:spPr bwMode="auto">
          <a:xfrm>
            <a:off x="191344" y="3869839"/>
            <a:ext cx="7416824" cy="2223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marL="285750" indent="-285750">
              <a:buFontTx/>
              <a:buChar char="-"/>
            </a:pPr>
            <a:r>
              <a:rPr lang="en-GB" sz="1800" u="sng" kern="0" dirty="0" err="1">
                <a:solidFill>
                  <a:srgbClr val="000000"/>
                </a:solidFill>
              </a:rPr>
              <a:t>Modeling</a:t>
            </a:r>
            <a:r>
              <a:rPr lang="en-GB" sz="1800" u="sng" kern="0" dirty="0">
                <a:solidFill>
                  <a:srgbClr val="000000"/>
                </a:solidFill>
              </a:rPr>
              <a:t> Dependencies:</a:t>
            </a:r>
          </a:p>
          <a:p>
            <a:endParaRPr lang="en-GB" sz="1800" u="sng" kern="0" dirty="0">
              <a:solidFill>
                <a:srgbClr val="000000"/>
              </a:solidFill>
            </a:endParaRPr>
          </a:p>
          <a:p>
            <a:pPr marL="342900" indent="-342900">
              <a:buFont typeface="+mj-lt"/>
              <a:buAutoNum type="arabicPeriod"/>
            </a:pPr>
            <a:r>
              <a:rPr lang="en-GB" sz="1500" kern="0" dirty="0">
                <a:solidFill>
                  <a:srgbClr val="000000"/>
                </a:solidFill>
              </a:rPr>
              <a:t>Common Cause Initiators: </a:t>
            </a:r>
          </a:p>
          <a:p>
            <a:pPr lvl="1"/>
            <a:r>
              <a:rPr lang="en-GB" sz="1500" b="0" kern="0" dirty="0">
                <a:solidFill>
                  <a:srgbClr val="000000"/>
                </a:solidFill>
                <a:latin typeface="+mj-lt"/>
              </a:rPr>
              <a:t>Earthquake as IE has an impact of downstream top event modelling</a:t>
            </a:r>
          </a:p>
          <a:p>
            <a:pPr marL="342900" indent="-342900">
              <a:lnSpc>
                <a:spcPct val="150000"/>
              </a:lnSpc>
              <a:buFont typeface="+mj-lt"/>
              <a:buAutoNum type="arabicPeriod"/>
            </a:pPr>
            <a:r>
              <a:rPr lang="en-GB" sz="1500" kern="0" dirty="0">
                <a:solidFill>
                  <a:srgbClr val="000000"/>
                </a:solidFill>
              </a:rPr>
              <a:t>Functional Coupling:</a:t>
            </a:r>
          </a:p>
          <a:p>
            <a:pPr lvl="1"/>
            <a:r>
              <a:rPr lang="en-US" sz="1500" b="0" kern="0" dirty="0">
                <a:solidFill>
                  <a:srgbClr val="000000"/>
                </a:solidFill>
                <a:latin typeface="+mj-lt"/>
              </a:rPr>
              <a:t>success or failure is deterministically guaranteed or irrelevant</a:t>
            </a:r>
            <a:endParaRPr lang="en-GB" sz="1500" kern="0" dirty="0">
              <a:solidFill>
                <a:srgbClr val="000000"/>
              </a:solidFill>
              <a:latin typeface="+mj-lt"/>
            </a:endParaRPr>
          </a:p>
          <a:p>
            <a:pPr marL="342900" indent="-342900">
              <a:lnSpc>
                <a:spcPct val="150000"/>
              </a:lnSpc>
              <a:buFont typeface="+mj-lt"/>
              <a:buAutoNum type="arabicPeriod"/>
            </a:pPr>
            <a:r>
              <a:rPr lang="en-GB" sz="1500" kern="0" dirty="0">
                <a:solidFill>
                  <a:srgbClr val="000000"/>
                </a:solidFill>
              </a:rPr>
              <a:t>Shared Equipment:</a:t>
            </a:r>
            <a:endParaRPr lang="en-GB" sz="1500" b="0" kern="0" dirty="0">
              <a:solidFill>
                <a:srgbClr val="000000"/>
              </a:solidFill>
            </a:endParaRPr>
          </a:p>
          <a:p>
            <a:pPr lvl="1"/>
            <a:r>
              <a:rPr lang="en-GB" sz="1500" b="0" kern="0" dirty="0">
                <a:solidFill>
                  <a:srgbClr val="000000"/>
                </a:solidFill>
              </a:rPr>
              <a:t>defined through a correct representation of Minimal Cut Sets</a:t>
            </a:r>
          </a:p>
          <a:p>
            <a:endParaRPr lang="en-GB" sz="1800" u="sng" kern="0" dirty="0">
              <a:solidFill>
                <a:srgbClr val="000000"/>
              </a:solidFill>
            </a:endParaRPr>
          </a:p>
        </p:txBody>
      </p:sp>
      <p:sp>
        <p:nvSpPr>
          <p:cNvPr id="10" name="Titolo 1">
            <a:extLst>
              <a:ext uri="{FF2B5EF4-FFF2-40B4-BE49-F238E27FC236}">
                <a16:creationId xmlns:a16="http://schemas.microsoft.com/office/drawing/2014/main" id="{F69B24A7-D129-04B6-877D-6B1179CC1F1B}"/>
              </a:ext>
            </a:extLst>
          </p:cNvPr>
          <p:cNvSpPr txBox="1">
            <a:spLocks/>
          </p:cNvSpPr>
          <p:nvPr/>
        </p:nvSpPr>
        <p:spPr bwMode="auto">
          <a:xfrm>
            <a:off x="191344" y="737829"/>
            <a:ext cx="3672408"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marL="285750" indent="-285750">
              <a:buFontTx/>
              <a:buChar char="-"/>
            </a:pPr>
            <a:r>
              <a:rPr lang="en-GB" sz="1800" u="sng" kern="0" dirty="0">
                <a:solidFill>
                  <a:srgbClr val="000000"/>
                </a:solidFill>
              </a:rPr>
              <a:t>Characteristics:</a:t>
            </a:r>
            <a:endParaRPr lang="en-GB" sz="1800" kern="0" dirty="0">
              <a:solidFill>
                <a:srgbClr val="000000"/>
              </a:solidFill>
            </a:endParaRPr>
          </a:p>
          <a:p>
            <a:endParaRPr lang="en-GB" sz="1800" u="sng" kern="0" dirty="0">
              <a:solidFill>
                <a:srgbClr val="000000"/>
              </a:solidFill>
            </a:endParaRPr>
          </a:p>
        </p:txBody>
      </p:sp>
      <p:pic>
        <p:nvPicPr>
          <p:cNvPr id="1026" name="Picture 2" descr="Probabilistic Risk Assessment (PRA) | NRC.gov">
            <a:extLst>
              <a:ext uri="{FF2B5EF4-FFF2-40B4-BE49-F238E27FC236}">
                <a16:creationId xmlns:a16="http://schemas.microsoft.com/office/drawing/2014/main" id="{0498D216-5E72-C193-12E3-BD187825C1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61"/>
          <a:stretch/>
        </p:blipFill>
        <p:spPr bwMode="auto">
          <a:xfrm>
            <a:off x="8040216" y="125670"/>
            <a:ext cx="4104456" cy="573507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596E9154-6C34-881D-AC7D-465994702052}"/>
              </a:ext>
            </a:extLst>
          </p:cNvPr>
          <p:cNvGrpSpPr/>
          <p:nvPr/>
        </p:nvGrpSpPr>
        <p:grpSpPr>
          <a:xfrm>
            <a:off x="3287688" y="1052736"/>
            <a:ext cx="1296000" cy="2448192"/>
            <a:chOff x="4223792" y="1178248"/>
            <a:chExt cx="1296000" cy="2448192"/>
          </a:xfrm>
        </p:grpSpPr>
        <p:sp>
          <p:nvSpPr>
            <p:cNvPr id="30" name="Cube 29">
              <a:extLst>
                <a:ext uri="{FF2B5EF4-FFF2-40B4-BE49-F238E27FC236}">
                  <a16:creationId xmlns:a16="http://schemas.microsoft.com/office/drawing/2014/main" id="{2B58B2A8-4582-934B-C81A-FA2AD304090A}"/>
                </a:ext>
              </a:extLst>
            </p:cNvPr>
            <p:cNvSpPr/>
            <p:nvPr/>
          </p:nvSpPr>
          <p:spPr bwMode="auto">
            <a:xfrm>
              <a:off x="4223792" y="2906440"/>
              <a:ext cx="1296000" cy="720000"/>
            </a:xfrm>
            <a:prstGeom prst="cube">
              <a:avLst/>
            </a:prstGeom>
            <a:solidFill>
              <a:srgbClr val="FFFF00"/>
            </a:solidFill>
            <a:ln>
              <a:solidFill>
                <a:srgbClr val="FFFF00"/>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5" name="Cube 14">
              <a:extLst>
                <a:ext uri="{FF2B5EF4-FFF2-40B4-BE49-F238E27FC236}">
                  <a16:creationId xmlns:a16="http://schemas.microsoft.com/office/drawing/2014/main" id="{893B0F82-7D93-B1FA-07B8-5C911DE29111}"/>
                </a:ext>
              </a:extLst>
            </p:cNvPr>
            <p:cNvSpPr/>
            <p:nvPr/>
          </p:nvSpPr>
          <p:spPr bwMode="auto">
            <a:xfrm>
              <a:off x="4223792" y="2330456"/>
              <a:ext cx="1296000" cy="720000"/>
            </a:xfrm>
            <a:prstGeom prst="cube">
              <a:avLst/>
            </a:prstGeom>
            <a:solidFill>
              <a:srgbClr val="00B050"/>
            </a:solidFill>
            <a:ln>
              <a:solidFill>
                <a:srgbClr val="00B050"/>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3" name="Cube 12">
              <a:extLst>
                <a:ext uri="{FF2B5EF4-FFF2-40B4-BE49-F238E27FC236}">
                  <a16:creationId xmlns:a16="http://schemas.microsoft.com/office/drawing/2014/main" id="{DFECA592-873D-5955-7CE1-0681E866A8DD}"/>
                </a:ext>
              </a:extLst>
            </p:cNvPr>
            <p:cNvSpPr/>
            <p:nvPr/>
          </p:nvSpPr>
          <p:spPr bwMode="auto">
            <a:xfrm>
              <a:off x="4223792" y="1754312"/>
              <a:ext cx="1296000" cy="720000"/>
            </a:xfrm>
            <a:prstGeom prst="cube">
              <a:avLst/>
            </a:prstGeom>
            <a:solidFill>
              <a:srgbClr val="00B0F0"/>
            </a:solidFill>
            <a:ln>
              <a:solidFill>
                <a:srgbClr val="00B0F0"/>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12" name="Cube 11">
              <a:extLst>
                <a:ext uri="{FF2B5EF4-FFF2-40B4-BE49-F238E27FC236}">
                  <a16:creationId xmlns:a16="http://schemas.microsoft.com/office/drawing/2014/main" id="{CDAA0953-31AB-7709-8DCB-7F6AEA6E0B43}"/>
                </a:ext>
              </a:extLst>
            </p:cNvPr>
            <p:cNvSpPr/>
            <p:nvPr/>
          </p:nvSpPr>
          <p:spPr bwMode="auto">
            <a:xfrm>
              <a:off x="4223792" y="1178248"/>
              <a:ext cx="1296000" cy="720000"/>
            </a:xfrm>
            <a:prstGeom prst="cube">
              <a:avLst/>
            </a:prstGeom>
            <a:solidFill>
              <a:srgbClr val="0070C0"/>
            </a:solidFill>
            <a:ln>
              <a:solidFill>
                <a:srgbClr val="0070C0"/>
              </a:solid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grpSp>
      <p:sp>
        <p:nvSpPr>
          <p:cNvPr id="32" name="Titolo 1">
            <a:extLst>
              <a:ext uri="{FF2B5EF4-FFF2-40B4-BE49-F238E27FC236}">
                <a16:creationId xmlns:a16="http://schemas.microsoft.com/office/drawing/2014/main" id="{23298104-8D59-B4AC-38A3-F626A6381C1C}"/>
              </a:ext>
            </a:extLst>
          </p:cNvPr>
          <p:cNvSpPr txBox="1">
            <a:spLocks/>
          </p:cNvSpPr>
          <p:nvPr/>
        </p:nvSpPr>
        <p:spPr bwMode="auto">
          <a:xfrm>
            <a:off x="4727847" y="1772973"/>
            <a:ext cx="2949847" cy="115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r>
              <a:rPr lang="en-GB" sz="1500" kern="0" dirty="0">
                <a:solidFill>
                  <a:srgbClr val="000000"/>
                </a:solidFill>
              </a:rPr>
              <a:t>Event Timing:</a:t>
            </a:r>
          </a:p>
          <a:p>
            <a:endParaRPr lang="en-GB" sz="1000" kern="0" dirty="0">
              <a:solidFill>
                <a:srgbClr val="000000"/>
              </a:solidFill>
            </a:endParaRPr>
          </a:p>
          <a:p>
            <a:pPr algn="r"/>
            <a:r>
              <a:rPr lang="en-GB" sz="1500" b="0" kern="0" dirty="0">
                <a:solidFill>
                  <a:srgbClr val="000000"/>
                </a:solidFill>
              </a:rPr>
              <a:t>Scenario outcomes are not affected by event timing</a:t>
            </a:r>
          </a:p>
        </p:txBody>
      </p:sp>
      <p:sp>
        <p:nvSpPr>
          <p:cNvPr id="33" name="Titolo 1">
            <a:extLst>
              <a:ext uri="{FF2B5EF4-FFF2-40B4-BE49-F238E27FC236}">
                <a16:creationId xmlns:a16="http://schemas.microsoft.com/office/drawing/2014/main" id="{C4B53A03-4691-D342-4526-8FCEB59C9FE4}"/>
              </a:ext>
            </a:extLst>
          </p:cNvPr>
          <p:cNvSpPr txBox="1">
            <a:spLocks/>
          </p:cNvSpPr>
          <p:nvPr/>
        </p:nvSpPr>
        <p:spPr bwMode="auto">
          <a:xfrm>
            <a:off x="4730329" y="2852936"/>
            <a:ext cx="2949847" cy="1223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r>
              <a:rPr lang="en-GB" sz="1500" kern="0" dirty="0">
                <a:solidFill>
                  <a:srgbClr val="000000"/>
                </a:solidFill>
              </a:rPr>
              <a:t>Boundary Conditions:</a:t>
            </a:r>
          </a:p>
          <a:p>
            <a:endParaRPr lang="en-GB" sz="1500" kern="0" dirty="0">
              <a:solidFill>
                <a:srgbClr val="000000"/>
              </a:solidFill>
            </a:endParaRPr>
          </a:p>
          <a:p>
            <a:pPr algn="r"/>
            <a:r>
              <a:rPr lang="en-GB" sz="1500" b="0" kern="0" dirty="0">
                <a:solidFill>
                  <a:srgbClr val="000000"/>
                </a:solidFill>
              </a:rPr>
              <a:t>Basic event are represented by constant failure rates</a:t>
            </a:r>
          </a:p>
        </p:txBody>
      </p:sp>
      <p:sp>
        <p:nvSpPr>
          <p:cNvPr id="34" name="Titolo 1">
            <a:extLst>
              <a:ext uri="{FF2B5EF4-FFF2-40B4-BE49-F238E27FC236}">
                <a16:creationId xmlns:a16="http://schemas.microsoft.com/office/drawing/2014/main" id="{4EDE6D85-5C0E-8BD6-516C-5721F788F2F8}"/>
              </a:ext>
            </a:extLst>
          </p:cNvPr>
          <p:cNvSpPr txBox="1">
            <a:spLocks/>
          </p:cNvSpPr>
          <p:nvPr/>
        </p:nvSpPr>
        <p:spPr bwMode="auto">
          <a:xfrm>
            <a:off x="335360" y="2420888"/>
            <a:ext cx="2952328" cy="12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algn="r"/>
            <a:r>
              <a:rPr lang="en-GB" sz="1500" kern="0" dirty="0">
                <a:solidFill>
                  <a:srgbClr val="000000"/>
                </a:solidFill>
              </a:rPr>
              <a:t>Process variables:</a:t>
            </a:r>
          </a:p>
          <a:p>
            <a:pPr algn="r"/>
            <a:endParaRPr lang="en-GB" sz="1000" kern="0" dirty="0">
              <a:solidFill>
                <a:srgbClr val="000000"/>
              </a:solidFill>
            </a:endParaRPr>
          </a:p>
          <a:p>
            <a:r>
              <a:rPr lang="en-GB" sz="1500" b="0" kern="0" dirty="0">
                <a:solidFill>
                  <a:srgbClr val="000000"/>
                </a:solidFill>
              </a:rPr>
              <a:t>State of the system is incorporated in the top event </a:t>
            </a:r>
            <a:r>
              <a:rPr lang="en-GB" sz="1500" b="0" kern="0" dirty="0" err="1">
                <a:solidFill>
                  <a:srgbClr val="000000"/>
                </a:solidFill>
              </a:rPr>
              <a:t>modeling</a:t>
            </a:r>
            <a:endParaRPr lang="en-GB" sz="1500" b="0" kern="0" dirty="0">
              <a:solidFill>
                <a:srgbClr val="000000"/>
              </a:solidFill>
            </a:endParaRPr>
          </a:p>
          <a:p>
            <a:endParaRPr lang="en-GB" sz="1500" kern="0" dirty="0">
              <a:solidFill>
                <a:srgbClr val="000000"/>
              </a:solidFill>
            </a:endParaRPr>
          </a:p>
        </p:txBody>
      </p:sp>
      <p:sp>
        <p:nvSpPr>
          <p:cNvPr id="35" name="Titolo 1">
            <a:extLst>
              <a:ext uri="{FF2B5EF4-FFF2-40B4-BE49-F238E27FC236}">
                <a16:creationId xmlns:a16="http://schemas.microsoft.com/office/drawing/2014/main" id="{EB8D8AA8-FDCA-B590-8C50-01FD8F423C05}"/>
              </a:ext>
            </a:extLst>
          </p:cNvPr>
          <p:cNvSpPr txBox="1">
            <a:spLocks/>
          </p:cNvSpPr>
          <p:nvPr/>
        </p:nvSpPr>
        <p:spPr bwMode="auto">
          <a:xfrm>
            <a:off x="335360" y="1268916"/>
            <a:ext cx="2952328" cy="12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algn="r"/>
            <a:r>
              <a:rPr lang="en-GB" sz="1500" kern="0" dirty="0">
                <a:solidFill>
                  <a:srgbClr val="000000"/>
                </a:solidFill>
              </a:rPr>
              <a:t>Ordering of events:</a:t>
            </a:r>
          </a:p>
          <a:p>
            <a:pPr algn="r"/>
            <a:endParaRPr lang="en-GB" sz="1000" kern="0" dirty="0">
              <a:solidFill>
                <a:srgbClr val="000000"/>
              </a:solidFill>
            </a:endParaRPr>
          </a:p>
          <a:p>
            <a:r>
              <a:rPr lang="en-GB" sz="1500" b="0" kern="0" dirty="0">
                <a:solidFill>
                  <a:srgbClr val="000000"/>
                </a:solidFill>
              </a:rPr>
              <a:t>Outcome isn’t affected by variations in the ordering of events</a:t>
            </a:r>
          </a:p>
        </p:txBody>
      </p:sp>
    </p:spTree>
    <p:extLst>
      <p:ext uri="{BB962C8B-B14F-4D97-AF65-F5344CB8AC3E}">
        <p14:creationId xmlns:p14="http://schemas.microsoft.com/office/powerpoint/2010/main" val="4074364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B88460-865B-3DA5-E81D-11DEEB57219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AA477-0E81-5C51-FC4B-E5EBCE686ACF}"/>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B80638C7-092F-2001-F559-2EF25E2E20B9}"/>
              </a:ext>
            </a:extLst>
          </p:cNvPr>
          <p:cNvSpPr>
            <a:spLocks noGrp="1"/>
          </p:cNvSpPr>
          <p:nvPr>
            <p:ph type="title"/>
          </p:nvPr>
        </p:nvSpPr>
        <p:spPr>
          <a:xfrm>
            <a:off x="119335" y="116632"/>
            <a:ext cx="11876732" cy="504825"/>
          </a:xfrm>
        </p:spPr>
        <p:txBody>
          <a:bodyPr/>
          <a:lstStyle/>
          <a:p>
            <a:r>
              <a:rPr lang="en-GB" dirty="0"/>
              <a:t>Event Tree / Fault Tree - Drawbacks</a:t>
            </a:r>
          </a:p>
        </p:txBody>
      </p:sp>
      <p:sp>
        <p:nvSpPr>
          <p:cNvPr id="2" name="Slide Number Placeholder 1">
            <a:extLst>
              <a:ext uri="{FF2B5EF4-FFF2-40B4-BE49-F238E27FC236}">
                <a16:creationId xmlns:a16="http://schemas.microsoft.com/office/drawing/2014/main" id="{974EF1C9-8E32-F49C-4E05-D92A475EB55F}"/>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28</a:t>
            </a:fld>
            <a:endParaRPr lang="it-IT" altLang="it-IT" dirty="0"/>
          </a:p>
        </p:txBody>
      </p:sp>
      <p:sp>
        <p:nvSpPr>
          <p:cNvPr id="43" name="TextBox 42">
            <a:extLst>
              <a:ext uri="{FF2B5EF4-FFF2-40B4-BE49-F238E27FC236}">
                <a16:creationId xmlns:a16="http://schemas.microsoft.com/office/drawing/2014/main" id="{1BC4C121-02A5-846C-F253-8573ACDAD789}"/>
              </a:ext>
            </a:extLst>
          </p:cNvPr>
          <p:cNvSpPr txBox="1"/>
          <p:nvPr/>
        </p:nvSpPr>
        <p:spPr>
          <a:xfrm>
            <a:off x="7481053" y="1478471"/>
            <a:ext cx="4591611" cy="1092607"/>
          </a:xfrm>
          <a:prstGeom prst="rect">
            <a:avLst/>
          </a:prstGeom>
          <a:noFill/>
          <a:ln w="57150">
            <a:solidFill>
              <a:schemeClr val="tx1"/>
            </a:solidFill>
          </a:ln>
        </p:spPr>
        <p:txBody>
          <a:bodyPr wrap="square" anchor="ctr">
            <a:spAutoFit/>
          </a:bodyPr>
          <a:lstStyle/>
          <a:p>
            <a:pPr marL="0" indent="0" algn="ctr" eaLnBrk="1" fontAlgn="auto" hangingPunct="1">
              <a:spcBef>
                <a:spcPts val="0"/>
              </a:spcBef>
              <a:spcAft>
                <a:spcPts val="600"/>
              </a:spcAft>
              <a:buClrTx/>
            </a:pPr>
            <a:r>
              <a:rPr lang="en-US" sz="2000" b="1" dirty="0">
                <a:solidFill>
                  <a:srgbClr val="000000"/>
                </a:solidFill>
                <a:latin typeface="+mj-lt"/>
                <a:ea typeface="Calibri" panose="020F0502020204030204" pitchFamily="34" charset="0"/>
                <a:cs typeface="Arial" panose="020B0604020202020204" pitchFamily="34" charset="0"/>
              </a:rPr>
              <a:t>T</a:t>
            </a:r>
            <a:r>
              <a:rPr lang="en-US" sz="2000" b="1" kern="1200" dirty="0">
                <a:solidFill>
                  <a:srgbClr val="000000"/>
                </a:solidFill>
                <a:latin typeface="+mj-lt"/>
                <a:ea typeface="Calibri" panose="020F0502020204030204" pitchFamily="34" charset="0"/>
                <a:cs typeface="Arial" panose="020B0604020202020204" pitchFamily="34" charset="0"/>
              </a:rPr>
              <a:t>ime-dependent model of system evolution </a:t>
            </a:r>
          </a:p>
          <a:p>
            <a:pPr marL="0" indent="0" algn="ctr" eaLnBrk="1" fontAlgn="auto" hangingPunct="1">
              <a:spcBef>
                <a:spcPts val="0"/>
              </a:spcBef>
              <a:spcAft>
                <a:spcPts val="600"/>
              </a:spcAft>
              <a:buClrTx/>
            </a:pPr>
            <a:r>
              <a:rPr lang="en-US" sz="2000" b="1" dirty="0">
                <a:solidFill>
                  <a:srgbClr val="000000"/>
                </a:solidFill>
                <a:latin typeface="+mj-lt"/>
                <a:ea typeface="Calibri" panose="020F0502020204030204" pitchFamily="34" charset="0"/>
                <a:cs typeface="Arial" panose="020B0604020202020204" pitchFamily="34" charset="0"/>
              </a:rPr>
              <a:t>(e.g., MELCOR, RELAP, etc.)</a:t>
            </a:r>
          </a:p>
        </p:txBody>
      </p:sp>
      <p:grpSp>
        <p:nvGrpSpPr>
          <p:cNvPr id="59" name="Group 58">
            <a:extLst>
              <a:ext uri="{FF2B5EF4-FFF2-40B4-BE49-F238E27FC236}">
                <a16:creationId xmlns:a16="http://schemas.microsoft.com/office/drawing/2014/main" id="{F1349D82-39C5-C6A0-E5EC-D41CF26D8440}"/>
              </a:ext>
            </a:extLst>
          </p:cNvPr>
          <p:cNvGrpSpPr/>
          <p:nvPr/>
        </p:nvGrpSpPr>
        <p:grpSpPr>
          <a:xfrm>
            <a:off x="202931" y="1214756"/>
            <a:ext cx="6264697" cy="3510562"/>
            <a:chOff x="202931" y="1196752"/>
            <a:chExt cx="6264697" cy="3510562"/>
          </a:xfrm>
        </p:grpSpPr>
        <p:sp>
          <p:nvSpPr>
            <p:cNvPr id="26" name="Titolo 1">
              <a:extLst>
                <a:ext uri="{FF2B5EF4-FFF2-40B4-BE49-F238E27FC236}">
                  <a16:creationId xmlns:a16="http://schemas.microsoft.com/office/drawing/2014/main" id="{E8E59904-1BFB-8E8A-77F4-B885382DB098}"/>
                </a:ext>
              </a:extLst>
            </p:cNvPr>
            <p:cNvSpPr txBox="1">
              <a:spLocks/>
            </p:cNvSpPr>
            <p:nvPr/>
          </p:nvSpPr>
          <p:spPr bwMode="auto">
            <a:xfrm>
              <a:off x="202931" y="1196752"/>
              <a:ext cx="2076645" cy="975673"/>
            </a:xfrm>
            <a:prstGeom prst="rect">
              <a:avLst/>
            </a:prstGeom>
            <a:ln w="38100"/>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algn="ctr"/>
              <a:r>
                <a:rPr lang="en-GB" sz="1800" b="0" kern="0" dirty="0">
                  <a:solidFill>
                    <a:srgbClr val="000000"/>
                  </a:solidFill>
                </a:rPr>
                <a:t>Degraded State of system and its components</a:t>
              </a:r>
            </a:p>
          </p:txBody>
        </p:sp>
        <p:sp>
          <p:nvSpPr>
            <p:cNvPr id="27" name="Titolo 1">
              <a:extLst>
                <a:ext uri="{FF2B5EF4-FFF2-40B4-BE49-F238E27FC236}">
                  <a16:creationId xmlns:a16="http://schemas.microsoft.com/office/drawing/2014/main" id="{7E8579D2-179E-E431-9CC1-556366F14609}"/>
                </a:ext>
              </a:extLst>
            </p:cNvPr>
            <p:cNvSpPr txBox="1">
              <a:spLocks/>
            </p:cNvSpPr>
            <p:nvPr/>
          </p:nvSpPr>
          <p:spPr bwMode="auto">
            <a:xfrm>
              <a:off x="4295800" y="1196752"/>
              <a:ext cx="2042423" cy="861770"/>
            </a:xfrm>
            <a:prstGeom prst="rect">
              <a:avLst/>
            </a:prstGeom>
            <a:noFill/>
            <a:ln w="38100">
              <a:solidFill>
                <a:srgbClr val="6E1D2A"/>
              </a:solid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algn="ctr"/>
              <a:r>
                <a:rPr lang="en-GB" sz="1800" b="0" kern="0" dirty="0">
                  <a:solidFill>
                    <a:srgbClr val="000000"/>
                  </a:solidFill>
                </a:rPr>
                <a:t>Control system action</a:t>
              </a:r>
            </a:p>
          </p:txBody>
        </p:sp>
        <p:sp>
          <p:nvSpPr>
            <p:cNvPr id="29" name="Titolo 1">
              <a:extLst>
                <a:ext uri="{FF2B5EF4-FFF2-40B4-BE49-F238E27FC236}">
                  <a16:creationId xmlns:a16="http://schemas.microsoft.com/office/drawing/2014/main" id="{E19EBD33-9F60-A63A-25FC-F4DCE7BA60B2}"/>
                </a:ext>
              </a:extLst>
            </p:cNvPr>
            <p:cNvSpPr txBox="1">
              <a:spLocks/>
            </p:cNvSpPr>
            <p:nvPr/>
          </p:nvSpPr>
          <p:spPr bwMode="auto">
            <a:xfrm>
              <a:off x="4603336" y="3845542"/>
              <a:ext cx="1864292" cy="86177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algn="ctr"/>
              <a:r>
                <a:rPr lang="en-GB" sz="1800" b="0" kern="0" dirty="0">
                  <a:solidFill>
                    <a:srgbClr val="000000"/>
                  </a:solidFill>
                </a:rPr>
                <a:t>Operator action and behaviour</a:t>
              </a:r>
            </a:p>
          </p:txBody>
        </p:sp>
        <p:sp>
          <p:nvSpPr>
            <p:cNvPr id="12" name="TextBox 11">
              <a:extLst>
                <a:ext uri="{FF2B5EF4-FFF2-40B4-BE49-F238E27FC236}">
                  <a16:creationId xmlns:a16="http://schemas.microsoft.com/office/drawing/2014/main" id="{B1776AF7-638D-724F-78D2-DAF3E25D657B}"/>
                </a:ext>
              </a:extLst>
            </p:cNvPr>
            <p:cNvSpPr txBox="1"/>
            <p:nvPr/>
          </p:nvSpPr>
          <p:spPr>
            <a:xfrm>
              <a:off x="1847528" y="2567226"/>
              <a:ext cx="3057444" cy="707886"/>
            </a:xfrm>
            <a:prstGeom prst="rect">
              <a:avLst/>
            </a:prstGeom>
            <a:noFill/>
            <a:ln w="38100">
              <a:solidFill>
                <a:srgbClr val="000000"/>
              </a:solidFill>
            </a:ln>
          </p:spPr>
          <p:txBody>
            <a:bodyPr wrap="square" rtlCol="0">
              <a:spAutoFit/>
            </a:bodyPr>
            <a:lstStyle/>
            <a:p>
              <a:pPr algn="ctr"/>
              <a:r>
                <a:rPr lang="it-IT" sz="2000" b="1" dirty="0">
                  <a:solidFill>
                    <a:srgbClr val="000000"/>
                  </a:solidFill>
                  <a:latin typeface="+mj-lt"/>
                </a:rPr>
                <a:t>Dynamic State of the System</a:t>
              </a:r>
              <a:endParaRPr lang="it-IT" sz="1500" b="1" dirty="0">
                <a:solidFill>
                  <a:srgbClr val="000000"/>
                </a:solidFill>
                <a:latin typeface="+mj-lt"/>
              </a:endParaRPr>
            </a:p>
          </p:txBody>
        </p:sp>
        <p:grpSp>
          <p:nvGrpSpPr>
            <p:cNvPr id="37" name="Group 36">
              <a:extLst>
                <a:ext uri="{FF2B5EF4-FFF2-40B4-BE49-F238E27FC236}">
                  <a16:creationId xmlns:a16="http://schemas.microsoft.com/office/drawing/2014/main" id="{B5F1FBF2-A520-573D-2238-83E0D44C2BFF}"/>
                </a:ext>
              </a:extLst>
            </p:cNvPr>
            <p:cNvGrpSpPr/>
            <p:nvPr/>
          </p:nvGrpSpPr>
          <p:grpSpPr>
            <a:xfrm>
              <a:off x="3564133" y="1687283"/>
              <a:ext cx="731668" cy="861774"/>
              <a:chOff x="9768408" y="1556792"/>
              <a:chExt cx="1512168" cy="1224136"/>
            </a:xfrm>
          </p:grpSpPr>
          <p:cxnSp>
            <p:nvCxnSpPr>
              <p:cNvPr id="38" name="Straight Arrow Connector 37">
                <a:extLst>
                  <a:ext uri="{FF2B5EF4-FFF2-40B4-BE49-F238E27FC236}">
                    <a16:creationId xmlns:a16="http://schemas.microsoft.com/office/drawing/2014/main" id="{3F537CF7-8229-35BB-64B9-DA6E91A6C206}"/>
                  </a:ext>
                </a:extLst>
              </p:cNvPr>
              <p:cNvCxnSpPr/>
              <p:nvPr/>
            </p:nvCxnSpPr>
            <p:spPr bwMode="auto">
              <a:xfrm flipV="1">
                <a:off x="9768408" y="1556792"/>
                <a:ext cx="288032" cy="1224136"/>
              </a:xfrm>
              <a:prstGeom prst="straightConnector1">
                <a:avLst/>
              </a:prstGeom>
              <a:noFill/>
              <a:ln w="38100" cap="flat" cmpd="sng" algn="ctr">
                <a:solidFill>
                  <a:srgbClr val="6E1D2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9" name="Straight Connector 38">
                <a:extLst>
                  <a:ext uri="{FF2B5EF4-FFF2-40B4-BE49-F238E27FC236}">
                    <a16:creationId xmlns:a16="http://schemas.microsoft.com/office/drawing/2014/main" id="{61C6E570-6A27-9117-6204-5D6F718E89FE}"/>
                  </a:ext>
                </a:extLst>
              </p:cNvPr>
              <p:cNvCxnSpPr/>
              <p:nvPr/>
            </p:nvCxnSpPr>
            <p:spPr bwMode="auto">
              <a:xfrm>
                <a:off x="10056440" y="1556792"/>
                <a:ext cx="1224136" cy="0"/>
              </a:xfrm>
              <a:prstGeom prst="line">
                <a:avLst/>
              </a:prstGeom>
              <a:noFill/>
              <a:ln w="38100" cap="flat" cmpd="sng" algn="ctr">
                <a:solidFill>
                  <a:srgbClr val="6E1D2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47" name="Group 46">
              <a:extLst>
                <a:ext uri="{FF2B5EF4-FFF2-40B4-BE49-F238E27FC236}">
                  <a16:creationId xmlns:a16="http://schemas.microsoft.com/office/drawing/2014/main" id="{BCBA1C1B-84CF-DF0D-FCC2-DC8C5451F897}"/>
                </a:ext>
              </a:extLst>
            </p:cNvPr>
            <p:cNvGrpSpPr/>
            <p:nvPr/>
          </p:nvGrpSpPr>
          <p:grpSpPr>
            <a:xfrm flipH="1">
              <a:off x="2267988" y="1703130"/>
              <a:ext cx="731668" cy="861774"/>
              <a:chOff x="9768408" y="1556792"/>
              <a:chExt cx="1512168" cy="1224136"/>
            </a:xfrm>
          </p:grpSpPr>
          <p:cxnSp>
            <p:nvCxnSpPr>
              <p:cNvPr id="48" name="Straight Arrow Connector 47">
                <a:extLst>
                  <a:ext uri="{FF2B5EF4-FFF2-40B4-BE49-F238E27FC236}">
                    <a16:creationId xmlns:a16="http://schemas.microsoft.com/office/drawing/2014/main" id="{27D7D506-7EF9-014E-44FB-571544D2B91B}"/>
                  </a:ext>
                </a:extLst>
              </p:cNvPr>
              <p:cNvCxnSpPr/>
              <p:nvPr/>
            </p:nvCxnSpPr>
            <p:spPr bwMode="auto">
              <a:xfrm flipV="1">
                <a:off x="9768408" y="1556792"/>
                <a:ext cx="288032" cy="1224136"/>
              </a:xfrm>
              <a:prstGeom prst="straightConnector1">
                <a:avLst/>
              </a:prstGeom>
              <a:noFill/>
              <a:ln w="38100" cap="flat" cmpd="sng" algn="ctr">
                <a:solidFill>
                  <a:srgbClr val="6E1D2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49" name="Straight Connector 48">
                <a:extLst>
                  <a:ext uri="{FF2B5EF4-FFF2-40B4-BE49-F238E27FC236}">
                    <a16:creationId xmlns:a16="http://schemas.microsoft.com/office/drawing/2014/main" id="{E7775DAE-A11E-018B-32C0-5C15F71D31F5}"/>
                  </a:ext>
                </a:extLst>
              </p:cNvPr>
              <p:cNvCxnSpPr/>
              <p:nvPr/>
            </p:nvCxnSpPr>
            <p:spPr bwMode="auto">
              <a:xfrm>
                <a:off x="10056440" y="1556792"/>
                <a:ext cx="1224136" cy="0"/>
              </a:xfrm>
              <a:prstGeom prst="line">
                <a:avLst/>
              </a:prstGeom>
              <a:noFill/>
              <a:ln w="38100" cap="flat" cmpd="sng" algn="ctr">
                <a:solidFill>
                  <a:srgbClr val="6E1D2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50" name="Group 49">
              <a:extLst>
                <a:ext uri="{FF2B5EF4-FFF2-40B4-BE49-F238E27FC236}">
                  <a16:creationId xmlns:a16="http://schemas.microsoft.com/office/drawing/2014/main" id="{24420A34-6B88-ABAE-410F-85E82FC777C2}"/>
                </a:ext>
              </a:extLst>
            </p:cNvPr>
            <p:cNvGrpSpPr/>
            <p:nvPr/>
          </p:nvGrpSpPr>
          <p:grpSpPr>
            <a:xfrm flipV="1">
              <a:off x="3863756" y="3338987"/>
              <a:ext cx="731668" cy="861774"/>
              <a:chOff x="9643536" y="1684654"/>
              <a:chExt cx="1512167" cy="1224136"/>
            </a:xfrm>
          </p:grpSpPr>
          <p:cxnSp>
            <p:nvCxnSpPr>
              <p:cNvPr id="51" name="Straight Arrow Connector 50">
                <a:extLst>
                  <a:ext uri="{FF2B5EF4-FFF2-40B4-BE49-F238E27FC236}">
                    <a16:creationId xmlns:a16="http://schemas.microsoft.com/office/drawing/2014/main" id="{1C8A75E6-7DD9-101A-6519-E96DAD47713D}"/>
                  </a:ext>
                </a:extLst>
              </p:cNvPr>
              <p:cNvCxnSpPr/>
              <p:nvPr/>
            </p:nvCxnSpPr>
            <p:spPr bwMode="auto">
              <a:xfrm flipV="1">
                <a:off x="9643536" y="1684654"/>
                <a:ext cx="288031" cy="1224136"/>
              </a:xfrm>
              <a:prstGeom prst="straightConnector1">
                <a:avLst/>
              </a:prstGeom>
              <a:noFill/>
              <a:ln w="38100" cap="flat" cmpd="sng" algn="ctr">
                <a:solidFill>
                  <a:srgbClr val="6E1D2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52" name="Straight Connector 51">
                <a:extLst>
                  <a:ext uri="{FF2B5EF4-FFF2-40B4-BE49-F238E27FC236}">
                    <a16:creationId xmlns:a16="http://schemas.microsoft.com/office/drawing/2014/main" id="{A8B2CD42-7CBA-3C38-F540-ECCA840B6350}"/>
                  </a:ext>
                </a:extLst>
              </p:cNvPr>
              <p:cNvCxnSpPr/>
              <p:nvPr/>
            </p:nvCxnSpPr>
            <p:spPr bwMode="auto">
              <a:xfrm>
                <a:off x="9931567" y="1684654"/>
                <a:ext cx="1224136" cy="0"/>
              </a:xfrm>
              <a:prstGeom prst="line">
                <a:avLst/>
              </a:prstGeom>
              <a:noFill/>
              <a:ln w="38100" cap="flat" cmpd="sng" algn="ctr">
                <a:solidFill>
                  <a:srgbClr val="6E1D2A"/>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grpSp>
        <p:nvGrpSpPr>
          <p:cNvPr id="3" name="Gruppo 2">
            <a:extLst>
              <a:ext uri="{FF2B5EF4-FFF2-40B4-BE49-F238E27FC236}">
                <a16:creationId xmlns:a16="http://schemas.microsoft.com/office/drawing/2014/main" id="{25B04A88-5F34-C480-975E-66594E668C6C}"/>
              </a:ext>
            </a:extLst>
          </p:cNvPr>
          <p:cNvGrpSpPr/>
          <p:nvPr/>
        </p:nvGrpSpPr>
        <p:grpSpPr>
          <a:xfrm>
            <a:off x="9404787" y="1412776"/>
            <a:ext cx="914400" cy="4104456"/>
            <a:chOff x="9404787" y="1412776"/>
            <a:chExt cx="914400" cy="4104456"/>
          </a:xfrm>
        </p:grpSpPr>
        <p:sp>
          <p:nvSpPr>
            <p:cNvPr id="56" name="Block Arc 55">
              <a:extLst>
                <a:ext uri="{FF2B5EF4-FFF2-40B4-BE49-F238E27FC236}">
                  <a16:creationId xmlns:a16="http://schemas.microsoft.com/office/drawing/2014/main" id="{B0DB6544-F8ED-F5EC-D2F7-77381AC9756D}"/>
                </a:ext>
              </a:extLst>
            </p:cNvPr>
            <p:cNvSpPr/>
            <p:nvPr/>
          </p:nvSpPr>
          <p:spPr bwMode="auto">
            <a:xfrm>
              <a:off x="9404787" y="3135903"/>
              <a:ext cx="914400" cy="2381329"/>
            </a:xfrm>
            <a:prstGeom prst="blockArc">
              <a:avLst>
                <a:gd name="adj1" fmla="val 10800000"/>
                <a:gd name="adj2" fmla="val 249361"/>
                <a:gd name="adj3" fmla="val 17939"/>
              </a:avLst>
            </a:prstGeom>
            <a:solidFill>
              <a:srgbClr val="6E1D2A"/>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sp>
          <p:nvSpPr>
            <p:cNvPr id="57" name="Block Arc 56">
              <a:extLst>
                <a:ext uri="{FF2B5EF4-FFF2-40B4-BE49-F238E27FC236}">
                  <a16:creationId xmlns:a16="http://schemas.microsoft.com/office/drawing/2014/main" id="{EC9D5B98-036F-6089-992F-092926FA075E}"/>
                </a:ext>
              </a:extLst>
            </p:cNvPr>
            <p:cNvSpPr/>
            <p:nvPr/>
          </p:nvSpPr>
          <p:spPr bwMode="auto">
            <a:xfrm flipV="1">
              <a:off x="9404787" y="1412776"/>
              <a:ext cx="914400" cy="2381329"/>
            </a:xfrm>
            <a:prstGeom prst="blockArc">
              <a:avLst>
                <a:gd name="adj1" fmla="val 10800000"/>
                <a:gd name="adj2" fmla="val 128757"/>
                <a:gd name="adj3" fmla="val 19168"/>
              </a:avLst>
            </a:prstGeom>
            <a:solidFill>
              <a:srgbClr val="6E1D2A"/>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900" b="0" i="0" u="none" strike="noStrike" cap="none" normalizeH="0" baseline="0">
                <a:ln>
                  <a:noFill/>
                </a:ln>
                <a:solidFill>
                  <a:schemeClr val="bg1"/>
                </a:solidFill>
                <a:effectLst/>
                <a:latin typeface="Arial" charset="0"/>
                <a:ea typeface="ＭＳ Ｐゴシック" pitchFamily="1" charset="-128"/>
              </a:endParaRPr>
            </a:p>
          </p:txBody>
        </p:sp>
      </p:grpSp>
      <p:pic>
        <p:nvPicPr>
          <p:cNvPr id="60" name="Graphic 59">
            <a:extLst>
              <a:ext uri="{FF2B5EF4-FFF2-40B4-BE49-F238E27FC236}">
                <a16:creationId xmlns:a16="http://schemas.microsoft.com/office/drawing/2014/main" id="{AC70700A-5691-7600-ECBF-2387F7990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931" y="3637739"/>
            <a:ext cx="3360133" cy="2316209"/>
          </a:xfrm>
          <a:prstGeom prst="rect">
            <a:avLst/>
          </a:prstGeom>
        </p:spPr>
      </p:pic>
      <p:sp>
        <p:nvSpPr>
          <p:cNvPr id="6" name="CasellaDiTesto 5">
            <a:extLst>
              <a:ext uri="{FF2B5EF4-FFF2-40B4-BE49-F238E27FC236}">
                <a16:creationId xmlns:a16="http://schemas.microsoft.com/office/drawing/2014/main" id="{6D1D8CEC-8CFF-7D0A-0CD1-E3A0C855E2D0}"/>
              </a:ext>
            </a:extLst>
          </p:cNvPr>
          <p:cNvSpPr txBox="1"/>
          <p:nvPr/>
        </p:nvSpPr>
        <p:spPr>
          <a:xfrm>
            <a:off x="7464152" y="4348856"/>
            <a:ext cx="4591612" cy="784830"/>
          </a:xfrm>
          <a:prstGeom prst="rect">
            <a:avLst/>
          </a:prstGeom>
          <a:noFill/>
          <a:ln w="57150">
            <a:solidFill>
              <a:schemeClr val="tx1"/>
            </a:solidFill>
          </a:ln>
        </p:spPr>
        <p:txBody>
          <a:bodyPr wrap="square">
            <a:spAutoFit/>
          </a:bodyPr>
          <a:lstStyle/>
          <a:p>
            <a:pPr algn="ctr" eaLnBrk="1" fontAlgn="auto" hangingPunct="1">
              <a:spcBef>
                <a:spcPts val="0"/>
              </a:spcBef>
              <a:spcAft>
                <a:spcPts val="600"/>
              </a:spcAft>
            </a:pPr>
            <a:r>
              <a:rPr lang="en-US" sz="2000" b="1" dirty="0">
                <a:solidFill>
                  <a:srgbClr val="000000"/>
                </a:solidFill>
                <a:latin typeface="+mj-lt"/>
                <a:cs typeface="Arial" panose="020B0604020202020204" pitchFamily="34" charset="0"/>
              </a:rPr>
              <a:t>Reliability engineering models</a:t>
            </a:r>
          </a:p>
          <a:p>
            <a:pPr algn="ctr" eaLnBrk="1" fontAlgn="auto" hangingPunct="1">
              <a:spcBef>
                <a:spcPts val="0"/>
              </a:spcBef>
              <a:spcAft>
                <a:spcPts val="600"/>
              </a:spcAft>
            </a:pPr>
            <a:r>
              <a:rPr lang="en-US" sz="2000" b="1" dirty="0">
                <a:solidFill>
                  <a:srgbClr val="000000"/>
                </a:solidFill>
                <a:latin typeface="+mj-lt"/>
                <a:cs typeface="Arial" panose="020B0604020202020204" pitchFamily="34" charset="0"/>
              </a:rPr>
              <a:t>(e.g., RAVEN, DYLAM, ADAPT)</a:t>
            </a:r>
          </a:p>
        </p:txBody>
      </p:sp>
    </p:spTree>
    <p:extLst>
      <p:ext uri="{BB962C8B-B14F-4D97-AF65-F5344CB8AC3E}">
        <p14:creationId xmlns:p14="http://schemas.microsoft.com/office/powerpoint/2010/main" val="1770817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0B82649-3A19-3D20-6DD2-EC23A3F52392}"/>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91CDB57F-B19D-90FC-E4E2-589FAB0C252F}"/>
              </a:ext>
            </a:extLst>
          </p:cNvPr>
          <p:cNvSpPr>
            <a:spLocks noGrp="1" noChangeArrowheads="1"/>
          </p:cNvSpPr>
          <p:nvPr>
            <p:ph type="title"/>
          </p:nvPr>
        </p:nvSpPr>
        <p:spPr>
          <a:xfrm>
            <a:off x="215900" y="238125"/>
            <a:ext cx="7559675" cy="504825"/>
          </a:xfrm>
        </p:spPr>
        <p:txBody>
          <a:bodyPr/>
          <a:lstStyle/>
          <a:p>
            <a:r>
              <a:rPr lang="en-GB" altLang="it-IT" dirty="0"/>
              <a:t>RAVEN TOOL</a:t>
            </a:r>
          </a:p>
        </p:txBody>
      </p:sp>
      <p:pic>
        <p:nvPicPr>
          <p:cNvPr id="8" name="Picture 4">
            <a:extLst>
              <a:ext uri="{FF2B5EF4-FFF2-40B4-BE49-F238E27FC236}">
                <a16:creationId xmlns:a16="http://schemas.microsoft.com/office/drawing/2014/main" id="{078B9BF5-4ADC-0118-2E37-9BB08FEAA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0859" y="4281487"/>
            <a:ext cx="3382963"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BDCDCF88-22C5-08BB-5378-410C695CABCA}"/>
              </a:ext>
            </a:extLst>
          </p:cNvPr>
          <p:cNvSpPr txBox="1">
            <a:spLocks noChangeArrowheads="1"/>
          </p:cNvSpPr>
          <p:nvPr/>
        </p:nvSpPr>
        <p:spPr bwMode="auto">
          <a:xfrm>
            <a:off x="323850" y="836712"/>
            <a:ext cx="11172750" cy="489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buClrTx/>
              <a:buFont typeface="Wingdings" panose="05000000000000000000" pitchFamily="2" charset="2"/>
              <a:buChar char="q"/>
            </a:pPr>
            <a:r>
              <a:rPr lang="en-US" altLang="it-IT" sz="1800" dirty="0">
                <a:latin typeface="+mj-lt"/>
              </a:rPr>
              <a:t>RAVEN (Risk Analysis Virtual Environment) development has begun in early 2012. </a:t>
            </a:r>
          </a:p>
          <a:p>
            <a:pPr eaLnBrk="1" hangingPunct="1">
              <a:buClrTx/>
              <a:buFont typeface="Wingdings" panose="05000000000000000000" pitchFamily="2" charset="2"/>
              <a:buChar char="q"/>
            </a:pPr>
            <a:r>
              <a:rPr lang="en-US" altLang="it-IT" sz="1800" dirty="0">
                <a:latin typeface="+mj-lt"/>
              </a:rPr>
              <a:t>RAVEN is open-source and can be downloaded from GITHUB:</a:t>
            </a:r>
          </a:p>
          <a:p>
            <a:pPr lvl="1" eaLnBrk="1" hangingPunct="1">
              <a:buFont typeface="Wingdings" panose="05000000000000000000" pitchFamily="2" charset="2"/>
              <a:buChar char="§"/>
            </a:pPr>
            <a:r>
              <a:rPr lang="en-US" altLang="it-IT" sz="1600" dirty="0">
                <a:latin typeface="+mj-lt"/>
                <a:hlinkClick r:id="rId3"/>
              </a:rPr>
              <a:t>https://github.com/idaholab/raven</a:t>
            </a:r>
            <a:endParaRPr lang="en-US" altLang="it-IT" sz="1600" dirty="0">
              <a:latin typeface="+mj-lt"/>
            </a:endParaRPr>
          </a:p>
          <a:p>
            <a:pPr eaLnBrk="1" hangingPunct="1">
              <a:buClrTx/>
              <a:buFont typeface="Wingdings" panose="05000000000000000000" pitchFamily="2" charset="2"/>
              <a:buChar char="q"/>
            </a:pPr>
            <a:r>
              <a:rPr lang="en-US" altLang="it-IT" sz="1800" dirty="0">
                <a:latin typeface="+mj-lt"/>
              </a:rPr>
              <a:t>The overall goal was to conceive a tool to enable Risk Informed Safety Margin Characterization (RISMC)</a:t>
            </a:r>
          </a:p>
          <a:p>
            <a:pPr lvl="1" eaLnBrk="1" hangingPunct="1">
              <a:buFont typeface="Wingdings" panose="05000000000000000000" pitchFamily="2" charset="2"/>
              <a:buChar char="§"/>
            </a:pPr>
            <a:r>
              <a:rPr lang="en-US" altLang="it-IT" sz="1600" dirty="0">
                <a:latin typeface="+mj-lt"/>
              </a:rPr>
              <a:t>Evaluating risk (uncertainty propagation)</a:t>
            </a:r>
          </a:p>
          <a:p>
            <a:pPr lvl="1" eaLnBrk="1" hangingPunct="1">
              <a:buFont typeface="Wingdings" panose="05000000000000000000" pitchFamily="2" charset="2"/>
              <a:buChar char="§"/>
            </a:pPr>
            <a:r>
              <a:rPr lang="en-US" altLang="it-IT" sz="1600" dirty="0">
                <a:latin typeface="+mj-lt"/>
              </a:rPr>
              <a:t>Understanding risk (limit surface, ranking, sensitivity, data mining)</a:t>
            </a:r>
          </a:p>
          <a:p>
            <a:pPr lvl="1" eaLnBrk="1" hangingPunct="1">
              <a:buFont typeface="Wingdings" panose="05000000000000000000" pitchFamily="2" charset="2"/>
              <a:buChar char="§"/>
            </a:pPr>
            <a:r>
              <a:rPr lang="en-US" altLang="it-IT" sz="1600" dirty="0">
                <a:latin typeface="+mj-lt"/>
              </a:rPr>
              <a:t>Mitigating risk (optimization)</a:t>
            </a:r>
          </a:p>
          <a:p>
            <a:pPr eaLnBrk="1" hangingPunct="1">
              <a:buClrTx/>
              <a:buFont typeface="Wingdings" panose="05000000000000000000" pitchFamily="2" charset="2"/>
              <a:buChar char="q"/>
            </a:pPr>
            <a:r>
              <a:rPr lang="en-US" altLang="it-IT" sz="1800" dirty="0">
                <a:latin typeface="+mj-lt"/>
              </a:rPr>
              <a:t>Multiple operative systems are supported (Windows, Linux and Mac)</a:t>
            </a:r>
          </a:p>
          <a:p>
            <a:pPr eaLnBrk="1" hangingPunct="1">
              <a:buClrTx/>
              <a:buFont typeface="Wingdings" panose="05000000000000000000" pitchFamily="2" charset="2"/>
              <a:buChar char="q"/>
            </a:pPr>
            <a:r>
              <a:rPr lang="en-US" altLang="it-IT" sz="1800" dirty="0">
                <a:latin typeface="+mj-lt"/>
              </a:rPr>
              <a:t>RAVEN development is performed under a strict Software Quality Assurance process:</a:t>
            </a:r>
          </a:p>
          <a:p>
            <a:pPr lvl="1" eaLnBrk="1" hangingPunct="1">
              <a:buFont typeface="Wingdings" panose="05000000000000000000" pitchFamily="2" charset="2"/>
              <a:buChar char="§"/>
            </a:pPr>
            <a:r>
              <a:rPr lang="en-US" altLang="it-IT" sz="1600" dirty="0">
                <a:latin typeface="+mj-lt"/>
              </a:rPr>
              <a:t>NQ1 – </a:t>
            </a:r>
            <a:r>
              <a:rPr lang="en-US" altLang="it-IT" sz="1600" dirty="0" err="1">
                <a:latin typeface="+mj-lt"/>
              </a:rPr>
              <a:t>Lvl</a:t>
            </a:r>
            <a:r>
              <a:rPr lang="en-US" altLang="it-IT" sz="1600" dirty="0">
                <a:latin typeface="+mj-lt"/>
              </a:rPr>
              <a:t>. 2 </a:t>
            </a:r>
          </a:p>
          <a:p>
            <a:pPr lvl="1" eaLnBrk="1" hangingPunct="1">
              <a:buFont typeface="Wingdings" panose="05000000000000000000" pitchFamily="2" charset="2"/>
              <a:buChar char="§"/>
            </a:pPr>
            <a:r>
              <a:rPr lang="en-US" altLang="it-IT" sz="1600" dirty="0">
                <a:latin typeface="+mj-lt"/>
              </a:rPr>
              <a:t>User manuals and guides, theory manuals, tests documentation</a:t>
            </a:r>
          </a:p>
          <a:p>
            <a:pPr lvl="1" eaLnBrk="1" hangingPunct="1">
              <a:buFont typeface="Wingdings" panose="05000000000000000000" pitchFamily="2" charset="2"/>
              <a:buChar char="§"/>
            </a:pPr>
            <a:r>
              <a:rPr lang="en-US" altLang="it-IT" sz="1600" dirty="0">
                <a:latin typeface="+mj-lt"/>
              </a:rPr>
              <a:t>Multiple level of peer-review process</a:t>
            </a:r>
          </a:p>
          <a:p>
            <a:pPr lvl="1" eaLnBrk="1" hangingPunct="1">
              <a:buFont typeface="Wingdings" panose="05000000000000000000" pitchFamily="2" charset="2"/>
              <a:buChar char="§"/>
            </a:pPr>
            <a:r>
              <a:rPr lang="en-US" altLang="it-IT" sz="1600" dirty="0">
                <a:latin typeface="+mj-lt"/>
              </a:rPr>
              <a:t>Automatic verification (testing) (~650 regression tests)</a:t>
            </a:r>
          </a:p>
        </p:txBody>
      </p:sp>
      <p:pic>
        <p:nvPicPr>
          <p:cNvPr id="10" name="Picture 9">
            <a:extLst>
              <a:ext uri="{FF2B5EF4-FFF2-40B4-BE49-F238E27FC236}">
                <a16:creationId xmlns:a16="http://schemas.microsoft.com/office/drawing/2014/main" id="{AF860F7A-7DE6-EBEB-10C1-AA5AD8CDF4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4392" y="2667892"/>
            <a:ext cx="2159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6B2CD27-028C-A144-AF33-32A9B106F1D1}"/>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29</a:t>
            </a:fld>
            <a:endParaRPr lang="it-IT" altLang="it-IT" dirty="0"/>
          </a:p>
        </p:txBody>
      </p:sp>
    </p:spTree>
    <p:extLst>
      <p:ext uri="{BB962C8B-B14F-4D97-AF65-F5344CB8AC3E}">
        <p14:creationId xmlns:p14="http://schemas.microsoft.com/office/powerpoint/2010/main" val="377368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DA6F9AE-1AD1-887E-D116-AC14FBC9637B}"/>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8" name="Titolo 1">
            <a:extLst>
              <a:ext uri="{FF2B5EF4-FFF2-40B4-BE49-F238E27FC236}">
                <a16:creationId xmlns:a16="http://schemas.microsoft.com/office/drawing/2014/main" id="{D30A808D-5404-B563-A6E1-BEDBAA72F025}"/>
              </a:ext>
            </a:extLst>
          </p:cNvPr>
          <p:cNvSpPr>
            <a:spLocks noGrp="1"/>
          </p:cNvSpPr>
          <p:nvPr>
            <p:ph type="title"/>
          </p:nvPr>
        </p:nvSpPr>
        <p:spPr>
          <a:xfrm>
            <a:off x="157634" y="260648"/>
            <a:ext cx="11876732" cy="504825"/>
          </a:xfrm>
        </p:spPr>
        <p:txBody>
          <a:bodyPr/>
          <a:lstStyle/>
          <a:p>
            <a:r>
              <a:rPr lang="en-GB" dirty="0"/>
              <a:t>Introduction and background</a:t>
            </a:r>
            <a:br>
              <a:rPr lang="en-GB" dirty="0"/>
            </a:br>
            <a:endParaRPr lang="en-GB" dirty="0"/>
          </a:p>
        </p:txBody>
      </p:sp>
      <p:sp>
        <p:nvSpPr>
          <p:cNvPr id="9" name="Segnaposto contenuto 2">
            <a:extLst>
              <a:ext uri="{FF2B5EF4-FFF2-40B4-BE49-F238E27FC236}">
                <a16:creationId xmlns:a16="http://schemas.microsoft.com/office/drawing/2014/main" id="{D6A4AE8A-DBD0-5FB7-1AC5-35ED3668F58D}"/>
              </a:ext>
            </a:extLst>
          </p:cNvPr>
          <p:cNvSpPr>
            <a:spLocks noGrp="1"/>
          </p:cNvSpPr>
          <p:nvPr>
            <p:ph idx="1"/>
          </p:nvPr>
        </p:nvSpPr>
        <p:spPr>
          <a:xfrm>
            <a:off x="191345" y="927224"/>
            <a:ext cx="11876731" cy="5166072"/>
          </a:xfrm>
        </p:spPr>
        <p:txBody>
          <a:bodyPr/>
          <a:lstStyle/>
          <a:p>
            <a:pPr marL="342900" indent="-342900" algn="just" eaLnBrk="1" fontAlgn="auto" hangingPunct="1">
              <a:spcBef>
                <a:spcPts val="0"/>
              </a:spcBef>
              <a:spcAft>
                <a:spcPts val="600"/>
              </a:spcAft>
              <a:buClrTx/>
              <a:buFont typeface="Wingdings" panose="05000000000000000000" pitchFamily="2" charset="2"/>
              <a:buChar char="Ø"/>
              <a:defRPr/>
            </a:pPr>
            <a:r>
              <a:rPr lang="en-US" kern="1200" dirty="0">
                <a:latin typeface="Calibri" panose="020F0502020204030204" pitchFamily="34" charset="0"/>
                <a:ea typeface="Calibri" panose="020F0502020204030204" pitchFamily="34" charset="0"/>
                <a:cs typeface="Arial" panose="020B0604020202020204" pitchFamily="34" charset="0"/>
              </a:rPr>
              <a:t>R&amp;D activities carried by Sapienza University of Rome with the collaboration of </a:t>
            </a:r>
            <a:r>
              <a:rPr lang="en-US" kern="1200" dirty="0" err="1">
                <a:latin typeface="Calibri" panose="020F0502020204030204" pitchFamily="34" charset="0"/>
                <a:ea typeface="Calibri" panose="020F0502020204030204" pitchFamily="34" charset="0"/>
                <a:cs typeface="Arial" panose="020B0604020202020204" pitchFamily="34" charset="0"/>
              </a:rPr>
              <a:t>UTokyo</a:t>
            </a:r>
            <a:r>
              <a:rPr lang="en-US" kern="1200" dirty="0">
                <a:latin typeface="Calibri" panose="020F0502020204030204" pitchFamily="34" charset="0"/>
                <a:ea typeface="Calibri" panose="020F0502020204030204" pitchFamily="34" charset="0"/>
                <a:cs typeface="Arial" panose="020B0604020202020204" pitchFamily="34" charset="0"/>
              </a:rPr>
              <a:t> </a:t>
            </a:r>
          </a:p>
          <a:p>
            <a:pPr marL="342900" indent="-342900" algn="just" eaLnBrk="1" fontAlgn="auto" hangingPunct="1">
              <a:spcBef>
                <a:spcPts val="0"/>
              </a:spcBef>
              <a:spcAft>
                <a:spcPts val="600"/>
              </a:spcAft>
              <a:buClrTx/>
              <a:buFont typeface="Arial" panose="020B0604020202020204" pitchFamily="34" charset="0"/>
              <a:buChar char="•"/>
              <a:defRPr/>
            </a:pPr>
            <a:r>
              <a:rPr lang="en-GB" kern="1200" dirty="0">
                <a:latin typeface="Calibri" panose="020F0502020204030204" pitchFamily="34" charset="0"/>
                <a:ea typeface="Calibri" panose="020F0502020204030204" pitchFamily="34" charset="0"/>
                <a:cs typeface="Arial" panose="020B0604020202020204" pitchFamily="34" charset="0"/>
              </a:rPr>
              <a:t>The main objective is to provide accident analyses of SBO scenario for a </a:t>
            </a:r>
            <a:r>
              <a:rPr lang="en-US" dirty="0">
                <a:latin typeface="Calibri" panose="020F0502020204030204" pitchFamily="34" charset="0"/>
                <a:cs typeface="Calibri" panose="020F0502020204030204" pitchFamily="34" charset="0"/>
              </a:rPr>
              <a:t>BWR4-MARK I</a:t>
            </a:r>
            <a:r>
              <a:rPr lang="en-GB" kern="1200" dirty="0">
                <a:latin typeface="Calibri" panose="020F0502020204030204" pitchFamily="34" charset="0"/>
                <a:ea typeface="Calibri" panose="020F0502020204030204" pitchFamily="34" charset="0"/>
                <a:cs typeface="Arial" panose="020B0604020202020204" pitchFamily="34" charset="0"/>
              </a:rPr>
              <a:t>. </a:t>
            </a:r>
          </a:p>
          <a:p>
            <a:pPr marL="342900" indent="-342900" algn="just" eaLnBrk="1" fontAlgn="auto" hangingPunct="1">
              <a:spcBef>
                <a:spcPts val="0"/>
              </a:spcBef>
              <a:spcAft>
                <a:spcPts val="600"/>
              </a:spcAft>
              <a:buClrTx/>
              <a:buFont typeface="Arial" panose="020B0604020202020204" pitchFamily="34" charset="0"/>
              <a:buChar char="•"/>
              <a:defRPr/>
            </a:pPr>
            <a:r>
              <a:rPr lang="en-GB" kern="1200" dirty="0">
                <a:latin typeface="Calibri" panose="020F0502020204030204" pitchFamily="34" charset="0"/>
                <a:ea typeface="Calibri" panose="020F0502020204030204" pitchFamily="34" charset="0"/>
                <a:cs typeface="Arial" panose="020B0604020202020204" pitchFamily="34" charset="0"/>
              </a:rPr>
              <a:t>Three defined option are proposed by TEPCO:</a:t>
            </a:r>
          </a:p>
          <a:p>
            <a:pPr marL="717550" indent="-342900" algn="just" eaLnBrk="1" fontAlgn="auto" hangingPunct="1">
              <a:spcBef>
                <a:spcPts val="0"/>
              </a:spcBef>
              <a:spcAft>
                <a:spcPts val="600"/>
              </a:spcAft>
              <a:buClrTx/>
              <a:buFont typeface="+mj-lt"/>
              <a:buAutoNum type="arabicPeriod"/>
              <a:defRPr/>
            </a:pPr>
            <a:r>
              <a:rPr lang="en-GB" b="1" kern="1200" dirty="0">
                <a:latin typeface="Calibri" panose="020F0502020204030204" pitchFamily="34" charset="0"/>
                <a:ea typeface="Calibri" panose="020F0502020204030204" pitchFamily="34" charset="0"/>
                <a:cs typeface="Arial" panose="020B0604020202020204" pitchFamily="34" charset="0"/>
              </a:rPr>
              <a:t>Gas Turbine Generator (GTG)</a:t>
            </a:r>
          </a:p>
          <a:p>
            <a:pPr marL="717550" indent="-342900" algn="just" eaLnBrk="1" fontAlgn="auto" hangingPunct="1">
              <a:spcBef>
                <a:spcPts val="0"/>
              </a:spcBef>
              <a:spcAft>
                <a:spcPts val="1200"/>
              </a:spcAft>
              <a:buClrTx/>
              <a:buFont typeface="+mj-lt"/>
              <a:buAutoNum type="arabicPeriod"/>
              <a:defRPr/>
            </a:pPr>
            <a:r>
              <a:rPr lang="en-GB" b="1" kern="1200" dirty="0">
                <a:latin typeface="Calibri" panose="020F0502020204030204" pitchFamily="34" charset="0"/>
                <a:ea typeface="Calibri" panose="020F0502020204030204" pitchFamily="34" charset="0"/>
                <a:cs typeface="Arial" panose="020B0604020202020204" pitchFamily="34" charset="0"/>
              </a:rPr>
              <a:t>Alternative water injection pump (HPAC)</a:t>
            </a:r>
          </a:p>
          <a:p>
            <a:pPr marL="717550" indent="-342900" algn="just" eaLnBrk="1" fontAlgn="auto" hangingPunct="1">
              <a:spcBef>
                <a:spcPts val="0"/>
              </a:spcBef>
              <a:spcAft>
                <a:spcPts val="1200"/>
              </a:spcAft>
              <a:buClrTx/>
              <a:buFont typeface="+mj-lt"/>
              <a:buAutoNum type="arabicPeriod"/>
              <a:defRPr/>
            </a:pPr>
            <a:r>
              <a:rPr lang="en-GB" b="1" kern="1200" dirty="0">
                <a:latin typeface="Calibri" panose="020F0502020204030204" pitchFamily="34" charset="0"/>
                <a:ea typeface="Calibri" panose="020F0502020204030204" pitchFamily="34" charset="0"/>
                <a:cs typeface="Arial" panose="020B0604020202020204" pitchFamily="34" charset="0"/>
              </a:rPr>
              <a:t>RCIC without DC power (black start)</a:t>
            </a:r>
          </a:p>
          <a:p>
            <a:pPr marL="0" indent="0" algn="just" eaLnBrk="1" fontAlgn="auto" hangingPunct="1">
              <a:spcBef>
                <a:spcPts val="0"/>
              </a:spcBef>
              <a:spcAft>
                <a:spcPts val="1200"/>
              </a:spcAft>
              <a:buClrTx/>
              <a:defRPr/>
            </a:pPr>
            <a:r>
              <a:rPr lang="en-GB" kern="1200" dirty="0">
                <a:latin typeface="Calibri" panose="020F0502020204030204" pitchFamily="34" charset="0"/>
                <a:ea typeface="Calibri" panose="020F0502020204030204" pitchFamily="34" charset="0"/>
                <a:cs typeface="Arial" panose="020B0604020202020204" pitchFamily="34" charset="0"/>
              </a:rPr>
              <a:t>For the 3</a:t>
            </a:r>
            <a:r>
              <a:rPr lang="en-GB" kern="1200" baseline="30000" dirty="0">
                <a:latin typeface="Calibri" panose="020F0502020204030204" pitchFamily="34" charset="0"/>
                <a:ea typeface="Calibri" panose="020F0502020204030204" pitchFamily="34" charset="0"/>
                <a:cs typeface="Arial" panose="020B0604020202020204" pitchFamily="34" charset="0"/>
              </a:rPr>
              <a:t>rd</a:t>
            </a:r>
            <a:r>
              <a:rPr lang="en-GB" kern="1200" dirty="0">
                <a:latin typeface="Calibri" panose="020F0502020204030204" pitchFamily="34" charset="0"/>
                <a:ea typeface="Calibri" panose="020F0502020204030204" pitchFamily="34" charset="0"/>
                <a:cs typeface="Arial" panose="020B0604020202020204" pitchFamily="34" charset="0"/>
              </a:rPr>
              <a:t> option, the Dynamic Event Tree tool developed by Sapienza will be used to: </a:t>
            </a:r>
          </a:p>
          <a:p>
            <a:pPr marL="717550" indent="-358775" algn="just" eaLnBrk="1" fontAlgn="auto" hangingPunct="1">
              <a:spcBef>
                <a:spcPts val="0"/>
              </a:spcBef>
              <a:spcAft>
                <a:spcPts val="1200"/>
              </a:spcAft>
              <a:buClrTx/>
              <a:buFont typeface="Arial" panose="020B0604020202020204" pitchFamily="34" charset="0"/>
              <a:buChar char="•"/>
              <a:defRPr/>
            </a:pPr>
            <a:r>
              <a:rPr lang="en-US" b="1" kern="1200" dirty="0">
                <a:latin typeface="Calibri" panose="020F0502020204030204" pitchFamily="34" charset="0"/>
                <a:ea typeface="Calibri" panose="020F0502020204030204" pitchFamily="34" charset="0"/>
                <a:cs typeface="Arial" panose="020B0604020202020204" pitchFamily="34" charset="0"/>
              </a:rPr>
              <a:t>Explore possible pathways through which the system can evolve</a:t>
            </a:r>
            <a:endParaRPr lang="en-GB" b="1" kern="1200" dirty="0">
              <a:latin typeface="Calibri" panose="020F0502020204030204" pitchFamily="34" charset="0"/>
              <a:ea typeface="Calibri" panose="020F0502020204030204" pitchFamily="34" charset="0"/>
              <a:cs typeface="Arial" panose="020B0604020202020204" pitchFamily="34" charset="0"/>
            </a:endParaRPr>
          </a:p>
          <a:p>
            <a:pPr marL="717550" indent="-358775" algn="just" eaLnBrk="1" fontAlgn="auto" hangingPunct="1">
              <a:spcBef>
                <a:spcPts val="0"/>
              </a:spcBef>
              <a:spcAft>
                <a:spcPts val="1200"/>
              </a:spcAft>
              <a:buClrTx/>
              <a:buFont typeface="Arial" panose="020B0604020202020204" pitchFamily="34" charset="0"/>
              <a:buChar char="•"/>
              <a:defRPr/>
            </a:pPr>
            <a:r>
              <a:rPr lang="en-GB" b="1" kern="1200" dirty="0">
                <a:latin typeface="Calibri" panose="020F0502020204030204" pitchFamily="34" charset="0"/>
                <a:ea typeface="Calibri" panose="020F0502020204030204" pitchFamily="34" charset="0"/>
                <a:cs typeface="Arial" panose="020B0604020202020204" pitchFamily="34" charset="0"/>
              </a:rPr>
              <a:t>Define a Limit Surface </a:t>
            </a:r>
            <a:r>
              <a:rPr lang="en-US" b="1" kern="1200" dirty="0">
                <a:latin typeface="Calibri" panose="020F0502020204030204" pitchFamily="34" charset="0"/>
                <a:ea typeface="Calibri" panose="020F0502020204030204" pitchFamily="34" charset="0"/>
                <a:cs typeface="Arial" panose="020B0604020202020204" pitchFamily="34" charset="0"/>
              </a:rPr>
              <a:t>defined as the boundary between system success and system failure</a:t>
            </a:r>
            <a:endParaRPr lang="en-GB" b="1" kern="1200" dirty="0">
              <a:latin typeface="Calibri" panose="020F0502020204030204" pitchFamily="34" charset="0"/>
              <a:ea typeface="Calibri" panose="020F0502020204030204" pitchFamily="34" charset="0"/>
              <a:cs typeface="Arial" panose="020B0604020202020204" pitchFamily="34" charset="0"/>
            </a:endParaRPr>
          </a:p>
          <a:p>
            <a:pPr marL="717550" indent="-358775" algn="just" eaLnBrk="1" fontAlgn="auto" hangingPunct="1">
              <a:spcBef>
                <a:spcPts val="0"/>
              </a:spcBef>
              <a:spcAft>
                <a:spcPts val="0"/>
              </a:spcAft>
              <a:buClrTx/>
              <a:buFont typeface="Arial" panose="020B0604020202020204" pitchFamily="34" charset="0"/>
              <a:buChar char="•"/>
              <a:defRPr/>
            </a:pPr>
            <a:r>
              <a:rPr lang="en-GB" b="1" kern="1200" dirty="0">
                <a:latin typeface="Calibri" panose="020F0502020204030204" pitchFamily="34" charset="0"/>
                <a:ea typeface="Calibri" panose="020F0502020204030204" pitchFamily="34" charset="0"/>
                <a:cs typeface="Arial" panose="020B0604020202020204" pitchFamily="34" charset="0"/>
              </a:rPr>
              <a:t>Estimate Core Damage Frequency – Level 1 DPRA</a:t>
            </a:r>
          </a:p>
          <a:p>
            <a:pPr marL="717550" indent="-358775" algn="just" eaLnBrk="1" fontAlgn="auto" hangingPunct="1">
              <a:spcBef>
                <a:spcPts val="0"/>
              </a:spcBef>
              <a:spcAft>
                <a:spcPts val="0"/>
              </a:spcAft>
              <a:buClrTx/>
              <a:buFont typeface="Arial" panose="020B0604020202020204" pitchFamily="34" charset="0"/>
              <a:buChar char="•"/>
              <a:defRPr/>
            </a:pPr>
            <a:endParaRPr lang="en-GB" b="1" kern="1200" dirty="0">
              <a:latin typeface="Calibri" panose="020F0502020204030204" pitchFamily="34" charset="0"/>
              <a:ea typeface="Calibri" panose="020F0502020204030204" pitchFamily="34" charset="0"/>
              <a:cs typeface="Arial" panose="020B0604020202020204" pitchFamily="34" charset="0"/>
            </a:endParaRPr>
          </a:p>
          <a:p>
            <a:pPr marL="342900" indent="-342900" eaLnBrk="1" fontAlgn="auto" hangingPunct="1">
              <a:spcBef>
                <a:spcPts val="0"/>
              </a:spcBef>
              <a:spcAft>
                <a:spcPts val="0"/>
              </a:spcAft>
              <a:buClrTx/>
              <a:buFont typeface="Wingdings" panose="05000000000000000000" pitchFamily="2" charset="2"/>
              <a:buChar char="Ø"/>
              <a:defRPr/>
            </a:pPr>
            <a:r>
              <a:rPr lang="en-GB" b="1" kern="1200" dirty="0">
                <a:latin typeface="Calibri" panose="020F0502020204030204" pitchFamily="34" charset="0"/>
                <a:ea typeface="Calibri" panose="020F0502020204030204" pitchFamily="34" charset="0"/>
                <a:cs typeface="Arial" panose="020B0604020202020204" pitchFamily="34" charset="0"/>
              </a:rPr>
              <a:t>Sapienza proposes a new approach for Dynamic Probabilistic Risk Assessment based on a Machine Learning Binary </a:t>
            </a:r>
            <a:r>
              <a:rPr lang="en-GB" b="1" kern="1200" dirty="0" err="1">
                <a:latin typeface="Calibri" panose="020F0502020204030204" pitchFamily="34" charset="0"/>
                <a:ea typeface="Calibri" panose="020F0502020204030204" pitchFamily="34" charset="0"/>
                <a:cs typeface="Arial" panose="020B0604020202020204" pitchFamily="34" charset="0"/>
              </a:rPr>
              <a:t>Classificator</a:t>
            </a:r>
            <a:endParaRPr lang="en-GB" b="1" kern="1200" dirty="0">
              <a:latin typeface="Calibri" panose="020F0502020204030204" pitchFamily="34" charset="0"/>
              <a:ea typeface="Calibri" panose="020F0502020204030204" pitchFamily="34" charset="0"/>
              <a:cs typeface="Arial" panose="020B0604020202020204" pitchFamily="34" charset="0"/>
            </a:endParaRPr>
          </a:p>
          <a:p>
            <a:pPr marL="358775" indent="0" algn="just" eaLnBrk="1" fontAlgn="auto" hangingPunct="1">
              <a:spcBef>
                <a:spcPts val="0"/>
              </a:spcBef>
              <a:spcAft>
                <a:spcPts val="0"/>
              </a:spcAft>
              <a:buClrTx/>
              <a:defRPr/>
            </a:pPr>
            <a:endParaRPr lang="en-GB" b="1" kern="1200" dirty="0">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68C7448-ABF1-DBEC-D2CB-05B3A1B3D694}"/>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a:t>
            </a:fld>
            <a:endParaRPr lang="it-IT" altLang="it-IT" dirty="0"/>
          </a:p>
        </p:txBody>
      </p:sp>
    </p:spTree>
    <p:extLst>
      <p:ext uri="{BB962C8B-B14F-4D97-AF65-F5344CB8AC3E}">
        <p14:creationId xmlns:p14="http://schemas.microsoft.com/office/powerpoint/2010/main" val="2883656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85ACD37-ED7A-1319-1EC4-1683B0180A6C}"/>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22AC7406-4C10-FE7C-39A4-CD10098F511C}"/>
              </a:ext>
            </a:extLst>
          </p:cNvPr>
          <p:cNvSpPr>
            <a:spLocks noGrp="1"/>
          </p:cNvSpPr>
          <p:nvPr>
            <p:ph type="title"/>
          </p:nvPr>
        </p:nvSpPr>
        <p:spPr>
          <a:xfrm>
            <a:off x="119336" y="188640"/>
            <a:ext cx="11876732" cy="504825"/>
          </a:xfrm>
        </p:spPr>
        <p:txBody>
          <a:bodyPr/>
          <a:lstStyle/>
          <a:p>
            <a:r>
              <a:rPr lang="en-GB" dirty="0"/>
              <a:t>Fukushima Daiichi unit 3 MELCOR model</a:t>
            </a:r>
          </a:p>
        </p:txBody>
      </p:sp>
      <p:sp>
        <p:nvSpPr>
          <p:cNvPr id="8" name="CasellaDiTesto 6">
            <a:extLst>
              <a:ext uri="{FF2B5EF4-FFF2-40B4-BE49-F238E27FC236}">
                <a16:creationId xmlns:a16="http://schemas.microsoft.com/office/drawing/2014/main" id="{656F61ED-2EB4-ED9D-6A07-03C80C9CBB7B}"/>
              </a:ext>
            </a:extLst>
          </p:cNvPr>
          <p:cNvSpPr txBox="1"/>
          <p:nvPr/>
        </p:nvSpPr>
        <p:spPr>
          <a:xfrm>
            <a:off x="119336" y="1253896"/>
            <a:ext cx="5616624" cy="3846181"/>
          </a:xfrm>
          <a:prstGeom prst="rect">
            <a:avLst/>
          </a:prstGeom>
          <a:noFill/>
        </p:spPr>
        <p:txBody>
          <a:bodyPr wrap="square">
            <a:spAutoFit/>
          </a:bodyPr>
          <a:lstStyle/>
          <a:p>
            <a:pPr marL="342900" lvl="1" indent="-342900">
              <a:lnSpc>
                <a:spcPct val="90000"/>
              </a:lnSpc>
              <a:spcBef>
                <a:spcPts val="500"/>
              </a:spcBef>
              <a:buFont typeface="Wingdings" panose="05000000000000000000" pitchFamily="2" charset="2"/>
              <a:buChar char="Ø"/>
            </a:pPr>
            <a:r>
              <a:rPr lang="en-US" sz="1800" dirty="0">
                <a:solidFill>
                  <a:srgbClr val="000000"/>
                </a:solidFill>
                <a:latin typeface="+mj-lt"/>
                <a:cs typeface="Calibri" panose="020F0502020204030204" pitchFamily="34" charset="0"/>
              </a:rPr>
              <a:t>BWR4-MARK I of 2381 </a:t>
            </a:r>
            <a:r>
              <a:rPr lang="en-US" sz="1800" dirty="0" err="1">
                <a:solidFill>
                  <a:srgbClr val="000000"/>
                </a:solidFill>
                <a:latin typeface="+mj-lt"/>
                <a:cs typeface="Calibri" panose="020F0502020204030204" pitchFamily="34" charset="0"/>
              </a:rPr>
              <a:t>MWt</a:t>
            </a:r>
            <a:endParaRPr lang="en-US" sz="1800" dirty="0">
              <a:solidFill>
                <a:srgbClr val="000000"/>
              </a:solidFill>
              <a:latin typeface="+mj-lt"/>
              <a:cs typeface="Calibri" panose="020F0502020204030204" pitchFamily="34" charset="0"/>
            </a:endParaRPr>
          </a:p>
          <a:p>
            <a:pPr marL="342900" lvl="1" indent="-342900">
              <a:lnSpc>
                <a:spcPct val="90000"/>
              </a:lnSpc>
              <a:spcBef>
                <a:spcPts val="500"/>
              </a:spcBef>
              <a:buFont typeface="Wingdings" panose="05000000000000000000" pitchFamily="2" charset="2"/>
              <a:buChar char="Ø"/>
            </a:pPr>
            <a:endParaRPr lang="en-US" sz="1800" dirty="0">
              <a:solidFill>
                <a:srgbClr val="000000"/>
              </a:solidFill>
              <a:latin typeface="+mj-lt"/>
              <a:cs typeface="Calibri" panose="020F0502020204030204" pitchFamily="34" charset="0"/>
            </a:endParaRPr>
          </a:p>
          <a:p>
            <a:pPr marL="342900" lvl="1" indent="-342900">
              <a:lnSpc>
                <a:spcPct val="90000"/>
              </a:lnSpc>
              <a:spcBef>
                <a:spcPts val="500"/>
              </a:spcBef>
              <a:buFont typeface="Wingdings" panose="05000000000000000000" pitchFamily="2" charset="2"/>
              <a:buChar char="Ø"/>
            </a:pPr>
            <a:r>
              <a:rPr lang="en-US" sz="1800" dirty="0">
                <a:solidFill>
                  <a:srgbClr val="000000"/>
                </a:solidFill>
                <a:latin typeface="+mj-lt"/>
                <a:cs typeface="Calibri" panose="020F0502020204030204" pitchFamily="34" charset="0"/>
              </a:rPr>
              <a:t>Lower plenum and core structures have been modelled using 19 AL and 6 RR</a:t>
            </a:r>
          </a:p>
          <a:p>
            <a:pPr marL="342900" lvl="1" indent="-342900">
              <a:lnSpc>
                <a:spcPct val="90000"/>
              </a:lnSpc>
              <a:spcBef>
                <a:spcPts val="500"/>
              </a:spcBef>
              <a:buFont typeface="Wingdings" panose="05000000000000000000" pitchFamily="2" charset="2"/>
              <a:buChar char="Ø"/>
            </a:pPr>
            <a:endParaRPr lang="en-US" sz="1800" dirty="0">
              <a:solidFill>
                <a:srgbClr val="000000"/>
              </a:solidFill>
              <a:latin typeface="+mj-lt"/>
              <a:cs typeface="Calibri" panose="020F0502020204030204" pitchFamily="34" charset="0"/>
            </a:endParaRPr>
          </a:p>
          <a:p>
            <a:pPr marL="342900" lvl="1" indent="-342900">
              <a:lnSpc>
                <a:spcPct val="90000"/>
              </a:lnSpc>
              <a:spcBef>
                <a:spcPts val="500"/>
              </a:spcBef>
              <a:buFont typeface="Wingdings" panose="05000000000000000000" pitchFamily="2" charset="2"/>
              <a:buChar char="Ø"/>
            </a:pPr>
            <a:r>
              <a:rPr lang="en-US" sz="1800" dirty="0">
                <a:solidFill>
                  <a:srgbClr val="000000"/>
                </a:solidFill>
                <a:latin typeface="+mj-lt"/>
                <a:cs typeface="Calibri" panose="020F0502020204030204" pitchFamily="34" charset="0"/>
              </a:rPr>
              <a:t>The active core region has been represented by 4 concentric core rings and 10 AL (</a:t>
            </a:r>
            <a:r>
              <a:rPr lang="en-GB" sz="1800" dirty="0">
                <a:solidFill>
                  <a:srgbClr val="000000"/>
                </a:solidFill>
                <a:latin typeface="+mj-lt"/>
                <a:ea typeface="Calibri" panose="020F0502020204030204" pitchFamily="34" charset="0"/>
                <a:cs typeface="Calibri" panose="020F0502020204030204" pitchFamily="34" charset="0"/>
              </a:rPr>
              <a:t>9-18th AL)</a:t>
            </a:r>
            <a:endParaRPr lang="en-US" sz="1800" dirty="0">
              <a:solidFill>
                <a:srgbClr val="000000"/>
              </a:solidFill>
              <a:latin typeface="+mj-lt"/>
              <a:cs typeface="Calibri" panose="020F0502020204030204" pitchFamily="34" charset="0"/>
            </a:endParaRPr>
          </a:p>
          <a:p>
            <a:pPr marL="342900" lvl="1" indent="-342900">
              <a:lnSpc>
                <a:spcPct val="90000"/>
              </a:lnSpc>
              <a:spcBef>
                <a:spcPts val="500"/>
              </a:spcBef>
              <a:buFont typeface="Wingdings" panose="05000000000000000000" pitchFamily="2" charset="2"/>
              <a:buChar char="Ø"/>
            </a:pPr>
            <a:endParaRPr lang="en-US" sz="1800" dirty="0">
              <a:solidFill>
                <a:srgbClr val="000000"/>
              </a:solidFill>
              <a:latin typeface="+mj-lt"/>
              <a:cs typeface="Calibri" panose="020F0502020204030204" pitchFamily="34" charset="0"/>
            </a:endParaRPr>
          </a:p>
          <a:p>
            <a:pPr marL="342900" lvl="1" indent="-342900">
              <a:lnSpc>
                <a:spcPct val="90000"/>
              </a:lnSpc>
              <a:spcBef>
                <a:spcPts val="500"/>
              </a:spcBef>
              <a:buFont typeface="Wingdings" panose="05000000000000000000" pitchFamily="2" charset="2"/>
              <a:buChar char="Ø"/>
            </a:pPr>
            <a:r>
              <a:rPr lang="en-US" sz="1800" dirty="0">
                <a:solidFill>
                  <a:srgbClr val="000000"/>
                </a:solidFill>
                <a:latin typeface="+mj-lt"/>
                <a:cs typeface="Calibri" panose="020F0502020204030204" pitchFamily="34" charset="0"/>
              </a:rPr>
              <a:t>20 CVs modelling </a:t>
            </a:r>
            <a:r>
              <a:rPr lang="en-GB" sz="1800" dirty="0">
                <a:solidFill>
                  <a:srgbClr val="000000"/>
                </a:solidFill>
                <a:latin typeface="+mj-lt"/>
                <a:ea typeface="Calibri" panose="020F0502020204030204" pitchFamily="34" charset="0"/>
                <a:cs typeface="Calibri" panose="020F0502020204030204" pitchFamily="34" charset="0"/>
              </a:rPr>
              <a:t>four core channels and associated bypass volumes</a:t>
            </a:r>
            <a:endParaRPr lang="en-US" sz="1800" dirty="0">
              <a:solidFill>
                <a:srgbClr val="000000"/>
              </a:solidFill>
              <a:latin typeface="+mj-lt"/>
              <a:cs typeface="Calibri" panose="020F0502020204030204" pitchFamily="34" charset="0"/>
            </a:endParaRPr>
          </a:p>
          <a:p>
            <a:pPr marL="342900" lvl="1" indent="-342900">
              <a:lnSpc>
                <a:spcPct val="90000"/>
              </a:lnSpc>
              <a:spcBef>
                <a:spcPts val="500"/>
              </a:spcBef>
              <a:buFont typeface="Wingdings" panose="05000000000000000000" pitchFamily="2" charset="2"/>
              <a:buChar char="Ø"/>
            </a:pPr>
            <a:endParaRPr lang="en-US" sz="1800" dirty="0">
              <a:solidFill>
                <a:srgbClr val="000000"/>
              </a:solidFill>
              <a:latin typeface="+mj-lt"/>
              <a:cs typeface="Calibri" panose="020F0502020204030204" pitchFamily="34" charset="0"/>
            </a:endParaRPr>
          </a:p>
          <a:p>
            <a:pPr marL="342900" lvl="1" indent="-342900">
              <a:lnSpc>
                <a:spcPct val="90000"/>
              </a:lnSpc>
              <a:spcBef>
                <a:spcPts val="500"/>
              </a:spcBef>
              <a:buFont typeface="Wingdings" panose="05000000000000000000" pitchFamily="2" charset="2"/>
              <a:buChar char="Ø"/>
            </a:pPr>
            <a:r>
              <a:rPr lang="en-US" sz="1800" dirty="0">
                <a:solidFill>
                  <a:srgbClr val="000000"/>
                </a:solidFill>
                <a:latin typeface="+mj-lt"/>
                <a:cs typeface="Calibri" panose="020F0502020204030204" pitchFamily="34" charset="0"/>
              </a:rPr>
              <a:t>Model includes DW, WW, Reactor building, </a:t>
            </a:r>
            <a:r>
              <a:rPr lang="en-GB" sz="1800" dirty="0">
                <a:solidFill>
                  <a:srgbClr val="000000"/>
                </a:solidFill>
                <a:latin typeface="+mj-lt"/>
                <a:cs typeface="Calibri" panose="020F0502020204030204" pitchFamily="34" charset="0"/>
              </a:rPr>
              <a:t>RCIC and HPCI systems </a:t>
            </a:r>
            <a:endParaRPr lang="en-US" sz="1800" dirty="0">
              <a:solidFill>
                <a:srgbClr val="000000"/>
              </a:solidFill>
              <a:latin typeface="+mj-lt"/>
              <a:cs typeface="Calibri" panose="020F0502020204030204" pitchFamily="34" charset="0"/>
            </a:endParaRPr>
          </a:p>
        </p:txBody>
      </p:sp>
      <p:pic>
        <p:nvPicPr>
          <p:cNvPr id="9" name="Immagine 7">
            <a:extLst>
              <a:ext uri="{FF2B5EF4-FFF2-40B4-BE49-F238E27FC236}">
                <a16:creationId xmlns:a16="http://schemas.microsoft.com/office/drawing/2014/main" id="{3E0A0B53-F57A-8088-4B52-84ABE52AE149}"/>
              </a:ext>
            </a:extLst>
          </p:cNvPr>
          <p:cNvPicPr>
            <a:picLocks noChangeAspect="1"/>
          </p:cNvPicPr>
          <p:nvPr/>
        </p:nvPicPr>
        <p:blipFill>
          <a:blip r:embed="rId3"/>
          <a:stretch>
            <a:fillRect/>
          </a:stretch>
        </p:blipFill>
        <p:spPr>
          <a:xfrm>
            <a:off x="8616280" y="2842772"/>
            <a:ext cx="3234550" cy="3113334"/>
          </a:xfrm>
          <a:prstGeom prst="rect">
            <a:avLst/>
          </a:prstGeom>
        </p:spPr>
      </p:pic>
      <p:pic>
        <p:nvPicPr>
          <p:cNvPr id="10" name="Immagine 9">
            <a:extLst>
              <a:ext uri="{FF2B5EF4-FFF2-40B4-BE49-F238E27FC236}">
                <a16:creationId xmlns:a16="http://schemas.microsoft.com/office/drawing/2014/main" id="{6FEA7EC9-E7E0-D595-BC45-9CEED57744C3}"/>
              </a:ext>
            </a:extLst>
          </p:cNvPr>
          <p:cNvPicPr/>
          <p:nvPr/>
        </p:nvPicPr>
        <p:blipFill rotWithShape="1">
          <a:blip r:embed="rId4"/>
          <a:srcRect l="19562" r="20540"/>
          <a:stretch/>
        </p:blipFill>
        <p:spPr bwMode="auto">
          <a:xfrm>
            <a:off x="5879978" y="597017"/>
            <a:ext cx="2479707" cy="5312790"/>
          </a:xfrm>
          <a:prstGeom prst="rect">
            <a:avLst/>
          </a:prstGeom>
          <a:ln>
            <a:noFill/>
          </a:ln>
          <a:extLst>
            <a:ext uri="{53640926-AAD7-44D8-BBD7-CCE9431645EC}">
              <a14:shadowObscured xmlns:a14="http://schemas.microsoft.com/office/drawing/2010/main"/>
            </a:ext>
          </a:extLst>
        </p:spPr>
      </p:pic>
      <p:pic>
        <p:nvPicPr>
          <p:cNvPr id="11" name="Immagine 8">
            <a:extLst>
              <a:ext uri="{FF2B5EF4-FFF2-40B4-BE49-F238E27FC236}">
                <a16:creationId xmlns:a16="http://schemas.microsoft.com/office/drawing/2014/main" id="{A9F7567A-05B4-E13F-AC51-907C24AC69C7}"/>
              </a:ext>
            </a:extLst>
          </p:cNvPr>
          <p:cNvPicPr/>
          <p:nvPr/>
        </p:nvPicPr>
        <p:blipFill rotWithShape="1">
          <a:blip r:embed="rId5" cstate="print">
            <a:extLst>
              <a:ext uri="{28A0092B-C50C-407E-A947-70E740481C1C}">
                <a14:useLocalDpi xmlns:a14="http://schemas.microsoft.com/office/drawing/2010/main" val="0"/>
              </a:ext>
            </a:extLst>
          </a:blip>
          <a:srcRect t="16622"/>
          <a:stretch/>
        </p:blipFill>
        <p:spPr bwMode="auto">
          <a:xfrm>
            <a:off x="8848389" y="203431"/>
            <a:ext cx="2864237" cy="2481563"/>
          </a:xfrm>
          <a:prstGeom prst="rect">
            <a:avLst/>
          </a:prstGeom>
          <a:ln>
            <a:noFill/>
          </a:ln>
          <a:extLst>
            <a:ext uri="{53640926-AAD7-44D8-BBD7-CCE9431645EC}">
              <a14:shadowObscured xmlns:a14="http://schemas.microsoft.com/office/drawing/2010/main"/>
            </a:ext>
          </a:extLst>
        </p:spPr>
      </p:pic>
      <p:sp>
        <p:nvSpPr>
          <p:cNvPr id="2" name="Slide Number Placeholder 1">
            <a:extLst>
              <a:ext uri="{FF2B5EF4-FFF2-40B4-BE49-F238E27FC236}">
                <a16:creationId xmlns:a16="http://schemas.microsoft.com/office/drawing/2014/main" id="{27327B9F-1900-9A2E-7C7B-16306E5DCFE8}"/>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30</a:t>
            </a:fld>
            <a:endParaRPr lang="it-IT" altLang="it-IT" dirty="0"/>
          </a:p>
        </p:txBody>
      </p:sp>
    </p:spTree>
    <p:extLst>
      <p:ext uri="{BB962C8B-B14F-4D97-AF65-F5344CB8AC3E}">
        <p14:creationId xmlns:p14="http://schemas.microsoft.com/office/powerpoint/2010/main" val="3599149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30E8B4-F1A1-2C27-1ACC-7FB721377319}"/>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5D9DF46B-D972-0AE6-BA3D-6835E98631B7}"/>
              </a:ext>
            </a:extLst>
          </p:cNvPr>
          <p:cNvSpPr>
            <a:spLocks noGrp="1"/>
          </p:cNvSpPr>
          <p:nvPr>
            <p:ph type="title"/>
          </p:nvPr>
        </p:nvSpPr>
        <p:spPr>
          <a:xfrm>
            <a:off x="119336" y="116632"/>
            <a:ext cx="11876732" cy="504825"/>
          </a:xfrm>
        </p:spPr>
        <p:txBody>
          <a:bodyPr/>
          <a:lstStyle/>
          <a:p>
            <a:r>
              <a:rPr lang="en-GB" dirty="0"/>
              <a:t>Fukushima Unit 3 accident analysis - Validation of MELCOR model</a:t>
            </a:r>
          </a:p>
        </p:txBody>
      </p:sp>
      <p:pic>
        <p:nvPicPr>
          <p:cNvPr id="8" name="Immagine 6">
            <a:extLst>
              <a:ext uri="{FF2B5EF4-FFF2-40B4-BE49-F238E27FC236}">
                <a16:creationId xmlns:a16="http://schemas.microsoft.com/office/drawing/2014/main" id="{B578A403-C8A8-65ED-AF87-EB10855546AF}"/>
              </a:ext>
            </a:extLst>
          </p:cNvPr>
          <p:cNvPicPr/>
          <p:nvPr/>
        </p:nvPicPr>
        <p:blipFill>
          <a:blip r:embed="rId3"/>
          <a:stretch>
            <a:fillRect/>
          </a:stretch>
        </p:blipFill>
        <p:spPr>
          <a:xfrm>
            <a:off x="695400" y="908720"/>
            <a:ext cx="4716524" cy="2815970"/>
          </a:xfrm>
          <a:prstGeom prst="rect">
            <a:avLst/>
          </a:prstGeom>
        </p:spPr>
      </p:pic>
      <p:pic>
        <p:nvPicPr>
          <p:cNvPr id="9" name="Immagine 7">
            <a:extLst>
              <a:ext uri="{FF2B5EF4-FFF2-40B4-BE49-F238E27FC236}">
                <a16:creationId xmlns:a16="http://schemas.microsoft.com/office/drawing/2014/main" id="{A83E58CC-F967-F8EF-4389-A4F37A455ED0}"/>
              </a:ext>
            </a:extLst>
          </p:cNvPr>
          <p:cNvPicPr/>
          <p:nvPr/>
        </p:nvPicPr>
        <p:blipFill>
          <a:blip r:embed="rId4"/>
          <a:stretch>
            <a:fillRect/>
          </a:stretch>
        </p:blipFill>
        <p:spPr>
          <a:xfrm>
            <a:off x="6230951" y="837481"/>
            <a:ext cx="4896544" cy="2759120"/>
          </a:xfrm>
          <a:prstGeom prst="rect">
            <a:avLst/>
          </a:prstGeom>
        </p:spPr>
      </p:pic>
      <p:pic>
        <p:nvPicPr>
          <p:cNvPr id="10" name="Immagine 8">
            <a:extLst>
              <a:ext uri="{FF2B5EF4-FFF2-40B4-BE49-F238E27FC236}">
                <a16:creationId xmlns:a16="http://schemas.microsoft.com/office/drawing/2014/main" id="{A42650D4-5E03-0187-B14D-194E88FDEC76}"/>
              </a:ext>
            </a:extLst>
          </p:cNvPr>
          <p:cNvPicPr/>
          <p:nvPr/>
        </p:nvPicPr>
        <p:blipFill>
          <a:blip r:embed="rId5"/>
          <a:stretch>
            <a:fillRect/>
          </a:stretch>
        </p:blipFill>
        <p:spPr>
          <a:xfrm>
            <a:off x="623392" y="3827945"/>
            <a:ext cx="5688632" cy="2137081"/>
          </a:xfrm>
          <a:prstGeom prst="rect">
            <a:avLst/>
          </a:prstGeom>
        </p:spPr>
      </p:pic>
      <p:sp>
        <p:nvSpPr>
          <p:cNvPr id="11" name="CasellaDiTesto 10">
            <a:extLst>
              <a:ext uri="{FF2B5EF4-FFF2-40B4-BE49-F238E27FC236}">
                <a16:creationId xmlns:a16="http://schemas.microsoft.com/office/drawing/2014/main" id="{5B1C9047-E232-6089-9986-9B2CF810E7CB}"/>
              </a:ext>
            </a:extLst>
          </p:cNvPr>
          <p:cNvSpPr txBox="1"/>
          <p:nvPr/>
        </p:nvSpPr>
        <p:spPr>
          <a:xfrm>
            <a:off x="1991544" y="692696"/>
            <a:ext cx="2664296" cy="230832"/>
          </a:xfrm>
          <a:prstGeom prst="rect">
            <a:avLst/>
          </a:prstGeom>
          <a:noFill/>
        </p:spPr>
        <p:txBody>
          <a:bodyPr wrap="square">
            <a:spAutoFit/>
          </a:bodyPr>
          <a:lstStyle/>
          <a:p>
            <a:r>
              <a:rPr lang="en-US" b="1" dirty="0">
                <a:solidFill>
                  <a:srgbClr val="000000"/>
                </a:solidFill>
              </a:rPr>
              <a:t>RPV Pressure during RCIC, HPCI  operation</a:t>
            </a:r>
            <a:endParaRPr lang="en-GB" b="1" dirty="0">
              <a:solidFill>
                <a:srgbClr val="000000"/>
              </a:solidFill>
            </a:endParaRPr>
          </a:p>
        </p:txBody>
      </p:sp>
      <p:sp>
        <p:nvSpPr>
          <p:cNvPr id="2" name="TextBox 1">
            <a:extLst>
              <a:ext uri="{FF2B5EF4-FFF2-40B4-BE49-F238E27FC236}">
                <a16:creationId xmlns:a16="http://schemas.microsoft.com/office/drawing/2014/main" id="{B333EA90-FB6F-12BE-FEEB-FE78CB97B05D}"/>
              </a:ext>
            </a:extLst>
          </p:cNvPr>
          <p:cNvSpPr txBox="1"/>
          <p:nvPr/>
        </p:nvSpPr>
        <p:spPr>
          <a:xfrm>
            <a:off x="6888088" y="3728355"/>
            <a:ext cx="5107980" cy="2292935"/>
          </a:xfrm>
          <a:prstGeom prst="rect">
            <a:avLst/>
          </a:prstGeom>
          <a:noFill/>
        </p:spPr>
        <p:txBody>
          <a:bodyPr wrap="square" rtlCol="0">
            <a:spAutoFit/>
          </a:bodyPr>
          <a:lstStyle/>
          <a:p>
            <a:r>
              <a:rPr lang="it-IT" sz="1300" dirty="0">
                <a:solidFill>
                  <a:srgbClr val="000000"/>
                </a:solidFill>
                <a:latin typeface="+mj-lt"/>
              </a:rPr>
              <a:t>See following references:</a:t>
            </a:r>
          </a:p>
          <a:p>
            <a:pPr marL="285750" indent="-285750">
              <a:buFont typeface="Arial" panose="020B0604020202020204" pitchFamily="34" charset="0"/>
              <a:buChar char="•"/>
            </a:pPr>
            <a:r>
              <a:rPr lang="it-IT" sz="1300" dirty="0">
                <a:solidFill>
                  <a:srgbClr val="000000"/>
                </a:solidFill>
                <a:latin typeface="+mj-lt"/>
              </a:rPr>
              <a:t>M. D’Onorio, et al., </a:t>
            </a:r>
            <a:r>
              <a:rPr lang="en-US" sz="1300" dirty="0">
                <a:solidFill>
                  <a:srgbClr val="000000"/>
                </a:solidFill>
                <a:latin typeface="+mj-lt"/>
              </a:rPr>
              <a:t>Preliminary uncertainty quantification of the core degradation models in predicting the Fukushima Daiichi unit 3 severe accident, Nuclear Engineering and Design, Vol. 382, October 2021, </a:t>
            </a:r>
            <a:r>
              <a:rPr lang="en-US" sz="1300" dirty="0">
                <a:solidFill>
                  <a:srgbClr val="000000"/>
                </a:solidFill>
                <a:latin typeface="+mj-lt"/>
                <a:hlinkClick r:id="rId6"/>
              </a:rPr>
              <a:t>https://doi.org/10.1016/j.nucengdes.2021.111383</a:t>
            </a:r>
            <a:endParaRPr lang="en-US" sz="1300" dirty="0">
              <a:solidFill>
                <a:srgbClr val="000000"/>
              </a:solidFill>
              <a:latin typeface="+mj-lt"/>
            </a:endParaRPr>
          </a:p>
          <a:p>
            <a:pPr marL="285750" indent="-285750">
              <a:buFont typeface="Arial" panose="020B0604020202020204" pitchFamily="34" charset="0"/>
              <a:buChar char="•"/>
            </a:pPr>
            <a:r>
              <a:rPr lang="it-IT" sz="1300" dirty="0">
                <a:solidFill>
                  <a:srgbClr val="000000"/>
                </a:solidFill>
                <a:latin typeface="+mj-lt"/>
              </a:rPr>
              <a:t>M. D’Onorio, et al.,</a:t>
            </a:r>
            <a:r>
              <a:rPr lang="en-US" sz="1300" dirty="0">
                <a:solidFill>
                  <a:srgbClr val="000000"/>
                </a:solidFill>
                <a:latin typeface="+mj-lt"/>
              </a:rPr>
              <a:t> Severe accident sensitivity and uncertainty estimation using MELCOR and RAVEN, Journal of Physics: Conference Series, Volume 2177, 38th UIT Heat Transfer International Conference (UIT 2021) 21-23 June 2021, Cassino, Italy, DOI: 10.1088/1742-6596/2177/1/012021</a:t>
            </a:r>
            <a:endParaRPr lang="it-IT" sz="1300" dirty="0">
              <a:solidFill>
                <a:srgbClr val="000000"/>
              </a:solidFill>
              <a:latin typeface="+mj-lt"/>
            </a:endParaRPr>
          </a:p>
        </p:txBody>
      </p:sp>
      <p:sp>
        <p:nvSpPr>
          <p:cNvPr id="3" name="Slide Number Placeholder 2">
            <a:extLst>
              <a:ext uri="{FF2B5EF4-FFF2-40B4-BE49-F238E27FC236}">
                <a16:creationId xmlns:a16="http://schemas.microsoft.com/office/drawing/2014/main" id="{C42E6467-69C2-A7D1-9BE1-8011658D4C5B}"/>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31</a:t>
            </a:fld>
            <a:endParaRPr lang="it-IT" altLang="it-IT" dirty="0"/>
          </a:p>
        </p:txBody>
      </p:sp>
    </p:spTree>
    <p:extLst>
      <p:ext uri="{BB962C8B-B14F-4D97-AF65-F5344CB8AC3E}">
        <p14:creationId xmlns:p14="http://schemas.microsoft.com/office/powerpoint/2010/main" val="305461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69A81A7A-B5BD-414A-93CC-735CFF641CAE}"/>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8" name="Segnaposto contenuto 2">
            <a:extLst>
              <a:ext uri="{FF2B5EF4-FFF2-40B4-BE49-F238E27FC236}">
                <a16:creationId xmlns:a16="http://schemas.microsoft.com/office/drawing/2014/main" id="{E295558E-31A6-42B4-90CC-609C60AEBC3C}"/>
              </a:ext>
            </a:extLst>
          </p:cNvPr>
          <p:cNvSpPr>
            <a:spLocks noGrp="1"/>
          </p:cNvSpPr>
          <p:nvPr/>
        </p:nvSpPr>
        <p:spPr bwMode="auto">
          <a:xfrm>
            <a:off x="262672" y="836712"/>
            <a:ext cx="4751848" cy="5033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822433"/>
              </a:buClr>
              <a:buChar char="•"/>
              <a:defRPr sz="2400">
                <a:solidFill>
                  <a:srgbClr val="000000"/>
                </a:solidFill>
                <a:latin typeface="+mn-lt"/>
                <a:ea typeface="+mn-ea"/>
                <a:cs typeface="+mn-cs"/>
              </a:defRPr>
            </a:lvl1pPr>
            <a:lvl2pPr marL="742950" indent="-285750" algn="l" rtl="0" eaLnBrk="1" fontAlgn="base" hangingPunct="1">
              <a:spcBef>
                <a:spcPct val="20000"/>
              </a:spcBef>
              <a:spcAft>
                <a:spcPct val="0"/>
              </a:spcAft>
              <a:buChar char="–"/>
              <a:defRPr sz="2000">
                <a:solidFill>
                  <a:srgbClr val="000000"/>
                </a:solidFill>
                <a:latin typeface="+mn-lt"/>
                <a:ea typeface="+mn-ea"/>
              </a:defRPr>
            </a:lvl2pPr>
            <a:lvl3pPr marL="1143000" indent="-228600" algn="l" rtl="0" eaLnBrk="1" fontAlgn="base" hangingPunct="1">
              <a:spcBef>
                <a:spcPct val="20000"/>
              </a:spcBef>
              <a:spcAft>
                <a:spcPct val="0"/>
              </a:spcAft>
              <a:buChar char="•"/>
              <a:defRPr sz="1600">
                <a:solidFill>
                  <a:srgbClr val="000000"/>
                </a:solidFill>
                <a:latin typeface="+mn-lt"/>
                <a:ea typeface="+mn-ea"/>
              </a:defRPr>
            </a:lvl3pPr>
            <a:lvl4pPr marL="1562100" indent="-228600" algn="l" rtl="0" eaLnBrk="1" fontAlgn="base" hangingPunct="1">
              <a:spcBef>
                <a:spcPct val="20000"/>
              </a:spcBef>
              <a:spcAft>
                <a:spcPct val="0"/>
              </a:spcAft>
              <a:buChar char="–"/>
              <a:defRPr sz="1400">
                <a:solidFill>
                  <a:srgbClr val="000000"/>
                </a:solidFill>
                <a:latin typeface="+mn-lt"/>
                <a:ea typeface="+mn-ea"/>
              </a:defRPr>
            </a:lvl4pPr>
            <a:lvl5pPr marL="1981200" indent="-228600" algn="l" rtl="0" eaLnBrk="1" fontAlgn="base" hangingPunct="1">
              <a:spcBef>
                <a:spcPct val="20000"/>
              </a:spcBef>
              <a:spcAft>
                <a:spcPct val="0"/>
              </a:spcAft>
              <a:buChar char="»"/>
              <a:defRPr sz="1200">
                <a:solidFill>
                  <a:srgbClr val="000000"/>
                </a:solidFill>
                <a:latin typeface="+mn-lt"/>
                <a:ea typeface="+mn-ea"/>
              </a:defRPr>
            </a:lvl5pPr>
            <a:lvl6pPr marL="2438400" indent="-228600" algn="l" rtl="0" eaLnBrk="1" fontAlgn="base" hangingPunct="1">
              <a:spcBef>
                <a:spcPct val="20000"/>
              </a:spcBef>
              <a:spcAft>
                <a:spcPct val="0"/>
              </a:spcAft>
              <a:buChar char="»"/>
              <a:defRPr sz="1200">
                <a:solidFill>
                  <a:srgbClr val="000000"/>
                </a:solidFill>
                <a:latin typeface="+mn-lt"/>
                <a:ea typeface="+mn-ea"/>
              </a:defRPr>
            </a:lvl6pPr>
            <a:lvl7pPr marL="2895600" indent="-228600" algn="l" rtl="0" eaLnBrk="1" fontAlgn="base" hangingPunct="1">
              <a:spcBef>
                <a:spcPct val="20000"/>
              </a:spcBef>
              <a:spcAft>
                <a:spcPct val="0"/>
              </a:spcAft>
              <a:buChar char="»"/>
              <a:defRPr sz="1200">
                <a:solidFill>
                  <a:srgbClr val="000000"/>
                </a:solidFill>
                <a:latin typeface="+mn-lt"/>
                <a:ea typeface="+mn-ea"/>
              </a:defRPr>
            </a:lvl7pPr>
            <a:lvl8pPr marL="3352800" indent="-228600" algn="l" rtl="0" eaLnBrk="1" fontAlgn="base" hangingPunct="1">
              <a:spcBef>
                <a:spcPct val="20000"/>
              </a:spcBef>
              <a:spcAft>
                <a:spcPct val="0"/>
              </a:spcAft>
              <a:buChar char="»"/>
              <a:defRPr sz="1200">
                <a:solidFill>
                  <a:srgbClr val="000000"/>
                </a:solidFill>
                <a:latin typeface="+mn-lt"/>
                <a:ea typeface="+mn-ea"/>
              </a:defRPr>
            </a:lvl8pPr>
            <a:lvl9pPr marL="3810000" indent="-228600" algn="l" rtl="0" eaLnBrk="1" fontAlgn="base" hangingPunct="1">
              <a:spcBef>
                <a:spcPct val="20000"/>
              </a:spcBef>
              <a:spcAft>
                <a:spcPct val="0"/>
              </a:spcAft>
              <a:buChar char="»"/>
              <a:defRPr sz="1200">
                <a:solidFill>
                  <a:srgbClr val="000000"/>
                </a:solidFill>
                <a:latin typeface="+mn-lt"/>
                <a:ea typeface="+mn-ea"/>
              </a:defRPr>
            </a:lvl9pPr>
          </a:lstStyle>
          <a:p>
            <a:pPr algn="just">
              <a:buClrTx/>
            </a:pPr>
            <a:r>
              <a:rPr lang="en-US" sz="1600" dirty="0"/>
              <a:t>The coupling has been realized through a </a:t>
            </a:r>
            <a:r>
              <a:rPr lang="en-US" sz="1600" dirty="0">
                <a:solidFill>
                  <a:srgbClr val="0070C0"/>
                </a:solidFill>
                <a:latin typeface="Courier"/>
                <a:cs typeface="Courier"/>
              </a:rPr>
              <a:t>Python</a:t>
            </a:r>
            <a:r>
              <a:rPr lang="en-US" sz="1600" dirty="0"/>
              <a:t> Interface integrated into the source code</a:t>
            </a:r>
          </a:p>
          <a:p>
            <a:pPr algn="just">
              <a:buClrTx/>
            </a:pPr>
            <a:r>
              <a:rPr lang="en-US" sz="1600" dirty="0"/>
              <a:t>The Interface is capable to:</a:t>
            </a:r>
          </a:p>
          <a:p>
            <a:pPr marL="914400" lvl="1" indent="-457200" algn="just">
              <a:buFont typeface="+mj-lt"/>
              <a:buAutoNum type="arabicPeriod"/>
            </a:pPr>
            <a:r>
              <a:rPr lang="en-US" sz="1600" dirty="0"/>
              <a:t>Generate a run command for MELGEN and MELCOR executable</a:t>
            </a:r>
          </a:p>
          <a:p>
            <a:pPr marL="914400" lvl="1" indent="-457200" algn="just">
              <a:buFont typeface="+mj-lt"/>
              <a:buAutoNum type="arabicPeriod"/>
            </a:pPr>
            <a:r>
              <a:rPr lang="en-GB" sz="1600" dirty="0"/>
              <a:t>Convert binary plot file of MELCOR 2.1 in CSV file</a:t>
            </a:r>
          </a:p>
          <a:p>
            <a:pPr marL="0" lvl="1" indent="0">
              <a:spcBef>
                <a:spcPct val="40000"/>
              </a:spcBef>
              <a:buNone/>
            </a:pPr>
            <a:r>
              <a:rPr lang="en-US" sz="1600" dirty="0"/>
              <a:t>Python module used: </a:t>
            </a:r>
            <a:r>
              <a:rPr lang="en-US" sz="1600" dirty="0">
                <a:solidFill>
                  <a:srgbClr val="3366FF"/>
                </a:solidFill>
              </a:rPr>
              <a:t>struct.</a:t>
            </a:r>
          </a:p>
          <a:p>
            <a:pPr marL="342900" lvl="1" indent="-342900" algn="just">
              <a:buFont typeface="Arial" panose="020B0604020202020204" pitchFamily="34" charset="0"/>
              <a:buChar char="•"/>
            </a:pPr>
            <a:r>
              <a:rPr lang="en-US" sz="1600" dirty="0"/>
              <a:t>This module performs conversions between Python values and C structs represented as Python strings. This can be used in handling binary data stored in files.</a:t>
            </a:r>
          </a:p>
          <a:p>
            <a:pPr marL="457200" lvl="1" indent="0" algn="just">
              <a:buNone/>
            </a:pPr>
            <a:endParaRPr lang="en-GB" sz="1600" dirty="0"/>
          </a:p>
          <a:p>
            <a:pPr marL="914400" lvl="1" indent="-457200" algn="just">
              <a:buFont typeface="+mj-lt"/>
              <a:buAutoNum type="arabicPeriod"/>
            </a:pPr>
            <a:endParaRPr lang="en-GB" sz="1600" dirty="0"/>
          </a:p>
          <a:p>
            <a:pPr marL="914400" lvl="1" indent="-457200" algn="just">
              <a:buFont typeface="+mj-lt"/>
              <a:buAutoNum type="arabicPeriod"/>
            </a:pPr>
            <a:endParaRPr lang="en-GB" sz="1600" dirty="0"/>
          </a:p>
          <a:p>
            <a:pPr marL="914400" lvl="1" indent="-457200" algn="just">
              <a:buFont typeface="+mj-lt"/>
              <a:buAutoNum type="arabicPeriod"/>
            </a:pPr>
            <a:endParaRPr lang="en-US" sz="1600" dirty="0"/>
          </a:p>
        </p:txBody>
      </p:sp>
      <p:pic>
        <p:nvPicPr>
          <p:cNvPr id="10" name="Segnaposto contenuto 7">
            <a:extLst>
              <a:ext uri="{FF2B5EF4-FFF2-40B4-BE49-F238E27FC236}">
                <a16:creationId xmlns:a16="http://schemas.microsoft.com/office/drawing/2014/main" id="{3FCBA726-EB07-4F74-B901-83C42F4FE47C}"/>
              </a:ext>
            </a:extLst>
          </p:cNvPr>
          <p:cNvPicPr>
            <a:picLocks noGrp="1"/>
          </p:cNvPicPr>
          <p:nvPr/>
        </p:nvPicPr>
        <p:blipFill rotWithShape="1">
          <a:blip r:embed="rId3"/>
          <a:srcRect l="2151" t="3583" r="4033" b="3191"/>
          <a:stretch/>
        </p:blipFill>
        <p:spPr bwMode="auto">
          <a:xfrm>
            <a:off x="5364735" y="908720"/>
            <a:ext cx="3539579" cy="4633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6D824A0F-E774-4D8F-B5C5-CF5ED2A89A54}"/>
              </a:ext>
            </a:extLst>
          </p:cNvPr>
          <p:cNvSpPr txBox="1">
            <a:spLocks/>
          </p:cNvSpPr>
          <p:nvPr/>
        </p:nvSpPr>
        <p:spPr bwMode="auto">
          <a:xfrm>
            <a:off x="9055197" y="925114"/>
            <a:ext cx="3136805" cy="141440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solidFill>
                  <a:srgbClr val="000000"/>
                </a:solidFill>
                <a:ea typeface="ＭＳ Ｐゴシック" charset="0"/>
                <a:cs typeface="ＭＳ Ｐゴシック" charset="0"/>
              </a:rPr>
              <a:t>     Initial Sampling of:</a:t>
            </a:r>
          </a:p>
          <a:p>
            <a:pPr lvl="1">
              <a:defRPr/>
            </a:pPr>
            <a:r>
              <a:rPr lang="en-US" sz="1400" dirty="0">
                <a:solidFill>
                  <a:srgbClr val="000000"/>
                </a:solidFill>
                <a:ea typeface="ＭＳ Ｐゴシック" charset="0"/>
                <a:cs typeface="ＭＳ Ｐゴシック" charset="0"/>
              </a:rPr>
              <a:t>Physical parameters</a:t>
            </a:r>
          </a:p>
          <a:p>
            <a:pPr lvl="1">
              <a:defRPr/>
            </a:pPr>
            <a:r>
              <a:rPr lang="en-US" sz="1400" dirty="0">
                <a:solidFill>
                  <a:srgbClr val="000000"/>
                </a:solidFill>
                <a:ea typeface="ＭＳ Ｐゴシック" charset="0"/>
                <a:cs typeface="ＭＳ Ｐゴシック" charset="0"/>
              </a:rPr>
              <a:t>Initial Conditions</a:t>
            </a:r>
          </a:p>
          <a:p>
            <a:pPr lvl="1">
              <a:defRPr/>
            </a:pPr>
            <a:r>
              <a:rPr lang="en-US" sz="1400" dirty="0">
                <a:solidFill>
                  <a:srgbClr val="000000"/>
                </a:solidFill>
                <a:ea typeface="ＭＳ Ｐゴシック" charset="0"/>
                <a:cs typeface="ＭＳ Ｐゴシック" charset="0"/>
              </a:rPr>
              <a:t>Transition Conditions, i.e., time of a transition event</a:t>
            </a:r>
          </a:p>
        </p:txBody>
      </p:sp>
      <p:sp>
        <p:nvSpPr>
          <p:cNvPr id="12" name="Content Placeholder 2">
            <a:extLst>
              <a:ext uri="{FF2B5EF4-FFF2-40B4-BE49-F238E27FC236}">
                <a16:creationId xmlns:a16="http://schemas.microsoft.com/office/drawing/2014/main" id="{96E570AC-EEF4-49ED-B887-0A9ECE4F1A1E}"/>
              </a:ext>
            </a:extLst>
          </p:cNvPr>
          <p:cNvSpPr txBox="1">
            <a:spLocks/>
          </p:cNvSpPr>
          <p:nvPr/>
        </p:nvSpPr>
        <p:spPr bwMode="auto">
          <a:xfrm>
            <a:off x="9340205" y="2529463"/>
            <a:ext cx="2851797" cy="106572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solidFill>
                  <a:srgbClr val="000000"/>
                </a:solidFill>
                <a:ea typeface="ＭＳ Ｐゴシック" charset="0"/>
                <a:cs typeface="ＭＳ Ｐゴシック" charset="0"/>
              </a:rPr>
              <a:t>Runs the system simulator using the values previously sampled and eventually applying a random noise to some parameters</a:t>
            </a:r>
            <a:endParaRPr lang="en-US" sz="1400" strike="sngStrike" dirty="0">
              <a:solidFill>
                <a:srgbClr val="000000"/>
              </a:solidFill>
              <a:ea typeface="ＭＳ Ｐゴシック" charset="0"/>
              <a:cs typeface="ＭＳ Ｐゴシック" charset="0"/>
            </a:endParaRPr>
          </a:p>
        </p:txBody>
      </p:sp>
      <p:sp>
        <p:nvSpPr>
          <p:cNvPr id="13" name="Parentesi graffa chiusa 12">
            <a:extLst>
              <a:ext uri="{FF2B5EF4-FFF2-40B4-BE49-F238E27FC236}">
                <a16:creationId xmlns:a16="http://schemas.microsoft.com/office/drawing/2014/main" id="{A63803A3-F8CC-4844-97D6-45A2B653CBDC}"/>
              </a:ext>
            </a:extLst>
          </p:cNvPr>
          <p:cNvSpPr/>
          <p:nvPr/>
        </p:nvSpPr>
        <p:spPr bwMode="auto">
          <a:xfrm rot="10800000">
            <a:off x="9091241" y="908720"/>
            <a:ext cx="203396" cy="1083120"/>
          </a:xfrm>
          <a:prstGeom prst="rightBrace">
            <a:avLst>
              <a:gd name="adj1" fmla="val 44047"/>
              <a:gd name="adj2" fmla="val 50000"/>
            </a:avLst>
          </a:prstGeom>
          <a:noFill/>
          <a:ln w="28575">
            <a:solidFill>
              <a:srgbClr val="822433"/>
            </a:solidFill>
          </a:ln>
          <a:effectLst/>
        </p:spPr>
        <p:txBody>
          <a:bodyPr vert="horz" wrap="square" lIns="91440" tIns="45720" rIns="91440" bIns="45720" numCol="1" rtlCol="0"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GB" sz="900">
              <a:solidFill>
                <a:srgbClr val="000000"/>
              </a:solidFill>
              <a:latin typeface="Arial" charset="0"/>
              <a:ea typeface="ＭＳ Ｐゴシック" pitchFamily="1" charset="-128"/>
            </a:endParaRPr>
          </a:p>
        </p:txBody>
      </p:sp>
      <p:sp>
        <p:nvSpPr>
          <p:cNvPr id="14" name="Parentesi graffa chiusa 13">
            <a:extLst>
              <a:ext uri="{FF2B5EF4-FFF2-40B4-BE49-F238E27FC236}">
                <a16:creationId xmlns:a16="http://schemas.microsoft.com/office/drawing/2014/main" id="{A1078CEA-0165-4930-8C41-2D446B1FCBE1}"/>
              </a:ext>
            </a:extLst>
          </p:cNvPr>
          <p:cNvSpPr/>
          <p:nvPr/>
        </p:nvSpPr>
        <p:spPr bwMode="auto">
          <a:xfrm rot="10800000">
            <a:off x="9088807" y="2475810"/>
            <a:ext cx="205830" cy="958304"/>
          </a:xfrm>
          <a:prstGeom prst="rightBrace">
            <a:avLst>
              <a:gd name="adj1" fmla="val 44047"/>
              <a:gd name="adj2" fmla="val 49020"/>
            </a:avLst>
          </a:prstGeom>
          <a:noFill/>
          <a:ln w="28575">
            <a:solidFill>
              <a:srgbClr val="822433"/>
            </a:solidFill>
          </a:ln>
          <a:effectLst/>
        </p:spPr>
        <p:txBody>
          <a:bodyPr vert="horz" wrap="square" lIns="91440" tIns="45720" rIns="91440" bIns="45720" numCol="1" rtlCol="0"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GB" sz="900">
              <a:solidFill>
                <a:srgbClr val="000000"/>
              </a:solidFill>
              <a:latin typeface="Arial" charset="0"/>
              <a:ea typeface="ＭＳ Ｐゴシック" pitchFamily="1" charset="-128"/>
            </a:endParaRPr>
          </a:p>
        </p:txBody>
      </p:sp>
      <p:sp>
        <p:nvSpPr>
          <p:cNvPr id="15" name="Parentesi graffa chiusa 14">
            <a:extLst>
              <a:ext uri="{FF2B5EF4-FFF2-40B4-BE49-F238E27FC236}">
                <a16:creationId xmlns:a16="http://schemas.microsoft.com/office/drawing/2014/main" id="{5C2213A8-9655-4431-B6E4-BE8C9978CA8F}"/>
              </a:ext>
            </a:extLst>
          </p:cNvPr>
          <p:cNvSpPr/>
          <p:nvPr/>
        </p:nvSpPr>
        <p:spPr bwMode="auto">
          <a:xfrm rot="10800000">
            <a:off x="9087044" y="3698429"/>
            <a:ext cx="205830" cy="2046241"/>
          </a:xfrm>
          <a:prstGeom prst="rightBrace">
            <a:avLst>
              <a:gd name="adj1" fmla="val 44047"/>
              <a:gd name="adj2" fmla="val 49020"/>
            </a:avLst>
          </a:prstGeom>
          <a:noFill/>
          <a:ln w="28575">
            <a:solidFill>
              <a:srgbClr val="822433"/>
            </a:solidFill>
          </a:ln>
          <a:effectLst/>
        </p:spPr>
        <p:txBody>
          <a:bodyPr vert="horz" wrap="square" lIns="91440" tIns="45720" rIns="91440" bIns="45720" numCol="1" rtlCol="0"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endParaRPr lang="en-GB" sz="900">
              <a:solidFill>
                <a:srgbClr val="000000"/>
              </a:solidFill>
              <a:latin typeface="Arial" charset="0"/>
              <a:ea typeface="ＭＳ Ｐゴシック" pitchFamily="1" charset="-128"/>
            </a:endParaRPr>
          </a:p>
        </p:txBody>
      </p:sp>
      <p:sp>
        <p:nvSpPr>
          <p:cNvPr id="16" name="Content Placeholder 2">
            <a:extLst>
              <a:ext uri="{FF2B5EF4-FFF2-40B4-BE49-F238E27FC236}">
                <a16:creationId xmlns:a16="http://schemas.microsoft.com/office/drawing/2014/main" id="{4AF2D04C-10C7-493B-8846-7DFA2FD97C26}"/>
              </a:ext>
            </a:extLst>
          </p:cNvPr>
          <p:cNvSpPr txBox="1">
            <a:spLocks/>
          </p:cNvSpPr>
          <p:nvPr/>
        </p:nvSpPr>
        <p:spPr bwMode="auto">
          <a:xfrm>
            <a:off x="9294467" y="3752309"/>
            <a:ext cx="2850206" cy="1736699"/>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a:solidFill>
                  <a:srgbClr val="000000"/>
                </a:solidFill>
                <a:ea typeface="ＭＳ Ｐゴシック" charset="0"/>
              </a:rPr>
              <a:t>Converts each .PTF file in csv. To overcome the handling of large datafiles the interface allows to create a CSV file with only variables required by the users. So is possible to obtain an HDF5 database which comprises variables from all MELCOR packages (CVH, FL, COR, RN etc.)</a:t>
            </a:r>
          </a:p>
        </p:txBody>
      </p:sp>
      <p:pic>
        <p:nvPicPr>
          <p:cNvPr id="17" name="Immagine 16">
            <a:extLst>
              <a:ext uri="{FF2B5EF4-FFF2-40B4-BE49-F238E27FC236}">
                <a16:creationId xmlns:a16="http://schemas.microsoft.com/office/drawing/2014/main" id="{3368D186-958C-411E-B8C3-5AB54A991A00}"/>
              </a:ext>
            </a:extLst>
          </p:cNvPr>
          <p:cNvPicPr>
            <a:picLocks noChangeAspect="1"/>
          </p:cNvPicPr>
          <p:nvPr/>
        </p:nvPicPr>
        <p:blipFill>
          <a:blip r:embed="rId4"/>
          <a:stretch>
            <a:fillRect/>
          </a:stretch>
        </p:blipFill>
        <p:spPr>
          <a:xfrm>
            <a:off x="237170" y="4581128"/>
            <a:ext cx="3533775" cy="704850"/>
          </a:xfrm>
          <a:prstGeom prst="rect">
            <a:avLst/>
          </a:prstGeom>
        </p:spPr>
      </p:pic>
      <p:pic>
        <p:nvPicPr>
          <p:cNvPr id="18" name="Immagine 17">
            <a:extLst>
              <a:ext uri="{FF2B5EF4-FFF2-40B4-BE49-F238E27FC236}">
                <a16:creationId xmlns:a16="http://schemas.microsoft.com/office/drawing/2014/main" id="{D006A7A5-724F-4E8B-AC24-582595DF8994}"/>
              </a:ext>
            </a:extLst>
          </p:cNvPr>
          <p:cNvPicPr>
            <a:picLocks noChangeAspect="1"/>
          </p:cNvPicPr>
          <p:nvPr/>
        </p:nvPicPr>
        <p:blipFill>
          <a:blip r:embed="rId5"/>
          <a:stretch>
            <a:fillRect/>
          </a:stretch>
        </p:blipFill>
        <p:spPr>
          <a:xfrm>
            <a:off x="370366" y="5301208"/>
            <a:ext cx="4124325" cy="600075"/>
          </a:xfrm>
          <a:prstGeom prst="rect">
            <a:avLst/>
          </a:prstGeom>
        </p:spPr>
      </p:pic>
      <p:sp>
        <p:nvSpPr>
          <p:cNvPr id="7" name="Titolo 1">
            <a:extLst>
              <a:ext uri="{FF2B5EF4-FFF2-40B4-BE49-F238E27FC236}">
                <a16:creationId xmlns:a16="http://schemas.microsoft.com/office/drawing/2014/main" id="{4D1B2F5F-A59B-634F-A572-1E72BD98B3E5}"/>
              </a:ext>
            </a:extLst>
          </p:cNvPr>
          <p:cNvSpPr>
            <a:spLocks noGrp="1"/>
          </p:cNvSpPr>
          <p:nvPr>
            <p:ph type="title"/>
          </p:nvPr>
        </p:nvSpPr>
        <p:spPr>
          <a:xfrm>
            <a:off x="119336" y="116632"/>
            <a:ext cx="11876732" cy="504825"/>
          </a:xfrm>
        </p:spPr>
        <p:txBody>
          <a:bodyPr/>
          <a:lstStyle/>
          <a:p>
            <a:r>
              <a:rPr lang="en-GB" dirty="0"/>
              <a:t>MELCOR-RAVEN COUPLING</a:t>
            </a:r>
          </a:p>
        </p:txBody>
      </p:sp>
      <p:sp>
        <p:nvSpPr>
          <p:cNvPr id="2" name="Slide Number Placeholder 1">
            <a:extLst>
              <a:ext uri="{FF2B5EF4-FFF2-40B4-BE49-F238E27FC236}">
                <a16:creationId xmlns:a16="http://schemas.microsoft.com/office/drawing/2014/main" id="{E649C62E-2100-556E-412E-BAE5E52DF3DF}"/>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32</a:t>
            </a:fld>
            <a:endParaRPr lang="it-IT" altLang="it-IT" dirty="0"/>
          </a:p>
        </p:txBody>
      </p:sp>
    </p:spTree>
    <p:extLst>
      <p:ext uri="{BB962C8B-B14F-4D97-AF65-F5344CB8AC3E}">
        <p14:creationId xmlns:p14="http://schemas.microsoft.com/office/powerpoint/2010/main" val="1055136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39BB704E-DC57-D28C-D645-E8C61516C71D}"/>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cxnSp>
        <p:nvCxnSpPr>
          <p:cNvPr id="7" name="Straight Connector 36">
            <a:extLst>
              <a:ext uri="{FF2B5EF4-FFF2-40B4-BE49-F238E27FC236}">
                <a16:creationId xmlns:a16="http://schemas.microsoft.com/office/drawing/2014/main" id="{3B9D1CE8-1562-FFFC-94F3-12FF63CEAC8E}"/>
              </a:ext>
            </a:extLst>
          </p:cNvPr>
          <p:cNvCxnSpPr>
            <a:cxnSpLocks noChangeShapeType="1"/>
          </p:cNvCxnSpPr>
          <p:nvPr/>
        </p:nvCxnSpPr>
        <p:spPr bwMode="auto">
          <a:xfrm>
            <a:off x="9937229" y="426715"/>
            <a:ext cx="0" cy="1081088"/>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8" name="Straight Connector 34">
            <a:extLst>
              <a:ext uri="{FF2B5EF4-FFF2-40B4-BE49-F238E27FC236}">
                <a16:creationId xmlns:a16="http://schemas.microsoft.com/office/drawing/2014/main" id="{0CE9B039-FC07-A6C8-41BB-A6C90399583D}"/>
              </a:ext>
            </a:extLst>
          </p:cNvPr>
          <p:cNvCxnSpPr>
            <a:cxnSpLocks noChangeShapeType="1"/>
          </p:cNvCxnSpPr>
          <p:nvPr/>
        </p:nvCxnSpPr>
        <p:spPr bwMode="auto">
          <a:xfrm>
            <a:off x="10375379" y="2020565"/>
            <a:ext cx="0" cy="1081088"/>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9" name="Straight Connector 23">
            <a:extLst>
              <a:ext uri="{FF2B5EF4-FFF2-40B4-BE49-F238E27FC236}">
                <a16:creationId xmlns:a16="http://schemas.microsoft.com/office/drawing/2014/main" id="{5B5295BF-0FAE-F543-0F07-C0BA1A4EC797}"/>
              </a:ext>
            </a:extLst>
          </p:cNvPr>
          <p:cNvCxnSpPr>
            <a:cxnSpLocks noChangeShapeType="1"/>
          </p:cNvCxnSpPr>
          <p:nvPr/>
        </p:nvCxnSpPr>
        <p:spPr bwMode="auto">
          <a:xfrm>
            <a:off x="9176819" y="975990"/>
            <a:ext cx="649287"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10" name="Explosion: 8 Points 8">
            <a:extLst>
              <a:ext uri="{FF2B5EF4-FFF2-40B4-BE49-F238E27FC236}">
                <a16:creationId xmlns:a16="http://schemas.microsoft.com/office/drawing/2014/main" id="{4D8B540D-A373-9CAA-B3C9-A12D63DBE2E1}"/>
              </a:ext>
            </a:extLst>
          </p:cNvPr>
          <p:cNvSpPr>
            <a:spLocks noChangeArrowheads="1"/>
          </p:cNvSpPr>
          <p:nvPr/>
        </p:nvSpPr>
        <p:spPr bwMode="auto">
          <a:xfrm>
            <a:off x="9681642" y="669603"/>
            <a:ext cx="512762" cy="612775"/>
          </a:xfrm>
          <a:prstGeom prst="irregularSeal1">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cxnSp>
        <p:nvCxnSpPr>
          <p:cNvPr id="11" name="Straight Connector 18">
            <a:extLst>
              <a:ext uri="{FF2B5EF4-FFF2-40B4-BE49-F238E27FC236}">
                <a16:creationId xmlns:a16="http://schemas.microsoft.com/office/drawing/2014/main" id="{84C65CAC-22EC-0333-B729-79EA8CA28C37}"/>
              </a:ext>
            </a:extLst>
          </p:cNvPr>
          <p:cNvCxnSpPr>
            <a:cxnSpLocks noChangeShapeType="1"/>
          </p:cNvCxnSpPr>
          <p:nvPr/>
        </p:nvCxnSpPr>
        <p:spPr bwMode="auto">
          <a:xfrm>
            <a:off x="9187929" y="975990"/>
            <a:ext cx="0" cy="1608138"/>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12" name="Straight Connector 12">
            <a:extLst>
              <a:ext uri="{FF2B5EF4-FFF2-40B4-BE49-F238E27FC236}">
                <a16:creationId xmlns:a16="http://schemas.microsoft.com/office/drawing/2014/main" id="{C6984FD6-ED88-0795-C63D-0F6D19A05F00}"/>
              </a:ext>
            </a:extLst>
          </p:cNvPr>
          <p:cNvCxnSpPr>
            <a:cxnSpLocks noChangeShapeType="1"/>
            <a:stCxn id="30" idx="3"/>
            <a:endCxn id="31" idx="1"/>
          </p:cNvCxnSpPr>
          <p:nvPr/>
        </p:nvCxnSpPr>
        <p:spPr bwMode="auto">
          <a:xfrm flipV="1">
            <a:off x="8317981" y="1739580"/>
            <a:ext cx="612775" cy="1587"/>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13" name="Titolo 1">
            <a:extLst>
              <a:ext uri="{FF2B5EF4-FFF2-40B4-BE49-F238E27FC236}">
                <a16:creationId xmlns:a16="http://schemas.microsoft.com/office/drawing/2014/main" id="{29C87557-AAEC-ECE3-7DAD-6B01C1530DC9}"/>
              </a:ext>
            </a:extLst>
          </p:cNvPr>
          <p:cNvSpPr txBox="1">
            <a:spLocks noChangeArrowheads="1"/>
          </p:cNvSpPr>
          <p:nvPr/>
        </p:nvSpPr>
        <p:spPr bwMode="auto">
          <a:xfrm>
            <a:off x="0" y="1588"/>
            <a:ext cx="7559675"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5621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19812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4384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895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352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10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eaLnBrk="1" hangingPunct="1">
              <a:spcBef>
                <a:spcPct val="0"/>
              </a:spcBef>
              <a:buClrTx/>
              <a:buFontTx/>
              <a:buNone/>
            </a:pPr>
            <a:r>
              <a:rPr lang="it-IT" altLang="it-IT" b="1">
                <a:solidFill>
                  <a:srgbClr val="822433"/>
                </a:solidFill>
                <a:latin typeface="Tahoma" panose="020B0604030504040204" pitchFamily="34" charset="0"/>
                <a:cs typeface="Tahoma" panose="020B0604030504040204" pitchFamily="34" charset="0"/>
              </a:rPr>
              <a:t>RAVEN – MELCOR for DET analysis</a:t>
            </a:r>
          </a:p>
        </p:txBody>
      </p:sp>
      <p:sp>
        <p:nvSpPr>
          <p:cNvPr id="14" name="Rectangle: Rounded Corners 3">
            <a:extLst>
              <a:ext uri="{FF2B5EF4-FFF2-40B4-BE49-F238E27FC236}">
                <a16:creationId xmlns:a16="http://schemas.microsoft.com/office/drawing/2014/main" id="{FE1228A2-C334-89FA-332D-B271A3CF5DE7}"/>
              </a:ext>
            </a:extLst>
          </p:cNvPr>
          <p:cNvSpPr/>
          <p:nvPr/>
        </p:nvSpPr>
        <p:spPr bwMode="auto">
          <a:xfrm>
            <a:off x="185738" y="578228"/>
            <a:ext cx="2741910" cy="434281"/>
          </a:xfrm>
          <a:prstGeom prst="roundRect">
            <a:avLst/>
          </a:prstGeom>
          <a:solidFill>
            <a:schemeClr val="tx2">
              <a:lumMod val="50000"/>
            </a:schemeClr>
          </a:solidFill>
          <a:ln w="19050">
            <a:solidFill>
              <a:schemeClr val="tx1">
                <a:lumMod val="50000"/>
              </a:schemeClr>
            </a:solidFill>
          </a:ln>
          <a:effectLst/>
        </p:spPr>
        <p:txBody>
          <a:bodyPr anchor="ctr"/>
          <a:lstStyle/>
          <a:p>
            <a:pPr algn="ctr">
              <a:defRPr/>
            </a:pPr>
            <a:r>
              <a:rPr lang="it-IT" sz="1500" dirty="0">
                <a:latin typeface="Tahoma" panose="020B0604030504040204" pitchFamily="34" charset="0"/>
                <a:ea typeface="Tahoma" panose="020B0604030504040204" pitchFamily="34" charset="0"/>
                <a:cs typeface="Tahoma" panose="020B0604030504040204" pitchFamily="34" charset="0"/>
              </a:rPr>
              <a:t>MELCOR simulation begins</a:t>
            </a:r>
          </a:p>
        </p:txBody>
      </p:sp>
      <p:sp>
        <p:nvSpPr>
          <p:cNvPr id="15" name="Rectangle: Rounded Corners 4">
            <a:extLst>
              <a:ext uri="{FF2B5EF4-FFF2-40B4-BE49-F238E27FC236}">
                <a16:creationId xmlns:a16="http://schemas.microsoft.com/office/drawing/2014/main" id="{1E3C69E2-D231-E1E3-232F-CEF9AA92952D}"/>
              </a:ext>
            </a:extLst>
          </p:cNvPr>
          <p:cNvSpPr/>
          <p:nvPr/>
        </p:nvSpPr>
        <p:spPr bwMode="auto">
          <a:xfrm>
            <a:off x="187325" y="1475513"/>
            <a:ext cx="2751365" cy="470157"/>
          </a:xfrm>
          <a:prstGeom prst="roundRect">
            <a:avLst/>
          </a:prstGeom>
          <a:solidFill>
            <a:schemeClr val="tx1">
              <a:lumMod val="75000"/>
            </a:schemeClr>
          </a:solidFill>
          <a:ln w="19050">
            <a:solidFill>
              <a:schemeClr val="tx1">
                <a:lumMod val="75000"/>
              </a:schemeClr>
            </a:solidFill>
          </a:ln>
          <a:effectLst/>
        </p:spPr>
        <p:txBody>
          <a:bodyPr anchor="ctr"/>
          <a:lstStyle/>
          <a:p>
            <a:pPr algn="ctr">
              <a:defRPr/>
            </a:pPr>
            <a:r>
              <a:rPr lang="it-IT" sz="1500" dirty="0">
                <a:latin typeface="Tahoma" panose="020B0604030504040204" pitchFamily="34" charset="0"/>
                <a:ea typeface="Tahoma" panose="020B0604030504040204" pitchFamily="34" charset="0"/>
                <a:cs typeface="Tahoma" panose="020B0604030504040204" pitchFamily="34" charset="0"/>
              </a:rPr>
              <a:t>Branching condition is met</a:t>
            </a:r>
          </a:p>
        </p:txBody>
      </p:sp>
      <p:sp>
        <p:nvSpPr>
          <p:cNvPr id="16" name="Rectangle: Rounded Corners 5">
            <a:extLst>
              <a:ext uri="{FF2B5EF4-FFF2-40B4-BE49-F238E27FC236}">
                <a16:creationId xmlns:a16="http://schemas.microsoft.com/office/drawing/2014/main" id="{BFEEEA0E-7B88-AB5C-7091-B75E9E0810C6}"/>
              </a:ext>
            </a:extLst>
          </p:cNvPr>
          <p:cNvSpPr/>
          <p:nvPr/>
        </p:nvSpPr>
        <p:spPr bwMode="auto">
          <a:xfrm>
            <a:off x="185738" y="2339609"/>
            <a:ext cx="2743800" cy="585335"/>
          </a:xfrm>
          <a:prstGeom prst="roundRect">
            <a:avLst/>
          </a:prstGeom>
          <a:solidFill>
            <a:schemeClr val="tx1">
              <a:lumMod val="60000"/>
              <a:lumOff val="40000"/>
            </a:schemeClr>
          </a:solidFill>
          <a:ln w="19050">
            <a:solidFill>
              <a:schemeClr val="tx1">
                <a:lumMod val="60000"/>
                <a:lumOff val="40000"/>
              </a:schemeClr>
            </a:solidFill>
          </a:ln>
          <a:effectLst/>
        </p:spPr>
        <p:txBody>
          <a:bodyPr anchor="ctr"/>
          <a:lstStyle/>
          <a:p>
            <a:pPr algn="ctr">
              <a:defRPr/>
            </a:pPr>
            <a:r>
              <a:rPr lang="it-IT" sz="1500" dirty="0">
                <a:latin typeface="Tahoma" panose="020B0604030504040204" pitchFamily="34" charset="0"/>
                <a:ea typeface="Tahoma" panose="020B0604030504040204" pitchFamily="34" charset="0"/>
                <a:cs typeface="Tahoma" panose="020B0604030504040204" pitchFamily="34" charset="0"/>
              </a:rPr>
              <a:t>MELCOR run of the current branch stops</a:t>
            </a:r>
          </a:p>
        </p:txBody>
      </p:sp>
      <p:sp>
        <p:nvSpPr>
          <p:cNvPr id="17" name="Diamond 6">
            <a:extLst>
              <a:ext uri="{FF2B5EF4-FFF2-40B4-BE49-F238E27FC236}">
                <a16:creationId xmlns:a16="http://schemas.microsoft.com/office/drawing/2014/main" id="{E972AB4C-428D-22F2-0B90-7B4923E21589}"/>
              </a:ext>
            </a:extLst>
          </p:cNvPr>
          <p:cNvSpPr/>
          <p:nvPr/>
        </p:nvSpPr>
        <p:spPr bwMode="auto">
          <a:xfrm>
            <a:off x="119336" y="3381187"/>
            <a:ext cx="2870496" cy="1992029"/>
          </a:xfrm>
          <a:prstGeom prst="diamond">
            <a:avLst/>
          </a:prstGeom>
          <a:solidFill>
            <a:schemeClr val="tx1">
              <a:lumMod val="40000"/>
              <a:lumOff val="60000"/>
            </a:schemeClr>
          </a:solidFill>
          <a:ln w="19050">
            <a:solidFill>
              <a:schemeClr val="tx1">
                <a:lumMod val="40000"/>
                <a:lumOff val="60000"/>
              </a:schemeClr>
            </a:solidFill>
          </a:ln>
          <a:effectLst/>
        </p:spPr>
        <p:txBody>
          <a:bodyPr anchor="ctr"/>
          <a:lstStyle/>
          <a:p>
            <a:pPr algn="ctr">
              <a:defRPr/>
            </a:pPr>
            <a:r>
              <a:rPr lang="it-IT" sz="1500" dirty="0">
                <a:latin typeface="Tahoma" panose="020B0604030504040204" pitchFamily="34" charset="0"/>
                <a:ea typeface="Tahoma" panose="020B0604030504040204" pitchFamily="34" charset="0"/>
                <a:cs typeface="Tahoma" panose="020B0604030504040204" pitchFamily="34" charset="0"/>
              </a:rPr>
              <a:t>Has the stop condition (mission time of event) been reached?</a:t>
            </a:r>
          </a:p>
        </p:txBody>
      </p:sp>
      <p:sp>
        <p:nvSpPr>
          <p:cNvPr id="18" name="Rectangle: Rounded Corners 7">
            <a:extLst>
              <a:ext uri="{FF2B5EF4-FFF2-40B4-BE49-F238E27FC236}">
                <a16:creationId xmlns:a16="http://schemas.microsoft.com/office/drawing/2014/main" id="{299E0A31-A61B-1717-8552-CF05742A8BE7}"/>
              </a:ext>
            </a:extLst>
          </p:cNvPr>
          <p:cNvSpPr/>
          <p:nvPr/>
        </p:nvSpPr>
        <p:spPr bwMode="auto">
          <a:xfrm>
            <a:off x="4224013" y="5477237"/>
            <a:ext cx="2808093" cy="472045"/>
          </a:xfrm>
          <a:prstGeom prst="roundRect">
            <a:avLst/>
          </a:prstGeom>
          <a:solidFill>
            <a:srgbClr val="822433"/>
          </a:solidFill>
          <a:ln w="19050">
            <a:solidFill>
              <a:srgbClr val="830022"/>
            </a:solidFill>
          </a:ln>
          <a:effectLst/>
        </p:spPr>
        <p:txBody>
          <a:bodyPr anchor="ctr"/>
          <a:lstStyle/>
          <a:p>
            <a:pPr algn="ctr">
              <a:defRPr/>
            </a:pPr>
            <a:r>
              <a:rPr lang="it-IT" sz="1500" b="1" dirty="0">
                <a:latin typeface="Tahoma" panose="020B0604030504040204" pitchFamily="34" charset="0"/>
                <a:ea typeface="Tahoma" panose="020B0604030504040204" pitchFamily="34" charset="0"/>
                <a:cs typeface="Tahoma" panose="020B0604030504040204" pitchFamily="34" charset="0"/>
              </a:rPr>
              <a:t>Completed history</a:t>
            </a:r>
          </a:p>
        </p:txBody>
      </p:sp>
      <p:sp>
        <p:nvSpPr>
          <p:cNvPr id="19" name="Rectangle: Rounded Corners 9">
            <a:extLst>
              <a:ext uri="{FF2B5EF4-FFF2-40B4-BE49-F238E27FC236}">
                <a16:creationId xmlns:a16="http://schemas.microsoft.com/office/drawing/2014/main" id="{E51BD6C8-63B0-4B51-7138-89AEA80A8AEC}"/>
              </a:ext>
            </a:extLst>
          </p:cNvPr>
          <p:cNvSpPr/>
          <p:nvPr/>
        </p:nvSpPr>
        <p:spPr bwMode="auto">
          <a:xfrm>
            <a:off x="4337089" y="4035830"/>
            <a:ext cx="2476110" cy="756000"/>
          </a:xfrm>
          <a:prstGeom prst="roundRect">
            <a:avLst/>
          </a:prstGeom>
          <a:solidFill>
            <a:schemeClr val="tx1">
              <a:lumMod val="20000"/>
              <a:lumOff val="80000"/>
            </a:schemeClr>
          </a:solidFill>
          <a:ln w="19050">
            <a:solidFill>
              <a:schemeClr val="tx1">
                <a:lumMod val="20000"/>
                <a:lumOff val="80000"/>
              </a:schemeClr>
            </a:solidFill>
          </a:ln>
          <a:effectLst/>
        </p:spPr>
        <p:txBody>
          <a:bodyPr anchor="ctr"/>
          <a:lstStyle/>
          <a:p>
            <a:pPr algn="ctr">
              <a:defRPr/>
            </a:pPr>
            <a:r>
              <a:rPr lang="it-IT" sz="1500" b="1" dirty="0">
                <a:latin typeface="Tahoma" panose="020B0604030504040204" pitchFamily="34" charset="0"/>
                <a:ea typeface="Tahoma" panose="020B0604030504040204" pitchFamily="34" charset="0"/>
                <a:cs typeface="Tahoma" panose="020B0604030504040204" pitchFamily="34" charset="0"/>
              </a:rPr>
              <a:t>Two (or more) branches are generated by RAVEN</a:t>
            </a:r>
          </a:p>
        </p:txBody>
      </p:sp>
      <p:sp>
        <p:nvSpPr>
          <p:cNvPr id="20" name="Rectangle: Rounded Corners 11">
            <a:extLst>
              <a:ext uri="{FF2B5EF4-FFF2-40B4-BE49-F238E27FC236}">
                <a16:creationId xmlns:a16="http://schemas.microsoft.com/office/drawing/2014/main" id="{151EA119-1BB1-887B-0FE0-3409640ADAA4}"/>
              </a:ext>
            </a:extLst>
          </p:cNvPr>
          <p:cNvSpPr/>
          <p:nvPr/>
        </p:nvSpPr>
        <p:spPr bwMode="auto">
          <a:xfrm>
            <a:off x="3897765" y="2049574"/>
            <a:ext cx="3263253" cy="1047949"/>
          </a:xfrm>
          <a:prstGeom prst="roundRect">
            <a:avLst/>
          </a:prstGeom>
          <a:solidFill>
            <a:srgbClr val="822433"/>
          </a:solidFill>
          <a:ln w="19050">
            <a:solidFill>
              <a:srgbClr val="830022"/>
            </a:solidFill>
          </a:ln>
          <a:effectLst/>
        </p:spPr>
        <p:txBody>
          <a:bodyPr anchor="ctr"/>
          <a:lstStyle/>
          <a:p>
            <a:pPr algn="ctr">
              <a:defRPr/>
            </a:pPr>
            <a:r>
              <a:rPr lang="it-IT" sz="1500" b="1" dirty="0">
                <a:latin typeface="Tahoma" panose="020B0604030504040204" pitchFamily="34" charset="0"/>
                <a:ea typeface="Tahoma" panose="020B0604030504040204" pitchFamily="34" charset="0"/>
                <a:cs typeface="Tahoma" panose="020B0604030504040204" pitchFamily="34" charset="0"/>
              </a:rPr>
              <a:t>MELCOR simulation for each generated branch restarts (with new sampled values)</a:t>
            </a:r>
          </a:p>
        </p:txBody>
      </p:sp>
      <p:cxnSp>
        <p:nvCxnSpPr>
          <p:cNvPr id="21" name="Straight Arrow Connector 13">
            <a:extLst>
              <a:ext uri="{FF2B5EF4-FFF2-40B4-BE49-F238E27FC236}">
                <a16:creationId xmlns:a16="http://schemas.microsoft.com/office/drawing/2014/main" id="{06190D7C-8AB5-F0E5-E5DD-896AE38C0854}"/>
              </a:ext>
            </a:extLst>
          </p:cNvPr>
          <p:cNvCxnSpPr>
            <a:cxnSpLocks/>
          </p:cNvCxnSpPr>
          <p:nvPr/>
        </p:nvCxnSpPr>
        <p:spPr bwMode="auto">
          <a:xfrm>
            <a:off x="1556693" y="1052736"/>
            <a:ext cx="6315" cy="396000"/>
          </a:xfrm>
          <a:prstGeom prst="straightConnector1">
            <a:avLst/>
          </a:prstGeom>
          <a:ln w="28575">
            <a:solidFill>
              <a:srgbClr val="000000"/>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22" name="Straight Arrow Connector 16">
            <a:extLst>
              <a:ext uri="{FF2B5EF4-FFF2-40B4-BE49-F238E27FC236}">
                <a16:creationId xmlns:a16="http://schemas.microsoft.com/office/drawing/2014/main" id="{F1334EC6-657A-C779-ACB1-49279D98EC13}"/>
              </a:ext>
            </a:extLst>
          </p:cNvPr>
          <p:cNvCxnSpPr>
            <a:cxnSpLocks/>
            <a:stCxn id="15" idx="2"/>
            <a:endCxn id="16" idx="0"/>
          </p:cNvCxnSpPr>
          <p:nvPr/>
        </p:nvCxnSpPr>
        <p:spPr bwMode="auto">
          <a:xfrm flipH="1">
            <a:off x="1557638" y="1945670"/>
            <a:ext cx="5370" cy="393939"/>
          </a:xfrm>
          <a:prstGeom prst="straightConnector1">
            <a:avLst/>
          </a:prstGeom>
          <a:ln w="28575">
            <a:solidFill>
              <a:srgbClr val="000000"/>
            </a:solidFill>
            <a:headEnd type="none" w="med" len="med"/>
            <a:tailEnd type="arrow" w="med" len="med"/>
          </a:ln>
        </p:spPr>
        <p:style>
          <a:lnRef idx="1">
            <a:schemeClr val="accent4"/>
          </a:lnRef>
          <a:fillRef idx="0">
            <a:schemeClr val="accent4"/>
          </a:fillRef>
          <a:effectRef idx="0">
            <a:schemeClr val="accent4"/>
          </a:effectRef>
          <a:fontRef idx="minor">
            <a:schemeClr val="tx1"/>
          </a:fontRef>
        </p:style>
      </p:cxnSp>
      <p:cxnSp>
        <p:nvCxnSpPr>
          <p:cNvPr id="23" name="Straight Arrow Connector 19">
            <a:extLst>
              <a:ext uri="{FF2B5EF4-FFF2-40B4-BE49-F238E27FC236}">
                <a16:creationId xmlns:a16="http://schemas.microsoft.com/office/drawing/2014/main" id="{E3DED795-AA5E-F66A-6195-25404955D2E5}"/>
              </a:ext>
            </a:extLst>
          </p:cNvPr>
          <p:cNvCxnSpPr>
            <a:cxnSpLocks/>
            <a:stCxn id="16" idx="2"/>
            <a:endCxn id="17" idx="0"/>
          </p:cNvCxnSpPr>
          <p:nvPr/>
        </p:nvCxnSpPr>
        <p:spPr bwMode="auto">
          <a:xfrm flipH="1">
            <a:off x="1554584" y="2924944"/>
            <a:ext cx="3054" cy="456243"/>
          </a:xfrm>
          <a:prstGeom prst="straightConnector1">
            <a:avLst/>
          </a:prstGeom>
          <a:ln w="28575">
            <a:solidFill>
              <a:srgbClr val="00000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Straight Arrow Connector 22">
            <a:extLst>
              <a:ext uri="{FF2B5EF4-FFF2-40B4-BE49-F238E27FC236}">
                <a16:creationId xmlns:a16="http://schemas.microsoft.com/office/drawing/2014/main" id="{4ED3AC35-E3EE-03C4-753E-70CBE15D1BEF}"/>
              </a:ext>
            </a:extLst>
          </p:cNvPr>
          <p:cNvCxnSpPr>
            <a:cxnSpLocks/>
          </p:cNvCxnSpPr>
          <p:nvPr/>
        </p:nvCxnSpPr>
        <p:spPr bwMode="auto">
          <a:xfrm flipH="1" flipV="1">
            <a:off x="3107792" y="4377202"/>
            <a:ext cx="1116000" cy="13604"/>
          </a:xfrm>
          <a:prstGeom prst="straightConnector1">
            <a:avLst/>
          </a:prstGeom>
          <a:ln w="28575">
            <a:solidFill>
              <a:srgbClr val="000000"/>
            </a:solidFill>
            <a:headEnd type="arrow"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25" name="Straight Arrow Connector 25">
            <a:extLst>
              <a:ext uri="{FF2B5EF4-FFF2-40B4-BE49-F238E27FC236}">
                <a16:creationId xmlns:a16="http://schemas.microsoft.com/office/drawing/2014/main" id="{2510EA5B-D6CF-74D3-1FDC-679745853E01}"/>
              </a:ext>
            </a:extLst>
          </p:cNvPr>
          <p:cNvCxnSpPr>
            <a:cxnSpLocks/>
          </p:cNvCxnSpPr>
          <p:nvPr/>
        </p:nvCxnSpPr>
        <p:spPr bwMode="auto">
          <a:xfrm flipV="1">
            <a:off x="5526511" y="3177056"/>
            <a:ext cx="2881" cy="756000"/>
          </a:xfrm>
          <a:prstGeom prst="straightConnector1">
            <a:avLst/>
          </a:prstGeom>
          <a:ln w="28575">
            <a:solidFill>
              <a:srgbClr val="000000"/>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6" name="Connector: Elbow 28">
            <a:extLst>
              <a:ext uri="{FF2B5EF4-FFF2-40B4-BE49-F238E27FC236}">
                <a16:creationId xmlns:a16="http://schemas.microsoft.com/office/drawing/2014/main" id="{6AADE269-C301-8542-5CCE-7F5B54FD5303}"/>
              </a:ext>
            </a:extLst>
          </p:cNvPr>
          <p:cNvCxnSpPr>
            <a:cxnSpLocks/>
          </p:cNvCxnSpPr>
          <p:nvPr/>
        </p:nvCxnSpPr>
        <p:spPr bwMode="auto">
          <a:xfrm rot="10800000">
            <a:off x="3287691" y="1663378"/>
            <a:ext cx="2238823" cy="273052"/>
          </a:xfrm>
          <a:prstGeom prst="bentConnector3">
            <a:avLst>
              <a:gd name="adj1" fmla="val 81"/>
            </a:avLst>
          </a:prstGeom>
          <a:ln w="28575">
            <a:solidFill>
              <a:srgbClr val="000000"/>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8" name="Rectangle 11338">
            <a:extLst>
              <a:ext uri="{FF2B5EF4-FFF2-40B4-BE49-F238E27FC236}">
                <a16:creationId xmlns:a16="http://schemas.microsoft.com/office/drawing/2014/main" id="{1E6B78EF-0DE4-24C1-4178-2A2F23D50284}"/>
              </a:ext>
            </a:extLst>
          </p:cNvPr>
          <p:cNvSpPr>
            <a:spLocks noChangeArrowheads="1"/>
          </p:cNvSpPr>
          <p:nvPr/>
        </p:nvSpPr>
        <p:spPr bwMode="auto">
          <a:xfrm>
            <a:off x="8181454" y="648967"/>
            <a:ext cx="34480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sp>
        <p:nvSpPr>
          <p:cNvPr id="29" name="TextBox 11388">
            <a:extLst>
              <a:ext uri="{FF2B5EF4-FFF2-40B4-BE49-F238E27FC236}">
                <a16:creationId xmlns:a16="http://schemas.microsoft.com/office/drawing/2014/main" id="{BD09A9A8-1504-D818-5E85-53EE64FC77E8}"/>
              </a:ext>
            </a:extLst>
          </p:cNvPr>
          <p:cNvSpPr txBox="1"/>
          <p:nvPr/>
        </p:nvSpPr>
        <p:spPr>
          <a:xfrm>
            <a:off x="8063187" y="4013896"/>
            <a:ext cx="3697287" cy="1938337"/>
          </a:xfrm>
          <a:prstGeom prst="rect">
            <a:avLst/>
          </a:prstGeom>
          <a:noFill/>
        </p:spPr>
        <p:txBody>
          <a:bodyPr>
            <a:spAutoFit/>
          </a:bodyPr>
          <a:lstStyle/>
          <a:p>
            <a:pPr>
              <a:defRPr/>
            </a:pPr>
            <a:r>
              <a:rPr lang="it-IT" sz="1500" b="1" dirty="0">
                <a:solidFill>
                  <a:srgbClr val="000000"/>
                </a:solidFill>
                <a:latin typeface="Tahoma" panose="020B0604030504040204" pitchFamily="34" charset="0"/>
                <a:ea typeface="Tahoma" panose="020B0604030504040204" pitchFamily="34" charset="0"/>
                <a:cs typeface="Tahoma" panose="020B0604030504040204" pitchFamily="34" charset="0"/>
              </a:rPr>
              <a:t>Operational Tools:</a:t>
            </a:r>
          </a:p>
          <a:p>
            <a:pPr>
              <a:defRPr/>
            </a:pPr>
            <a:endParaRPr lang="it-IT"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Parser Reader of .MES and EDF file</a:t>
            </a:r>
          </a:p>
          <a:p>
            <a:pPr marL="171450" indent="-171450">
              <a:buFont typeface="Arial" panose="020B0604020202020204" pitchFamily="34" charset="0"/>
              <a:buChar char="•"/>
              <a:defRPr/>
            </a:pPr>
            <a:endPar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MELCOR input deck modification</a:t>
            </a:r>
          </a:p>
          <a:p>
            <a:pPr marL="171450" indent="-171450">
              <a:buFont typeface="Arial" panose="020B0604020202020204" pitchFamily="34" charset="0"/>
              <a:buChar char="•"/>
              <a:defRPr/>
            </a:pPr>
            <a:endPar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defRPr/>
            </a:pP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File generation for external functions</a:t>
            </a:r>
          </a:p>
          <a:p>
            <a:pPr marL="171450" indent="-171450">
              <a:buFont typeface="Arial" panose="020B0604020202020204" pitchFamily="34" charset="0"/>
              <a:buChar char="•"/>
              <a:defRPr/>
            </a:pPr>
            <a:endParaRPr lang="it-IT"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1">
            <a:extLst>
              <a:ext uri="{FF2B5EF4-FFF2-40B4-BE49-F238E27FC236}">
                <a16:creationId xmlns:a16="http://schemas.microsoft.com/office/drawing/2014/main" id="{7001FAFB-D74C-726E-3D91-2D4E6E51028E}"/>
              </a:ext>
            </a:extLst>
          </p:cNvPr>
          <p:cNvSpPr>
            <a:spLocks noChangeArrowheads="1"/>
          </p:cNvSpPr>
          <p:nvPr/>
        </p:nvSpPr>
        <p:spPr bwMode="auto">
          <a:xfrm>
            <a:off x="7032106" y="1488755"/>
            <a:ext cx="1285875" cy="504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it-IT" altLang="it-IT" sz="1300" b="1" dirty="0">
                <a:solidFill>
                  <a:schemeClr val="bg1"/>
                </a:solidFill>
                <a:latin typeface="Tahoma" panose="020B0604030504040204" pitchFamily="34" charset="0"/>
                <a:cs typeface="Tahoma" panose="020B0604030504040204" pitchFamily="34" charset="0"/>
              </a:rPr>
              <a:t>Initiating Event</a:t>
            </a:r>
          </a:p>
        </p:txBody>
      </p:sp>
      <p:sp>
        <p:nvSpPr>
          <p:cNvPr id="31" name="Explosion: 8 Points 2">
            <a:extLst>
              <a:ext uri="{FF2B5EF4-FFF2-40B4-BE49-F238E27FC236}">
                <a16:creationId xmlns:a16="http://schemas.microsoft.com/office/drawing/2014/main" id="{7792093E-F199-537C-5E51-B60375318B9F}"/>
              </a:ext>
            </a:extLst>
          </p:cNvPr>
          <p:cNvSpPr>
            <a:spLocks noChangeArrowheads="1"/>
          </p:cNvSpPr>
          <p:nvPr/>
        </p:nvSpPr>
        <p:spPr bwMode="auto">
          <a:xfrm>
            <a:off x="8930756" y="1495105"/>
            <a:ext cx="512763" cy="612775"/>
          </a:xfrm>
          <a:prstGeom prst="irregularSeal1">
            <a:avLst/>
          </a:prstGeom>
          <a:solidFill>
            <a:srgbClr val="C00000"/>
          </a:solidFill>
          <a:ln w="9525">
            <a:solidFill>
              <a:srgbClr val="C00000"/>
            </a:solidFill>
            <a:miter lim="800000"/>
            <a:headEnd/>
            <a:tailEnd/>
          </a:ln>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cxnSp>
        <p:nvCxnSpPr>
          <p:cNvPr id="32" name="Straight Connector 31">
            <a:extLst>
              <a:ext uri="{FF2B5EF4-FFF2-40B4-BE49-F238E27FC236}">
                <a16:creationId xmlns:a16="http://schemas.microsoft.com/office/drawing/2014/main" id="{0D3A81D0-48FE-708E-DE38-590BC9D10A62}"/>
              </a:ext>
            </a:extLst>
          </p:cNvPr>
          <p:cNvCxnSpPr>
            <a:cxnSpLocks noChangeShapeType="1"/>
          </p:cNvCxnSpPr>
          <p:nvPr/>
        </p:nvCxnSpPr>
        <p:spPr bwMode="auto">
          <a:xfrm>
            <a:off x="9176817" y="2584128"/>
            <a:ext cx="1173162"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sp>
        <p:nvSpPr>
          <p:cNvPr id="33" name="Explosion: 8 Points 33">
            <a:extLst>
              <a:ext uri="{FF2B5EF4-FFF2-40B4-BE49-F238E27FC236}">
                <a16:creationId xmlns:a16="http://schemas.microsoft.com/office/drawing/2014/main" id="{6BA3586E-6B7B-1166-C5A8-25C660B55715}"/>
              </a:ext>
            </a:extLst>
          </p:cNvPr>
          <p:cNvSpPr>
            <a:spLocks noChangeArrowheads="1"/>
          </p:cNvSpPr>
          <p:nvPr/>
        </p:nvSpPr>
        <p:spPr bwMode="auto">
          <a:xfrm>
            <a:off x="10119792" y="2272978"/>
            <a:ext cx="512762" cy="612775"/>
          </a:xfrm>
          <a:prstGeom prst="irregularSeal1">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it-IT" altLang="it-IT" sz="900">
              <a:solidFill>
                <a:schemeClr val="bg1"/>
              </a:solidFill>
            </a:endParaRPr>
          </a:p>
        </p:txBody>
      </p:sp>
      <p:cxnSp>
        <p:nvCxnSpPr>
          <p:cNvPr id="34" name="Straight Connector 37">
            <a:extLst>
              <a:ext uri="{FF2B5EF4-FFF2-40B4-BE49-F238E27FC236}">
                <a16:creationId xmlns:a16="http://schemas.microsoft.com/office/drawing/2014/main" id="{68CDAFB1-9235-67F4-2E77-9DBE468D12B8}"/>
              </a:ext>
            </a:extLst>
          </p:cNvPr>
          <p:cNvCxnSpPr>
            <a:cxnSpLocks noChangeShapeType="1"/>
          </p:cNvCxnSpPr>
          <p:nvPr/>
        </p:nvCxnSpPr>
        <p:spPr bwMode="auto">
          <a:xfrm>
            <a:off x="9937229" y="447353"/>
            <a:ext cx="64770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5" name="Straight Connector 38">
            <a:extLst>
              <a:ext uri="{FF2B5EF4-FFF2-40B4-BE49-F238E27FC236}">
                <a16:creationId xmlns:a16="http://schemas.microsoft.com/office/drawing/2014/main" id="{8DD68F6B-409E-441E-048B-4971FC7227C6}"/>
              </a:ext>
            </a:extLst>
          </p:cNvPr>
          <p:cNvCxnSpPr>
            <a:cxnSpLocks noChangeShapeType="1"/>
          </p:cNvCxnSpPr>
          <p:nvPr/>
        </p:nvCxnSpPr>
        <p:spPr bwMode="auto">
          <a:xfrm>
            <a:off x="9918179" y="1507803"/>
            <a:ext cx="612775"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39">
            <a:extLst>
              <a:ext uri="{FF2B5EF4-FFF2-40B4-BE49-F238E27FC236}">
                <a16:creationId xmlns:a16="http://schemas.microsoft.com/office/drawing/2014/main" id="{C5BE2C10-E9B5-1FC8-E9C6-59726861D383}"/>
              </a:ext>
            </a:extLst>
          </p:cNvPr>
          <p:cNvCxnSpPr>
            <a:cxnSpLocks noChangeShapeType="1"/>
          </p:cNvCxnSpPr>
          <p:nvPr/>
        </p:nvCxnSpPr>
        <p:spPr bwMode="auto">
          <a:xfrm>
            <a:off x="10359504" y="2020565"/>
            <a:ext cx="64770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40">
            <a:extLst>
              <a:ext uri="{FF2B5EF4-FFF2-40B4-BE49-F238E27FC236}">
                <a16:creationId xmlns:a16="http://schemas.microsoft.com/office/drawing/2014/main" id="{9AD49FC7-AA55-278E-2D99-9A1F6E5DF580}"/>
              </a:ext>
            </a:extLst>
          </p:cNvPr>
          <p:cNvCxnSpPr>
            <a:cxnSpLocks noChangeShapeType="1"/>
          </p:cNvCxnSpPr>
          <p:nvPr/>
        </p:nvCxnSpPr>
        <p:spPr bwMode="auto">
          <a:xfrm>
            <a:off x="10359504" y="3095303"/>
            <a:ext cx="647700" cy="0"/>
          </a:xfrm>
          <a:prstGeom prst="line">
            <a:avLst/>
          </a:prstGeom>
          <a:noFill/>
          <a:ln w="38100" algn="ctr">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42">
            <a:extLst>
              <a:ext uri="{FF2B5EF4-FFF2-40B4-BE49-F238E27FC236}">
                <a16:creationId xmlns:a16="http://schemas.microsoft.com/office/drawing/2014/main" id="{B9D9878E-0A58-6240-1FB9-A8FC57E3D828}"/>
              </a:ext>
            </a:extLst>
          </p:cNvPr>
          <p:cNvCxnSpPr>
            <a:cxnSpLocks noChangeShapeType="1"/>
          </p:cNvCxnSpPr>
          <p:nvPr/>
        </p:nvCxnSpPr>
        <p:spPr bwMode="auto">
          <a:xfrm>
            <a:off x="7902054" y="3384230"/>
            <a:ext cx="3600450" cy="20637"/>
          </a:xfrm>
          <a:prstGeom prst="line">
            <a:avLst/>
          </a:prstGeom>
          <a:noFill/>
          <a:ln w="2857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39" name="TextBox 46">
            <a:extLst>
              <a:ext uri="{FF2B5EF4-FFF2-40B4-BE49-F238E27FC236}">
                <a16:creationId xmlns:a16="http://schemas.microsoft.com/office/drawing/2014/main" id="{6133FE03-0F86-A52F-8ED2-E40F6CA6E3AB}"/>
              </a:ext>
            </a:extLst>
          </p:cNvPr>
          <p:cNvSpPr txBox="1">
            <a:spLocks noChangeArrowheads="1"/>
          </p:cNvSpPr>
          <p:nvPr/>
        </p:nvSpPr>
        <p:spPr bwMode="auto">
          <a:xfrm>
            <a:off x="11140554" y="3466778"/>
            <a:ext cx="6858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a:t>Time</a:t>
            </a:r>
          </a:p>
        </p:txBody>
      </p:sp>
      <p:cxnSp>
        <p:nvCxnSpPr>
          <p:cNvPr id="40" name="Straight Connector 48">
            <a:extLst>
              <a:ext uri="{FF2B5EF4-FFF2-40B4-BE49-F238E27FC236}">
                <a16:creationId xmlns:a16="http://schemas.microsoft.com/office/drawing/2014/main" id="{219FD17C-62B7-03FD-F918-416F587422FC}"/>
              </a:ext>
            </a:extLst>
          </p:cNvPr>
          <p:cNvCxnSpPr>
            <a:cxnSpLocks noChangeShapeType="1"/>
          </p:cNvCxnSpPr>
          <p:nvPr/>
        </p:nvCxnSpPr>
        <p:spPr bwMode="auto">
          <a:xfrm>
            <a:off x="8317979" y="3384228"/>
            <a:ext cx="0" cy="10795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41" name="TextBox 49">
            <a:extLst>
              <a:ext uri="{FF2B5EF4-FFF2-40B4-BE49-F238E27FC236}">
                <a16:creationId xmlns:a16="http://schemas.microsoft.com/office/drawing/2014/main" id="{705AFE17-F94D-D4AE-BFEF-394EFF6683EE}"/>
              </a:ext>
            </a:extLst>
          </p:cNvPr>
          <p:cNvSpPr txBox="1">
            <a:spLocks noChangeArrowheads="1"/>
          </p:cNvSpPr>
          <p:nvPr/>
        </p:nvSpPr>
        <p:spPr bwMode="auto">
          <a:xfrm>
            <a:off x="8181456" y="3444553"/>
            <a:ext cx="276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a:t>0</a:t>
            </a:r>
          </a:p>
        </p:txBody>
      </p:sp>
      <p:cxnSp>
        <p:nvCxnSpPr>
          <p:cNvPr id="42" name="Straight Connector 50">
            <a:extLst>
              <a:ext uri="{FF2B5EF4-FFF2-40B4-BE49-F238E27FC236}">
                <a16:creationId xmlns:a16="http://schemas.microsoft.com/office/drawing/2014/main" id="{E623E932-53EB-33A5-F108-77F75C13DA81}"/>
              </a:ext>
            </a:extLst>
          </p:cNvPr>
          <p:cNvCxnSpPr>
            <a:cxnSpLocks noChangeShapeType="1"/>
          </p:cNvCxnSpPr>
          <p:nvPr/>
        </p:nvCxnSpPr>
        <p:spPr bwMode="auto">
          <a:xfrm>
            <a:off x="9179992" y="3384228"/>
            <a:ext cx="0" cy="10795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43" name="TextBox 51">
            <a:extLst>
              <a:ext uri="{FF2B5EF4-FFF2-40B4-BE49-F238E27FC236}">
                <a16:creationId xmlns:a16="http://schemas.microsoft.com/office/drawing/2014/main" id="{DA8E44DF-BD81-5504-BC26-3541CA1B7DBF}"/>
              </a:ext>
            </a:extLst>
          </p:cNvPr>
          <p:cNvSpPr txBox="1">
            <a:spLocks noChangeArrowheads="1"/>
          </p:cNvSpPr>
          <p:nvPr/>
        </p:nvSpPr>
        <p:spPr bwMode="auto">
          <a:xfrm>
            <a:off x="9043469" y="3444553"/>
            <a:ext cx="33813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t>t</a:t>
            </a:r>
            <a:r>
              <a:rPr lang="it-IT" altLang="it-IT" sz="1500" b="1" baseline="-25000" dirty="0"/>
              <a:t>1</a:t>
            </a:r>
          </a:p>
        </p:txBody>
      </p:sp>
      <p:cxnSp>
        <p:nvCxnSpPr>
          <p:cNvPr id="44" name="Straight Connector 52">
            <a:extLst>
              <a:ext uri="{FF2B5EF4-FFF2-40B4-BE49-F238E27FC236}">
                <a16:creationId xmlns:a16="http://schemas.microsoft.com/office/drawing/2014/main" id="{76CBED1F-5A55-68CA-30F2-83019658CCDF}"/>
              </a:ext>
            </a:extLst>
          </p:cNvPr>
          <p:cNvCxnSpPr>
            <a:cxnSpLocks noChangeShapeType="1"/>
          </p:cNvCxnSpPr>
          <p:nvPr/>
        </p:nvCxnSpPr>
        <p:spPr bwMode="auto">
          <a:xfrm>
            <a:off x="9937229" y="3384228"/>
            <a:ext cx="0" cy="10795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45" name="TextBox 53">
            <a:extLst>
              <a:ext uri="{FF2B5EF4-FFF2-40B4-BE49-F238E27FC236}">
                <a16:creationId xmlns:a16="http://schemas.microsoft.com/office/drawing/2014/main" id="{D84EDA8F-FA46-1540-C6F6-90A4FFBAC766}"/>
              </a:ext>
            </a:extLst>
          </p:cNvPr>
          <p:cNvSpPr txBox="1">
            <a:spLocks noChangeArrowheads="1"/>
          </p:cNvSpPr>
          <p:nvPr/>
        </p:nvSpPr>
        <p:spPr bwMode="auto">
          <a:xfrm>
            <a:off x="9800704" y="3444553"/>
            <a:ext cx="33813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t>t</a:t>
            </a:r>
            <a:r>
              <a:rPr lang="it-IT" altLang="it-IT" sz="1500" b="1" baseline="-25000" dirty="0"/>
              <a:t>2</a:t>
            </a:r>
          </a:p>
        </p:txBody>
      </p:sp>
      <p:cxnSp>
        <p:nvCxnSpPr>
          <p:cNvPr id="46" name="Straight Connector 54">
            <a:extLst>
              <a:ext uri="{FF2B5EF4-FFF2-40B4-BE49-F238E27FC236}">
                <a16:creationId xmlns:a16="http://schemas.microsoft.com/office/drawing/2014/main" id="{3305680E-421B-E366-EFDF-CBC2793B1EF4}"/>
              </a:ext>
            </a:extLst>
          </p:cNvPr>
          <p:cNvCxnSpPr>
            <a:cxnSpLocks noChangeShapeType="1"/>
          </p:cNvCxnSpPr>
          <p:nvPr/>
        </p:nvCxnSpPr>
        <p:spPr bwMode="auto">
          <a:xfrm>
            <a:off x="10373792" y="3384228"/>
            <a:ext cx="0" cy="107950"/>
          </a:xfrm>
          <a:prstGeom prst="line">
            <a:avLst/>
          </a:prstGeom>
          <a:noFill/>
          <a:ln w="19050" algn="ctr">
            <a:solidFill>
              <a:srgbClr val="000000"/>
            </a:solidFill>
            <a:round/>
            <a:headEnd/>
            <a:tailEnd/>
          </a:ln>
          <a:extLst>
            <a:ext uri="{909E8E84-426E-40DD-AFC4-6F175D3DCCD1}">
              <a14:hiddenFill xmlns:a14="http://schemas.microsoft.com/office/drawing/2010/main">
                <a:noFill/>
              </a14:hiddenFill>
            </a:ext>
          </a:extLst>
        </p:spPr>
      </p:cxnSp>
      <p:sp>
        <p:nvSpPr>
          <p:cNvPr id="47" name="TextBox 55">
            <a:extLst>
              <a:ext uri="{FF2B5EF4-FFF2-40B4-BE49-F238E27FC236}">
                <a16:creationId xmlns:a16="http://schemas.microsoft.com/office/drawing/2014/main" id="{4A336294-030D-D1EC-C947-0F5363F45CFA}"/>
              </a:ext>
            </a:extLst>
          </p:cNvPr>
          <p:cNvSpPr txBox="1">
            <a:spLocks noChangeArrowheads="1"/>
          </p:cNvSpPr>
          <p:nvPr/>
        </p:nvSpPr>
        <p:spPr bwMode="auto">
          <a:xfrm>
            <a:off x="10237267" y="3444553"/>
            <a:ext cx="3206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dirty="0"/>
              <a:t>t</a:t>
            </a:r>
            <a:r>
              <a:rPr lang="it-IT" altLang="it-IT" sz="1500" b="1" baseline="-25000" dirty="0"/>
              <a:t>3</a:t>
            </a:r>
          </a:p>
        </p:txBody>
      </p:sp>
      <p:cxnSp>
        <p:nvCxnSpPr>
          <p:cNvPr id="48" name="Straight Arrow Connector 57">
            <a:extLst>
              <a:ext uri="{FF2B5EF4-FFF2-40B4-BE49-F238E27FC236}">
                <a16:creationId xmlns:a16="http://schemas.microsoft.com/office/drawing/2014/main" id="{F9F0A3D6-C534-7EB4-DAD3-BCD41E3CC958}"/>
              </a:ext>
            </a:extLst>
          </p:cNvPr>
          <p:cNvCxnSpPr>
            <a:cxnSpLocks noChangeShapeType="1"/>
          </p:cNvCxnSpPr>
          <p:nvPr/>
        </p:nvCxnSpPr>
        <p:spPr bwMode="auto">
          <a:xfrm>
            <a:off x="8457679" y="1079178"/>
            <a:ext cx="0" cy="43180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49" name="Straight Arrow Connector 58">
            <a:extLst>
              <a:ext uri="{FF2B5EF4-FFF2-40B4-BE49-F238E27FC236}">
                <a16:creationId xmlns:a16="http://schemas.microsoft.com/office/drawing/2014/main" id="{ED44EC5F-0660-3E89-D289-B0D37AA517F6}"/>
              </a:ext>
            </a:extLst>
          </p:cNvPr>
          <p:cNvCxnSpPr>
            <a:cxnSpLocks noChangeShapeType="1"/>
          </p:cNvCxnSpPr>
          <p:nvPr/>
        </p:nvCxnSpPr>
        <p:spPr bwMode="auto">
          <a:xfrm flipH="1">
            <a:off x="8406879" y="1485578"/>
            <a:ext cx="431800" cy="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50" name="Freeform: Shape 61">
            <a:extLst>
              <a:ext uri="{FF2B5EF4-FFF2-40B4-BE49-F238E27FC236}">
                <a16:creationId xmlns:a16="http://schemas.microsoft.com/office/drawing/2014/main" id="{3CAE35C7-FE16-F799-FB40-5B0BA9321783}"/>
              </a:ext>
            </a:extLst>
          </p:cNvPr>
          <p:cNvSpPr>
            <a:spLocks/>
          </p:cNvSpPr>
          <p:nvPr/>
        </p:nvSpPr>
        <p:spPr bwMode="auto">
          <a:xfrm>
            <a:off x="8518004" y="1172842"/>
            <a:ext cx="234950" cy="225425"/>
          </a:xfrm>
          <a:custGeom>
            <a:avLst/>
            <a:gdLst>
              <a:gd name="T0" fmla="*/ 0 w 234950"/>
              <a:gd name="T1" fmla="*/ 225971 h 224880"/>
              <a:gd name="T2" fmla="*/ 76200 w 234950"/>
              <a:gd name="T3" fmla="*/ 9024 h 224880"/>
              <a:gd name="T4" fmla="*/ 234950 w 234950"/>
              <a:gd name="T5" fmla="*/ 47308 h 224880"/>
              <a:gd name="T6" fmla="*/ 0 60000 65536"/>
              <a:gd name="T7" fmla="*/ 0 60000 65536"/>
              <a:gd name="T8" fmla="*/ 0 60000 65536"/>
            </a:gdLst>
            <a:ahLst/>
            <a:cxnLst>
              <a:cxn ang="T6">
                <a:pos x="T0" y="T1"/>
              </a:cxn>
              <a:cxn ang="T7">
                <a:pos x="T2" y="T3"/>
              </a:cxn>
              <a:cxn ang="T8">
                <a:pos x="T4" y="T5"/>
              </a:cxn>
            </a:cxnLst>
            <a:rect l="0" t="0" r="r" b="b"/>
            <a:pathLst>
              <a:path w="234950" h="224880">
                <a:moveTo>
                  <a:pt x="0" y="224880"/>
                </a:moveTo>
                <a:cubicBezTo>
                  <a:pt x="18521" y="131746"/>
                  <a:pt x="37042" y="38613"/>
                  <a:pt x="76200" y="8980"/>
                </a:cubicBezTo>
                <a:cubicBezTo>
                  <a:pt x="115358" y="-20653"/>
                  <a:pt x="204258" y="31205"/>
                  <a:pt x="234950" y="47080"/>
                </a:cubicBezTo>
              </a:path>
            </a:pathLst>
          </a:custGeom>
          <a:noFill/>
          <a:ln w="9525"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97" name="Gruppo 96">
            <a:extLst>
              <a:ext uri="{FF2B5EF4-FFF2-40B4-BE49-F238E27FC236}">
                <a16:creationId xmlns:a16="http://schemas.microsoft.com/office/drawing/2014/main" id="{1300A8C6-8D2B-3E1F-D383-10D5D2CD9A43}"/>
              </a:ext>
            </a:extLst>
          </p:cNvPr>
          <p:cNvGrpSpPr/>
          <p:nvPr/>
        </p:nvGrpSpPr>
        <p:grpSpPr>
          <a:xfrm>
            <a:off x="9464156" y="2045965"/>
            <a:ext cx="684213" cy="431800"/>
            <a:chOff x="9464154" y="2045965"/>
            <a:chExt cx="684213" cy="431800"/>
          </a:xfrm>
        </p:grpSpPr>
        <p:cxnSp>
          <p:nvCxnSpPr>
            <p:cNvPr id="51" name="Straight Arrow Connector 62">
              <a:extLst>
                <a:ext uri="{FF2B5EF4-FFF2-40B4-BE49-F238E27FC236}">
                  <a16:creationId xmlns:a16="http://schemas.microsoft.com/office/drawing/2014/main" id="{8590FCE0-53E9-7259-DE0E-37D78947D436}"/>
                </a:ext>
              </a:extLst>
            </p:cNvPr>
            <p:cNvCxnSpPr>
              <a:cxnSpLocks noChangeShapeType="1"/>
            </p:cNvCxnSpPr>
            <p:nvPr/>
          </p:nvCxnSpPr>
          <p:spPr bwMode="auto">
            <a:xfrm>
              <a:off x="9516542" y="2045965"/>
              <a:ext cx="0" cy="43180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52" name="Straight Arrow Connector 11263">
              <a:extLst>
                <a:ext uri="{FF2B5EF4-FFF2-40B4-BE49-F238E27FC236}">
                  <a16:creationId xmlns:a16="http://schemas.microsoft.com/office/drawing/2014/main" id="{84D621A0-30EA-7870-FA47-3687CD2CEBF3}"/>
                </a:ext>
              </a:extLst>
            </p:cNvPr>
            <p:cNvCxnSpPr>
              <a:cxnSpLocks noChangeShapeType="1"/>
            </p:cNvCxnSpPr>
            <p:nvPr/>
          </p:nvCxnSpPr>
          <p:spPr bwMode="auto">
            <a:xfrm flipH="1">
              <a:off x="9464154" y="2452365"/>
              <a:ext cx="684213" cy="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53" name="Freeform: Shape 11264">
              <a:extLst>
                <a:ext uri="{FF2B5EF4-FFF2-40B4-BE49-F238E27FC236}">
                  <a16:creationId xmlns:a16="http://schemas.microsoft.com/office/drawing/2014/main" id="{47002F25-00B7-F314-AB15-D0ABBB1DEEA3}"/>
                </a:ext>
              </a:extLst>
            </p:cNvPr>
            <p:cNvSpPr>
              <a:spLocks/>
            </p:cNvSpPr>
            <p:nvPr/>
          </p:nvSpPr>
          <p:spPr bwMode="auto">
            <a:xfrm>
              <a:off x="9576867" y="2139628"/>
              <a:ext cx="234950" cy="225425"/>
            </a:xfrm>
            <a:custGeom>
              <a:avLst/>
              <a:gdLst>
                <a:gd name="T0" fmla="*/ 0 w 234950"/>
                <a:gd name="T1" fmla="*/ 225971 h 224880"/>
                <a:gd name="T2" fmla="*/ 76200 w 234950"/>
                <a:gd name="T3" fmla="*/ 9024 h 224880"/>
                <a:gd name="T4" fmla="*/ 234950 w 234950"/>
                <a:gd name="T5" fmla="*/ 47308 h 224880"/>
                <a:gd name="T6" fmla="*/ 0 60000 65536"/>
                <a:gd name="T7" fmla="*/ 0 60000 65536"/>
                <a:gd name="T8" fmla="*/ 0 60000 65536"/>
              </a:gdLst>
              <a:ahLst/>
              <a:cxnLst>
                <a:cxn ang="T6">
                  <a:pos x="T0" y="T1"/>
                </a:cxn>
                <a:cxn ang="T7">
                  <a:pos x="T2" y="T3"/>
                </a:cxn>
                <a:cxn ang="T8">
                  <a:pos x="T4" y="T5"/>
                </a:cxn>
              </a:cxnLst>
              <a:rect l="0" t="0" r="r" b="b"/>
              <a:pathLst>
                <a:path w="234950" h="224880">
                  <a:moveTo>
                    <a:pt x="0" y="224880"/>
                  </a:moveTo>
                  <a:cubicBezTo>
                    <a:pt x="18521" y="131746"/>
                    <a:pt x="37042" y="38613"/>
                    <a:pt x="76200" y="8980"/>
                  </a:cubicBezTo>
                  <a:cubicBezTo>
                    <a:pt x="115358" y="-20653"/>
                    <a:pt x="204258" y="31205"/>
                    <a:pt x="234950" y="47080"/>
                  </a:cubicBezTo>
                </a:path>
              </a:pathLst>
            </a:custGeom>
            <a:noFill/>
            <a:ln w="9525"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 name="Freeform: Shape 11287">
              <a:extLst>
                <a:ext uri="{FF2B5EF4-FFF2-40B4-BE49-F238E27FC236}">
                  <a16:creationId xmlns:a16="http://schemas.microsoft.com/office/drawing/2014/main" id="{E836D9A2-A9A5-E10D-E38B-085E94B85ED9}"/>
                </a:ext>
              </a:extLst>
            </p:cNvPr>
            <p:cNvSpPr>
              <a:spLocks/>
            </p:cNvSpPr>
            <p:nvPr/>
          </p:nvSpPr>
          <p:spPr bwMode="auto">
            <a:xfrm>
              <a:off x="9800704" y="2179315"/>
              <a:ext cx="222250" cy="130175"/>
            </a:xfrm>
            <a:custGeom>
              <a:avLst/>
              <a:gdLst>
                <a:gd name="T0" fmla="*/ 0 w 222250"/>
                <a:gd name="T1" fmla="*/ 0 h 130364"/>
                <a:gd name="T2" fmla="*/ 114300 w 222250"/>
                <a:gd name="T3" fmla="*/ 120300 h 130364"/>
                <a:gd name="T4" fmla="*/ 222250 w 222250"/>
                <a:gd name="T5" fmla="*/ 113969 h 130364"/>
                <a:gd name="T6" fmla="*/ 0 60000 65536"/>
                <a:gd name="T7" fmla="*/ 0 60000 65536"/>
                <a:gd name="T8" fmla="*/ 0 60000 65536"/>
              </a:gdLst>
              <a:ahLst/>
              <a:cxnLst>
                <a:cxn ang="T6">
                  <a:pos x="T0" y="T1"/>
                </a:cxn>
                <a:cxn ang="T7">
                  <a:pos x="T2" y="T3"/>
                </a:cxn>
                <a:cxn ang="T8">
                  <a:pos x="T4" y="T5"/>
                </a:cxn>
              </a:cxnLst>
              <a:rect l="0" t="0" r="r" b="b"/>
              <a:pathLst>
                <a:path w="222250" h="130364">
                  <a:moveTo>
                    <a:pt x="0" y="0"/>
                  </a:moveTo>
                  <a:cubicBezTo>
                    <a:pt x="38629" y="50800"/>
                    <a:pt x="77258" y="101600"/>
                    <a:pt x="114300" y="120650"/>
                  </a:cubicBezTo>
                  <a:cubicBezTo>
                    <a:pt x="151342" y="139700"/>
                    <a:pt x="186796" y="127000"/>
                    <a:pt x="222250" y="114300"/>
                  </a:cubicBezTo>
                </a:path>
              </a:pathLst>
            </a:cu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6" name="Gruppo 95">
            <a:extLst>
              <a:ext uri="{FF2B5EF4-FFF2-40B4-BE49-F238E27FC236}">
                <a16:creationId xmlns:a16="http://schemas.microsoft.com/office/drawing/2014/main" id="{BFEDCD53-C197-5939-CB9E-BF517F2BF05D}"/>
              </a:ext>
            </a:extLst>
          </p:cNvPr>
          <p:cNvGrpSpPr/>
          <p:nvPr/>
        </p:nvGrpSpPr>
        <p:grpSpPr>
          <a:xfrm>
            <a:off x="9084744" y="412428"/>
            <a:ext cx="611187" cy="431800"/>
            <a:chOff x="9084742" y="412428"/>
            <a:chExt cx="611187" cy="431800"/>
          </a:xfrm>
        </p:grpSpPr>
        <p:cxnSp>
          <p:nvCxnSpPr>
            <p:cNvPr id="54" name="Straight Arrow Connector 11269">
              <a:extLst>
                <a:ext uri="{FF2B5EF4-FFF2-40B4-BE49-F238E27FC236}">
                  <a16:creationId xmlns:a16="http://schemas.microsoft.com/office/drawing/2014/main" id="{77B01BB7-62C6-30D1-B7EA-FFCBA9299722}"/>
                </a:ext>
              </a:extLst>
            </p:cNvPr>
            <p:cNvCxnSpPr>
              <a:cxnSpLocks noChangeShapeType="1"/>
            </p:cNvCxnSpPr>
            <p:nvPr/>
          </p:nvCxnSpPr>
          <p:spPr bwMode="auto">
            <a:xfrm>
              <a:off x="9126017" y="412428"/>
              <a:ext cx="0" cy="43180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55" name="Straight Arrow Connector 11270">
              <a:extLst>
                <a:ext uri="{FF2B5EF4-FFF2-40B4-BE49-F238E27FC236}">
                  <a16:creationId xmlns:a16="http://schemas.microsoft.com/office/drawing/2014/main" id="{20DABBF1-9C80-214B-ED1C-F4BDC0E887A1}"/>
                </a:ext>
              </a:extLst>
            </p:cNvPr>
            <p:cNvCxnSpPr>
              <a:cxnSpLocks noChangeShapeType="1"/>
            </p:cNvCxnSpPr>
            <p:nvPr/>
          </p:nvCxnSpPr>
          <p:spPr bwMode="auto">
            <a:xfrm flipH="1">
              <a:off x="9084742" y="823590"/>
              <a:ext cx="611187" cy="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56" name="Freeform: Shape 11271">
              <a:extLst>
                <a:ext uri="{FF2B5EF4-FFF2-40B4-BE49-F238E27FC236}">
                  <a16:creationId xmlns:a16="http://schemas.microsoft.com/office/drawing/2014/main" id="{B1A3DF3B-5BEF-5897-DF1C-9A53CA9EDEB9}"/>
                </a:ext>
              </a:extLst>
            </p:cNvPr>
            <p:cNvSpPr>
              <a:spLocks/>
            </p:cNvSpPr>
            <p:nvPr/>
          </p:nvSpPr>
          <p:spPr bwMode="auto">
            <a:xfrm>
              <a:off x="9186342" y="506090"/>
              <a:ext cx="234950" cy="225425"/>
            </a:xfrm>
            <a:custGeom>
              <a:avLst/>
              <a:gdLst>
                <a:gd name="T0" fmla="*/ 0 w 234950"/>
                <a:gd name="T1" fmla="*/ 225971 h 224880"/>
                <a:gd name="T2" fmla="*/ 76200 w 234950"/>
                <a:gd name="T3" fmla="*/ 9024 h 224880"/>
                <a:gd name="T4" fmla="*/ 234950 w 234950"/>
                <a:gd name="T5" fmla="*/ 47308 h 224880"/>
                <a:gd name="T6" fmla="*/ 0 60000 65536"/>
                <a:gd name="T7" fmla="*/ 0 60000 65536"/>
                <a:gd name="T8" fmla="*/ 0 60000 65536"/>
              </a:gdLst>
              <a:ahLst/>
              <a:cxnLst>
                <a:cxn ang="T6">
                  <a:pos x="T0" y="T1"/>
                </a:cxn>
                <a:cxn ang="T7">
                  <a:pos x="T2" y="T3"/>
                </a:cxn>
                <a:cxn ang="T8">
                  <a:pos x="T4" y="T5"/>
                </a:cxn>
              </a:cxnLst>
              <a:rect l="0" t="0" r="r" b="b"/>
              <a:pathLst>
                <a:path w="234950" h="224880">
                  <a:moveTo>
                    <a:pt x="0" y="224880"/>
                  </a:moveTo>
                  <a:cubicBezTo>
                    <a:pt x="18521" y="131746"/>
                    <a:pt x="37042" y="38613"/>
                    <a:pt x="76200" y="8980"/>
                  </a:cubicBezTo>
                  <a:cubicBezTo>
                    <a:pt x="115358" y="-20653"/>
                    <a:pt x="204258" y="31205"/>
                    <a:pt x="234950" y="47080"/>
                  </a:cubicBezTo>
                </a:path>
              </a:pathLst>
            </a:custGeom>
            <a:noFill/>
            <a:ln w="9525"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Shape 11297">
              <a:extLst>
                <a:ext uri="{FF2B5EF4-FFF2-40B4-BE49-F238E27FC236}">
                  <a16:creationId xmlns:a16="http://schemas.microsoft.com/office/drawing/2014/main" id="{9D70F440-9B3C-5BC6-E651-A6E44B7AEBBD}"/>
                </a:ext>
              </a:extLst>
            </p:cNvPr>
            <p:cNvSpPr>
              <a:spLocks/>
            </p:cNvSpPr>
            <p:nvPr/>
          </p:nvSpPr>
          <p:spPr bwMode="auto">
            <a:xfrm>
              <a:off x="9414942" y="464815"/>
              <a:ext cx="171450" cy="130175"/>
            </a:xfrm>
            <a:custGeom>
              <a:avLst/>
              <a:gdLst>
                <a:gd name="T0" fmla="*/ 0 w 171450"/>
                <a:gd name="T1" fmla="*/ 82122 h 130514"/>
                <a:gd name="T2" fmla="*/ 88900 w 171450"/>
                <a:gd name="T3" fmla="*/ 126341 h 130514"/>
                <a:gd name="T4" fmla="*/ 171450 w 171450"/>
                <a:gd name="T5" fmla="*/ 0 h 130514"/>
                <a:gd name="T6" fmla="*/ 0 60000 65536"/>
                <a:gd name="T7" fmla="*/ 0 60000 65536"/>
                <a:gd name="T8" fmla="*/ 0 60000 65536"/>
              </a:gdLst>
              <a:ahLst/>
              <a:cxnLst>
                <a:cxn ang="T6">
                  <a:pos x="T0" y="T1"/>
                </a:cxn>
                <a:cxn ang="T7">
                  <a:pos x="T2" y="T3"/>
                </a:cxn>
                <a:cxn ang="T8">
                  <a:pos x="T4" y="T5"/>
                </a:cxn>
              </a:cxnLst>
              <a:rect l="0" t="0" r="r" b="b"/>
              <a:pathLst>
                <a:path w="171450" h="130514">
                  <a:moveTo>
                    <a:pt x="0" y="82550"/>
                  </a:moveTo>
                  <a:cubicBezTo>
                    <a:pt x="30162" y="111654"/>
                    <a:pt x="60325" y="140758"/>
                    <a:pt x="88900" y="127000"/>
                  </a:cubicBezTo>
                  <a:cubicBezTo>
                    <a:pt x="117475" y="113242"/>
                    <a:pt x="144462" y="56621"/>
                    <a:pt x="171450" y="0"/>
                  </a:cubicBezTo>
                </a:path>
              </a:pathLst>
            </a:custGeom>
            <a:noFill/>
            <a:ln w="952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0" name="Gruppo 99">
            <a:extLst>
              <a:ext uri="{FF2B5EF4-FFF2-40B4-BE49-F238E27FC236}">
                <a16:creationId xmlns:a16="http://schemas.microsoft.com/office/drawing/2014/main" id="{F03C0516-347E-465E-F4A4-E34E950FB735}"/>
              </a:ext>
            </a:extLst>
          </p:cNvPr>
          <p:cNvGrpSpPr/>
          <p:nvPr/>
        </p:nvGrpSpPr>
        <p:grpSpPr>
          <a:xfrm>
            <a:off x="10615092" y="1530028"/>
            <a:ext cx="828675" cy="431800"/>
            <a:chOff x="10615092" y="1530028"/>
            <a:chExt cx="828675" cy="431800"/>
          </a:xfrm>
        </p:grpSpPr>
        <p:cxnSp>
          <p:nvCxnSpPr>
            <p:cNvPr id="62" name="Straight Arrow Connector 11292">
              <a:extLst>
                <a:ext uri="{FF2B5EF4-FFF2-40B4-BE49-F238E27FC236}">
                  <a16:creationId xmlns:a16="http://schemas.microsoft.com/office/drawing/2014/main" id="{F6CD7B6D-F025-4FFD-ACB3-F1B8B279427E}"/>
                </a:ext>
              </a:extLst>
            </p:cNvPr>
            <p:cNvCxnSpPr>
              <a:cxnSpLocks noChangeShapeType="1"/>
            </p:cNvCxnSpPr>
            <p:nvPr/>
          </p:nvCxnSpPr>
          <p:spPr bwMode="auto">
            <a:xfrm>
              <a:off x="10667479" y="1530028"/>
              <a:ext cx="0" cy="43180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63" name="Straight Arrow Connector 11293">
              <a:extLst>
                <a:ext uri="{FF2B5EF4-FFF2-40B4-BE49-F238E27FC236}">
                  <a16:creationId xmlns:a16="http://schemas.microsoft.com/office/drawing/2014/main" id="{4706FA68-61B7-6FCF-1D66-16EA68ACE293}"/>
                </a:ext>
              </a:extLst>
            </p:cNvPr>
            <p:cNvCxnSpPr>
              <a:cxnSpLocks noChangeShapeType="1"/>
            </p:cNvCxnSpPr>
            <p:nvPr/>
          </p:nvCxnSpPr>
          <p:spPr bwMode="auto">
            <a:xfrm flipH="1">
              <a:off x="10615092" y="1936428"/>
              <a:ext cx="828675" cy="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64" name="Freeform: Shape 11294">
              <a:extLst>
                <a:ext uri="{FF2B5EF4-FFF2-40B4-BE49-F238E27FC236}">
                  <a16:creationId xmlns:a16="http://schemas.microsoft.com/office/drawing/2014/main" id="{031201C8-634A-6221-58F7-2E7FFE43AE82}"/>
                </a:ext>
              </a:extLst>
            </p:cNvPr>
            <p:cNvSpPr>
              <a:spLocks/>
            </p:cNvSpPr>
            <p:nvPr/>
          </p:nvSpPr>
          <p:spPr bwMode="auto">
            <a:xfrm>
              <a:off x="10727804" y="1623690"/>
              <a:ext cx="234950" cy="225425"/>
            </a:xfrm>
            <a:custGeom>
              <a:avLst/>
              <a:gdLst>
                <a:gd name="T0" fmla="*/ 0 w 234950"/>
                <a:gd name="T1" fmla="*/ 225971 h 224880"/>
                <a:gd name="T2" fmla="*/ 76200 w 234950"/>
                <a:gd name="T3" fmla="*/ 9024 h 224880"/>
                <a:gd name="T4" fmla="*/ 234950 w 234950"/>
                <a:gd name="T5" fmla="*/ 47308 h 224880"/>
                <a:gd name="T6" fmla="*/ 0 60000 65536"/>
                <a:gd name="T7" fmla="*/ 0 60000 65536"/>
                <a:gd name="T8" fmla="*/ 0 60000 65536"/>
              </a:gdLst>
              <a:ahLst/>
              <a:cxnLst>
                <a:cxn ang="T6">
                  <a:pos x="T0" y="T1"/>
                </a:cxn>
                <a:cxn ang="T7">
                  <a:pos x="T2" y="T3"/>
                </a:cxn>
                <a:cxn ang="T8">
                  <a:pos x="T4" y="T5"/>
                </a:cxn>
              </a:cxnLst>
              <a:rect l="0" t="0" r="r" b="b"/>
              <a:pathLst>
                <a:path w="234950" h="224880">
                  <a:moveTo>
                    <a:pt x="0" y="224880"/>
                  </a:moveTo>
                  <a:cubicBezTo>
                    <a:pt x="18521" y="131746"/>
                    <a:pt x="37042" y="38613"/>
                    <a:pt x="76200" y="8980"/>
                  </a:cubicBezTo>
                  <a:cubicBezTo>
                    <a:pt x="115358" y="-20653"/>
                    <a:pt x="204258" y="31205"/>
                    <a:pt x="234950" y="47080"/>
                  </a:cubicBezTo>
                </a:path>
              </a:pathLst>
            </a:custGeom>
            <a:noFill/>
            <a:ln w="9525"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Shape 11295">
              <a:extLst>
                <a:ext uri="{FF2B5EF4-FFF2-40B4-BE49-F238E27FC236}">
                  <a16:creationId xmlns:a16="http://schemas.microsoft.com/office/drawing/2014/main" id="{4B88FA80-A145-5AB1-E49D-E6D8678A84CF}"/>
                </a:ext>
              </a:extLst>
            </p:cNvPr>
            <p:cNvSpPr>
              <a:spLocks/>
            </p:cNvSpPr>
            <p:nvPr/>
          </p:nvSpPr>
          <p:spPr bwMode="auto">
            <a:xfrm>
              <a:off x="10951642" y="1663378"/>
              <a:ext cx="222250" cy="130175"/>
            </a:xfrm>
            <a:custGeom>
              <a:avLst/>
              <a:gdLst>
                <a:gd name="T0" fmla="*/ 0 w 222250"/>
                <a:gd name="T1" fmla="*/ 0 h 130364"/>
                <a:gd name="T2" fmla="*/ 114300 w 222250"/>
                <a:gd name="T3" fmla="*/ 120300 h 130364"/>
                <a:gd name="T4" fmla="*/ 222250 w 222250"/>
                <a:gd name="T5" fmla="*/ 113969 h 130364"/>
                <a:gd name="T6" fmla="*/ 0 60000 65536"/>
                <a:gd name="T7" fmla="*/ 0 60000 65536"/>
                <a:gd name="T8" fmla="*/ 0 60000 65536"/>
              </a:gdLst>
              <a:ahLst/>
              <a:cxnLst>
                <a:cxn ang="T6">
                  <a:pos x="T0" y="T1"/>
                </a:cxn>
                <a:cxn ang="T7">
                  <a:pos x="T2" y="T3"/>
                </a:cxn>
                <a:cxn ang="T8">
                  <a:pos x="T4" y="T5"/>
                </a:cxn>
              </a:cxnLst>
              <a:rect l="0" t="0" r="r" b="b"/>
              <a:pathLst>
                <a:path w="222250" h="130364">
                  <a:moveTo>
                    <a:pt x="0" y="0"/>
                  </a:moveTo>
                  <a:cubicBezTo>
                    <a:pt x="38629" y="50800"/>
                    <a:pt x="77258" y="101600"/>
                    <a:pt x="114300" y="120650"/>
                  </a:cubicBezTo>
                  <a:cubicBezTo>
                    <a:pt x="151342" y="139700"/>
                    <a:pt x="186796" y="127000"/>
                    <a:pt x="222250" y="114300"/>
                  </a:cubicBezTo>
                </a:path>
              </a:pathLst>
            </a:cu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 name="Freeform: Shape 11308">
              <a:extLst>
                <a:ext uri="{FF2B5EF4-FFF2-40B4-BE49-F238E27FC236}">
                  <a16:creationId xmlns:a16="http://schemas.microsoft.com/office/drawing/2014/main" id="{D8769288-0FB8-67B3-49C4-5BBE24B7D4D7}"/>
                </a:ext>
              </a:extLst>
            </p:cNvPr>
            <p:cNvSpPr>
              <a:spLocks/>
            </p:cNvSpPr>
            <p:nvPr/>
          </p:nvSpPr>
          <p:spPr bwMode="auto">
            <a:xfrm>
              <a:off x="11154842" y="1607815"/>
              <a:ext cx="228600" cy="177800"/>
            </a:xfrm>
            <a:custGeom>
              <a:avLst/>
              <a:gdLst>
                <a:gd name="T0" fmla="*/ 0 w 228600"/>
                <a:gd name="T1" fmla="*/ 177800 h 177800"/>
                <a:gd name="T2" fmla="*/ 177800 w 228600"/>
                <a:gd name="T3" fmla="*/ 107950 h 177800"/>
                <a:gd name="T4" fmla="*/ 228600 w 228600"/>
                <a:gd name="T5" fmla="*/ 0 h 177800"/>
                <a:gd name="T6" fmla="*/ 0 60000 65536"/>
                <a:gd name="T7" fmla="*/ 0 60000 65536"/>
                <a:gd name="T8" fmla="*/ 0 60000 65536"/>
              </a:gdLst>
              <a:ahLst/>
              <a:cxnLst>
                <a:cxn ang="T6">
                  <a:pos x="T0" y="T1"/>
                </a:cxn>
                <a:cxn ang="T7">
                  <a:pos x="T2" y="T3"/>
                </a:cxn>
                <a:cxn ang="T8">
                  <a:pos x="T4" y="T5"/>
                </a:cxn>
              </a:cxnLst>
              <a:rect l="0" t="0" r="r" b="b"/>
              <a:pathLst>
                <a:path w="228600" h="177800">
                  <a:moveTo>
                    <a:pt x="0" y="177800"/>
                  </a:moveTo>
                  <a:cubicBezTo>
                    <a:pt x="69850" y="157691"/>
                    <a:pt x="139700" y="137583"/>
                    <a:pt x="177800" y="107950"/>
                  </a:cubicBezTo>
                  <a:cubicBezTo>
                    <a:pt x="215900" y="78317"/>
                    <a:pt x="222250" y="39158"/>
                    <a:pt x="228600" y="0"/>
                  </a:cubicBezTo>
                </a:path>
              </a:pathLst>
            </a:custGeom>
            <a:noFill/>
            <a:ln w="9525" cap="flat" cmpd="sng" algn="ctr">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1" name="Gruppo 100">
            <a:extLst>
              <a:ext uri="{FF2B5EF4-FFF2-40B4-BE49-F238E27FC236}">
                <a16:creationId xmlns:a16="http://schemas.microsoft.com/office/drawing/2014/main" id="{D4D10D84-B6F0-D1D4-D785-ED1965D1CF61}"/>
              </a:ext>
            </a:extLst>
          </p:cNvPr>
          <p:cNvGrpSpPr/>
          <p:nvPr/>
        </p:nvGrpSpPr>
        <p:grpSpPr>
          <a:xfrm>
            <a:off x="10680179" y="2579365"/>
            <a:ext cx="885825" cy="433388"/>
            <a:chOff x="10680179" y="2579365"/>
            <a:chExt cx="885825" cy="433388"/>
          </a:xfrm>
        </p:grpSpPr>
        <p:cxnSp>
          <p:nvCxnSpPr>
            <p:cNvPr id="58" name="Straight Arrow Connector 11288">
              <a:extLst>
                <a:ext uri="{FF2B5EF4-FFF2-40B4-BE49-F238E27FC236}">
                  <a16:creationId xmlns:a16="http://schemas.microsoft.com/office/drawing/2014/main" id="{00076E4E-CCB3-31FA-8E15-09325C81782A}"/>
                </a:ext>
              </a:extLst>
            </p:cNvPr>
            <p:cNvCxnSpPr>
              <a:cxnSpLocks noChangeShapeType="1"/>
            </p:cNvCxnSpPr>
            <p:nvPr/>
          </p:nvCxnSpPr>
          <p:spPr bwMode="auto">
            <a:xfrm>
              <a:off x="10730979" y="2579365"/>
              <a:ext cx="0" cy="433388"/>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59" name="Straight Arrow Connector 11289">
              <a:extLst>
                <a:ext uri="{FF2B5EF4-FFF2-40B4-BE49-F238E27FC236}">
                  <a16:creationId xmlns:a16="http://schemas.microsoft.com/office/drawing/2014/main" id="{EC982D9F-9309-C5F0-EF96-D4F8DD1ACE26}"/>
                </a:ext>
              </a:extLst>
            </p:cNvPr>
            <p:cNvCxnSpPr>
              <a:cxnSpLocks noChangeShapeType="1"/>
            </p:cNvCxnSpPr>
            <p:nvPr/>
          </p:nvCxnSpPr>
          <p:spPr bwMode="auto">
            <a:xfrm flipH="1">
              <a:off x="10680179" y="2985765"/>
              <a:ext cx="827088" cy="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60" name="Freeform: Shape 11290">
              <a:extLst>
                <a:ext uri="{FF2B5EF4-FFF2-40B4-BE49-F238E27FC236}">
                  <a16:creationId xmlns:a16="http://schemas.microsoft.com/office/drawing/2014/main" id="{D85EB923-9A89-E3E3-65BD-17A815FC9630}"/>
                </a:ext>
              </a:extLst>
            </p:cNvPr>
            <p:cNvSpPr>
              <a:spLocks/>
            </p:cNvSpPr>
            <p:nvPr/>
          </p:nvSpPr>
          <p:spPr bwMode="auto">
            <a:xfrm>
              <a:off x="10791304" y="2674615"/>
              <a:ext cx="234950" cy="223838"/>
            </a:xfrm>
            <a:custGeom>
              <a:avLst/>
              <a:gdLst>
                <a:gd name="T0" fmla="*/ 0 w 234950"/>
                <a:gd name="T1" fmla="*/ 222801 h 224880"/>
                <a:gd name="T2" fmla="*/ 76200 w 234950"/>
                <a:gd name="T3" fmla="*/ 8897 h 224880"/>
                <a:gd name="T4" fmla="*/ 234950 w 234950"/>
                <a:gd name="T5" fmla="*/ 46645 h 224880"/>
                <a:gd name="T6" fmla="*/ 0 60000 65536"/>
                <a:gd name="T7" fmla="*/ 0 60000 65536"/>
                <a:gd name="T8" fmla="*/ 0 60000 65536"/>
              </a:gdLst>
              <a:ahLst/>
              <a:cxnLst>
                <a:cxn ang="T6">
                  <a:pos x="T0" y="T1"/>
                </a:cxn>
                <a:cxn ang="T7">
                  <a:pos x="T2" y="T3"/>
                </a:cxn>
                <a:cxn ang="T8">
                  <a:pos x="T4" y="T5"/>
                </a:cxn>
              </a:cxnLst>
              <a:rect l="0" t="0" r="r" b="b"/>
              <a:pathLst>
                <a:path w="234950" h="224880">
                  <a:moveTo>
                    <a:pt x="0" y="224880"/>
                  </a:moveTo>
                  <a:cubicBezTo>
                    <a:pt x="18521" y="131746"/>
                    <a:pt x="37042" y="38613"/>
                    <a:pt x="76200" y="8980"/>
                  </a:cubicBezTo>
                  <a:cubicBezTo>
                    <a:pt x="115358" y="-20653"/>
                    <a:pt x="204258" y="31205"/>
                    <a:pt x="234950" y="47080"/>
                  </a:cubicBezTo>
                </a:path>
              </a:pathLst>
            </a:custGeom>
            <a:noFill/>
            <a:ln w="9525"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Shape 11291">
              <a:extLst>
                <a:ext uri="{FF2B5EF4-FFF2-40B4-BE49-F238E27FC236}">
                  <a16:creationId xmlns:a16="http://schemas.microsoft.com/office/drawing/2014/main" id="{C9FC4DDD-DF91-4DB3-3CEA-53BF1F91D431}"/>
                </a:ext>
              </a:extLst>
            </p:cNvPr>
            <p:cNvSpPr>
              <a:spLocks/>
            </p:cNvSpPr>
            <p:nvPr/>
          </p:nvSpPr>
          <p:spPr bwMode="auto">
            <a:xfrm>
              <a:off x="11015142" y="2712715"/>
              <a:ext cx="222250" cy="131763"/>
            </a:xfrm>
            <a:custGeom>
              <a:avLst/>
              <a:gdLst>
                <a:gd name="T0" fmla="*/ 0 w 222250"/>
                <a:gd name="T1" fmla="*/ 0 h 130364"/>
                <a:gd name="T2" fmla="*/ 114300 w 222250"/>
                <a:gd name="T3" fmla="*/ 123254 h 130364"/>
                <a:gd name="T4" fmla="*/ 222250 w 222250"/>
                <a:gd name="T5" fmla="*/ 116767 h 130364"/>
                <a:gd name="T6" fmla="*/ 0 60000 65536"/>
                <a:gd name="T7" fmla="*/ 0 60000 65536"/>
                <a:gd name="T8" fmla="*/ 0 60000 65536"/>
              </a:gdLst>
              <a:ahLst/>
              <a:cxnLst>
                <a:cxn ang="T6">
                  <a:pos x="T0" y="T1"/>
                </a:cxn>
                <a:cxn ang="T7">
                  <a:pos x="T2" y="T3"/>
                </a:cxn>
                <a:cxn ang="T8">
                  <a:pos x="T4" y="T5"/>
                </a:cxn>
              </a:cxnLst>
              <a:rect l="0" t="0" r="r" b="b"/>
              <a:pathLst>
                <a:path w="222250" h="130364">
                  <a:moveTo>
                    <a:pt x="0" y="0"/>
                  </a:moveTo>
                  <a:cubicBezTo>
                    <a:pt x="38629" y="50800"/>
                    <a:pt x="77258" y="101600"/>
                    <a:pt x="114300" y="120650"/>
                  </a:cubicBezTo>
                  <a:cubicBezTo>
                    <a:pt x="151342" y="139700"/>
                    <a:pt x="186796" y="127000"/>
                    <a:pt x="222250" y="114300"/>
                  </a:cubicBezTo>
                </a:path>
              </a:pathLst>
            </a:custGeom>
            <a:noFill/>
            <a:ln w="9525"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Freeform: Shape 11309">
              <a:extLst>
                <a:ext uri="{FF2B5EF4-FFF2-40B4-BE49-F238E27FC236}">
                  <a16:creationId xmlns:a16="http://schemas.microsoft.com/office/drawing/2014/main" id="{50F7F5BB-251E-CADC-7055-ABEC458C3442}"/>
                </a:ext>
              </a:extLst>
            </p:cNvPr>
            <p:cNvSpPr>
              <a:spLocks/>
            </p:cNvSpPr>
            <p:nvPr/>
          </p:nvSpPr>
          <p:spPr bwMode="auto">
            <a:xfrm>
              <a:off x="11223104" y="2800028"/>
              <a:ext cx="342900" cy="33337"/>
            </a:xfrm>
            <a:custGeom>
              <a:avLst/>
              <a:gdLst>
                <a:gd name="T0" fmla="*/ 0 w 342900"/>
                <a:gd name="T1" fmla="*/ 34613 h 32108"/>
                <a:gd name="T2" fmla="*/ 88900 w 342900"/>
                <a:gd name="T3" fmla="*/ 386 h 32108"/>
                <a:gd name="T4" fmla="*/ 342900 w 342900"/>
                <a:gd name="T5" fmla="*/ 14077 h 32108"/>
                <a:gd name="T6" fmla="*/ 0 60000 65536"/>
                <a:gd name="T7" fmla="*/ 0 60000 65536"/>
                <a:gd name="T8" fmla="*/ 0 60000 65536"/>
              </a:gdLst>
              <a:ahLst/>
              <a:cxnLst>
                <a:cxn ang="T6">
                  <a:pos x="T0" y="T1"/>
                </a:cxn>
                <a:cxn ang="T7">
                  <a:pos x="T2" y="T3"/>
                </a:cxn>
                <a:cxn ang="T8">
                  <a:pos x="T4" y="T5"/>
                </a:cxn>
              </a:cxnLst>
              <a:rect l="0" t="0" r="r" b="b"/>
              <a:pathLst>
                <a:path w="342900" h="32108">
                  <a:moveTo>
                    <a:pt x="0" y="32108"/>
                  </a:moveTo>
                  <a:cubicBezTo>
                    <a:pt x="15875" y="17820"/>
                    <a:pt x="31750" y="3533"/>
                    <a:pt x="88900" y="358"/>
                  </a:cubicBezTo>
                  <a:cubicBezTo>
                    <a:pt x="146050" y="-2817"/>
                    <a:pt x="305858" y="16233"/>
                    <a:pt x="342900" y="13058"/>
                  </a:cubicBezTo>
                </a:path>
              </a:pathLst>
            </a:custGeom>
            <a:noFill/>
            <a:ln w="9525" cap="flat" cmpd="sng"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8" name="Gruppo 97">
            <a:extLst>
              <a:ext uri="{FF2B5EF4-FFF2-40B4-BE49-F238E27FC236}">
                <a16:creationId xmlns:a16="http://schemas.microsoft.com/office/drawing/2014/main" id="{FF757306-36C1-6C4F-8406-A5428C7EE788}"/>
              </a:ext>
            </a:extLst>
          </p:cNvPr>
          <p:cNvGrpSpPr/>
          <p:nvPr/>
        </p:nvGrpSpPr>
        <p:grpSpPr>
          <a:xfrm>
            <a:off x="10599217" y="75878"/>
            <a:ext cx="827087" cy="517525"/>
            <a:chOff x="10599217" y="75878"/>
            <a:chExt cx="827087" cy="517525"/>
          </a:xfrm>
        </p:grpSpPr>
        <p:cxnSp>
          <p:nvCxnSpPr>
            <p:cNvPr id="71" name="Straight Arrow Connector 11304">
              <a:extLst>
                <a:ext uri="{FF2B5EF4-FFF2-40B4-BE49-F238E27FC236}">
                  <a16:creationId xmlns:a16="http://schemas.microsoft.com/office/drawing/2014/main" id="{92BE9D68-2E5F-8D9A-59AA-FFE370779FDC}"/>
                </a:ext>
              </a:extLst>
            </p:cNvPr>
            <p:cNvCxnSpPr>
              <a:cxnSpLocks noChangeShapeType="1"/>
            </p:cNvCxnSpPr>
            <p:nvPr/>
          </p:nvCxnSpPr>
          <p:spPr bwMode="auto">
            <a:xfrm>
              <a:off x="10640492" y="161603"/>
              <a:ext cx="0" cy="43180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72" name="Straight Arrow Connector 11305">
              <a:extLst>
                <a:ext uri="{FF2B5EF4-FFF2-40B4-BE49-F238E27FC236}">
                  <a16:creationId xmlns:a16="http://schemas.microsoft.com/office/drawing/2014/main" id="{5A3FF354-48E9-02E8-7D23-CBE886F8A4CB}"/>
                </a:ext>
              </a:extLst>
            </p:cNvPr>
            <p:cNvCxnSpPr>
              <a:cxnSpLocks noChangeShapeType="1"/>
            </p:cNvCxnSpPr>
            <p:nvPr/>
          </p:nvCxnSpPr>
          <p:spPr bwMode="auto">
            <a:xfrm flipH="1">
              <a:off x="10599217" y="572765"/>
              <a:ext cx="827087" cy="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73" name="Freeform: Shape 11306">
              <a:extLst>
                <a:ext uri="{FF2B5EF4-FFF2-40B4-BE49-F238E27FC236}">
                  <a16:creationId xmlns:a16="http://schemas.microsoft.com/office/drawing/2014/main" id="{A9C6B8C0-52BF-4412-5128-4FB2821D3A42}"/>
                </a:ext>
              </a:extLst>
            </p:cNvPr>
            <p:cNvSpPr>
              <a:spLocks/>
            </p:cNvSpPr>
            <p:nvPr/>
          </p:nvSpPr>
          <p:spPr bwMode="auto">
            <a:xfrm>
              <a:off x="10700817" y="256853"/>
              <a:ext cx="234950" cy="223837"/>
            </a:xfrm>
            <a:custGeom>
              <a:avLst/>
              <a:gdLst>
                <a:gd name="T0" fmla="*/ 0 w 234950"/>
                <a:gd name="T1" fmla="*/ 222799 h 224880"/>
                <a:gd name="T2" fmla="*/ 76200 w 234950"/>
                <a:gd name="T3" fmla="*/ 8897 h 224880"/>
                <a:gd name="T4" fmla="*/ 234950 w 234950"/>
                <a:gd name="T5" fmla="*/ 46645 h 224880"/>
                <a:gd name="T6" fmla="*/ 0 60000 65536"/>
                <a:gd name="T7" fmla="*/ 0 60000 65536"/>
                <a:gd name="T8" fmla="*/ 0 60000 65536"/>
              </a:gdLst>
              <a:ahLst/>
              <a:cxnLst>
                <a:cxn ang="T6">
                  <a:pos x="T0" y="T1"/>
                </a:cxn>
                <a:cxn ang="T7">
                  <a:pos x="T2" y="T3"/>
                </a:cxn>
                <a:cxn ang="T8">
                  <a:pos x="T4" y="T5"/>
                </a:cxn>
              </a:cxnLst>
              <a:rect l="0" t="0" r="r" b="b"/>
              <a:pathLst>
                <a:path w="234950" h="224880">
                  <a:moveTo>
                    <a:pt x="0" y="224880"/>
                  </a:moveTo>
                  <a:cubicBezTo>
                    <a:pt x="18521" y="131746"/>
                    <a:pt x="37042" y="38613"/>
                    <a:pt x="76200" y="8980"/>
                  </a:cubicBezTo>
                  <a:cubicBezTo>
                    <a:pt x="115358" y="-20653"/>
                    <a:pt x="204258" y="31205"/>
                    <a:pt x="234950" y="47080"/>
                  </a:cubicBezTo>
                </a:path>
              </a:pathLst>
            </a:custGeom>
            <a:noFill/>
            <a:ln w="9525"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Freeform: Shape 11307">
              <a:extLst>
                <a:ext uri="{FF2B5EF4-FFF2-40B4-BE49-F238E27FC236}">
                  <a16:creationId xmlns:a16="http://schemas.microsoft.com/office/drawing/2014/main" id="{927B8218-A2D2-4ADD-7CC8-596876932322}"/>
                </a:ext>
              </a:extLst>
            </p:cNvPr>
            <p:cNvSpPr>
              <a:spLocks/>
            </p:cNvSpPr>
            <p:nvPr/>
          </p:nvSpPr>
          <p:spPr bwMode="auto">
            <a:xfrm>
              <a:off x="10929417" y="213990"/>
              <a:ext cx="171450" cy="130175"/>
            </a:xfrm>
            <a:custGeom>
              <a:avLst/>
              <a:gdLst>
                <a:gd name="T0" fmla="*/ 0 w 171450"/>
                <a:gd name="T1" fmla="*/ 82122 h 130514"/>
                <a:gd name="T2" fmla="*/ 88900 w 171450"/>
                <a:gd name="T3" fmla="*/ 126341 h 130514"/>
                <a:gd name="T4" fmla="*/ 171450 w 171450"/>
                <a:gd name="T5" fmla="*/ 0 h 130514"/>
                <a:gd name="T6" fmla="*/ 0 60000 65536"/>
                <a:gd name="T7" fmla="*/ 0 60000 65536"/>
                <a:gd name="T8" fmla="*/ 0 60000 65536"/>
              </a:gdLst>
              <a:ahLst/>
              <a:cxnLst>
                <a:cxn ang="T6">
                  <a:pos x="T0" y="T1"/>
                </a:cxn>
                <a:cxn ang="T7">
                  <a:pos x="T2" y="T3"/>
                </a:cxn>
                <a:cxn ang="T8">
                  <a:pos x="T4" y="T5"/>
                </a:cxn>
              </a:cxnLst>
              <a:rect l="0" t="0" r="r" b="b"/>
              <a:pathLst>
                <a:path w="171450" h="130514">
                  <a:moveTo>
                    <a:pt x="0" y="82550"/>
                  </a:moveTo>
                  <a:cubicBezTo>
                    <a:pt x="30162" y="111654"/>
                    <a:pt x="60325" y="140758"/>
                    <a:pt x="88900" y="127000"/>
                  </a:cubicBezTo>
                  <a:cubicBezTo>
                    <a:pt x="117475" y="113242"/>
                    <a:pt x="144462" y="56621"/>
                    <a:pt x="171450" y="0"/>
                  </a:cubicBezTo>
                </a:path>
              </a:pathLst>
            </a:custGeom>
            <a:noFill/>
            <a:ln w="952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 name="Freeform: Shape 11310">
              <a:extLst>
                <a:ext uri="{FF2B5EF4-FFF2-40B4-BE49-F238E27FC236}">
                  <a16:creationId xmlns:a16="http://schemas.microsoft.com/office/drawing/2014/main" id="{3DCBEF8C-6A0F-AC14-DA3A-C185CA1839A5}"/>
                </a:ext>
              </a:extLst>
            </p:cNvPr>
            <p:cNvSpPr>
              <a:spLocks/>
            </p:cNvSpPr>
            <p:nvPr/>
          </p:nvSpPr>
          <p:spPr bwMode="auto">
            <a:xfrm>
              <a:off x="11092929" y="75878"/>
              <a:ext cx="82550" cy="152400"/>
            </a:xfrm>
            <a:custGeom>
              <a:avLst/>
              <a:gdLst>
                <a:gd name="T0" fmla="*/ 0 w 82550"/>
                <a:gd name="T1" fmla="*/ 151655 h 153149"/>
                <a:gd name="T2" fmla="*/ 44450 w 82550"/>
                <a:gd name="T3" fmla="*/ 32182 h 153149"/>
                <a:gd name="T4" fmla="*/ 82550 w 82550"/>
                <a:gd name="T5" fmla="*/ 7029 h 153149"/>
                <a:gd name="T6" fmla="*/ 0 60000 65536"/>
                <a:gd name="T7" fmla="*/ 0 60000 65536"/>
                <a:gd name="T8" fmla="*/ 0 60000 65536"/>
              </a:gdLst>
              <a:ahLst/>
              <a:cxnLst>
                <a:cxn ang="T6">
                  <a:pos x="T0" y="T1"/>
                </a:cxn>
                <a:cxn ang="T7">
                  <a:pos x="T2" y="T3"/>
                </a:cxn>
                <a:cxn ang="T8">
                  <a:pos x="T4" y="T5"/>
                </a:cxn>
              </a:cxnLst>
              <a:rect l="0" t="0" r="r" b="b"/>
              <a:pathLst>
                <a:path w="82550" h="153149">
                  <a:moveTo>
                    <a:pt x="0" y="153149"/>
                  </a:moveTo>
                  <a:cubicBezTo>
                    <a:pt x="15346" y="104995"/>
                    <a:pt x="30692" y="56841"/>
                    <a:pt x="44450" y="32499"/>
                  </a:cubicBezTo>
                  <a:cubicBezTo>
                    <a:pt x="58208" y="8157"/>
                    <a:pt x="63500" y="-10893"/>
                    <a:pt x="82550" y="7099"/>
                  </a:cubicBezTo>
                </a:path>
              </a:pathLst>
            </a:custGeom>
            <a:noFill/>
            <a:ln w="9525" cap="flat" cmpd="sng" algn="ctr">
              <a:solidFill>
                <a:srgbClr val="0070C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9" name="Gruppo 98">
            <a:extLst>
              <a:ext uri="{FF2B5EF4-FFF2-40B4-BE49-F238E27FC236}">
                <a16:creationId xmlns:a16="http://schemas.microsoft.com/office/drawing/2014/main" id="{218619D5-E7B1-3436-D2CB-29E4CDC1F756}"/>
              </a:ext>
            </a:extLst>
          </p:cNvPr>
          <p:cNvGrpSpPr/>
          <p:nvPr/>
        </p:nvGrpSpPr>
        <p:grpSpPr>
          <a:xfrm>
            <a:off x="10596042" y="1002978"/>
            <a:ext cx="827087" cy="431800"/>
            <a:chOff x="10596042" y="1002978"/>
            <a:chExt cx="827087" cy="431800"/>
          </a:xfrm>
        </p:grpSpPr>
        <p:cxnSp>
          <p:nvCxnSpPr>
            <p:cNvPr id="67" name="Straight Arrow Connector 11298">
              <a:extLst>
                <a:ext uri="{FF2B5EF4-FFF2-40B4-BE49-F238E27FC236}">
                  <a16:creationId xmlns:a16="http://schemas.microsoft.com/office/drawing/2014/main" id="{5F0F6857-2DE2-9FC3-02FC-175182E75D56}"/>
                </a:ext>
              </a:extLst>
            </p:cNvPr>
            <p:cNvCxnSpPr>
              <a:cxnSpLocks noChangeShapeType="1"/>
            </p:cNvCxnSpPr>
            <p:nvPr/>
          </p:nvCxnSpPr>
          <p:spPr bwMode="auto">
            <a:xfrm>
              <a:off x="10637317" y="1002978"/>
              <a:ext cx="0" cy="43180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cxnSp>
          <p:nvCxnSpPr>
            <p:cNvPr id="68" name="Straight Arrow Connector 11299">
              <a:extLst>
                <a:ext uri="{FF2B5EF4-FFF2-40B4-BE49-F238E27FC236}">
                  <a16:creationId xmlns:a16="http://schemas.microsoft.com/office/drawing/2014/main" id="{8135A625-C12B-F3B7-A3D6-D7D948D71465}"/>
                </a:ext>
              </a:extLst>
            </p:cNvPr>
            <p:cNvCxnSpPr>
              <a:cxnSpLocks noChangeShapeType="1"/>
            </p:cNvCxnSpPr>
            <p:nvPr/>
          </p:nvCxnSpPr>
          <p:spPr bwMode="auto">
            <a:xfrm flipH="1">
              <a:off x="10596042" y="1414140"/>
              <a:ext cx="827087" cy="0"/>
            </a:xfrm>
            <a:prstGeom prst="straightConnector1">
              <a:avLst/>
            </a:prstGeom>
            <a:noFill/>
            <a:ln w="9525" algn="ctr">
              <a:solidFill>
                <a:srgbClr val="000000"/>
              </a:solidFill>
              <a:round/>
              <a:headEnd type="arrow" w="med" len="med"/>
              <a:tailEnd/>
            </a:ln>
            <a:extLst>
              <a:ext uri="{909E8E84-426E-40DD-AFC4-6F175D3DCCD1}">
                <a14:hiddenFill xmlns:a14="http://schemas.microsoft.com/office/drawing/2010/main">
                  <a:noFill/>
                </a14:hiddenFill>
              </a:ext>
            </a:extLst>
          </p:spPr>
        </p:cxnSp>
        <p:sp>
          <p:nvSpPr>
            <p:cNvPr id="69" name="Freeform: Shape 11300">
              <a:extLst>
                <a:ext uri="{FF2B5EF4-FFF2-40B4-BE49-F238E27FC236}">
                  <a16:creationId xmlns:a16="http://schemas.microsoft.com/office/drawing/2014/main" id="{6C2ABAAF-70A0-9E78-DD17-5AA994A84DAC}"/>
                </a:ext>
              </a:extLst>
            </p:cNvPr>
            <p:cNvSpPr>
              <a:spLocks/>
            </p:cNvSpPr>
            <p:nvPr/>
          </p:nvSpPr>
          <p:spPr bwMode="auto">
            <a:xfrm>
              <a:off x="10697642" y="1096640"/>
              <a:ext cx="234950" cy="225425"/>
            </a:xfrm>
            <a:custGeom>
              <a:avLst/>
              <a:gdLst>
                <a:gd name="T0" fmla="*/ 0 w 234950"/>
                <a:gd name="T1" fmla="*/ 225971 h 224880"/>
                <a:gd name="T2" fmla="*/ 76200 w 234950"/>
                <a:gd name="T3" fmla="*/ 9024 h 224880"/>
                <a:gd name="T4" fmla="*/ 234950 w 234950"/>
                <a:gd name="T5" fmla="*/ 47308 h 224880"/>
                <a:gd name="T6" fmla="*/ 0 60000 65536"/>
                <a:gd name="T7" fmla="*/ 0 60000 65536"/>
                <a:gd name="T8" fmla="*/ 0 60000 65536"/>
              </a:gdLst>
              <a:ahLst/>
              <a:cxnLst>
                <a:cxn ang="T6">
                  <a:pos x="T0" y="T1"/>
                </a:cxn>
                <a:cxn ang="T7">
                  <a:pos x="T2" y="T3"/>
                </a:cxn>
                <a:cxn ang="T8">
                  <a:pos x="T4" y="T5"/>
                </a:cxn>
              </a:cxnLst>
              <a:rect l="0" t="0" r="r" b="b"/>
              <a:pathLst>
                <a:path w="234950" h="224880">
                  <a:moveTo>
                    <a:pt x="0" y="224880"/>
                  </a:moveTo>
                  <a:cubicBezTo>
                    <a:pt x="18521" y="131746"/>
                    <a:pt x="37042" y="38613"/>
                    <a:pt x="76200" y="8980"/>
                  </a:cubicBezTo>
                  <a:cubicBezTo>
                    <a:pt x="115358" y="-20653"/>
                    <a:pt x="204258" y="31205"/>
                    <a:pt x="234950" y="47080"/>
                  </a:cubicBezTo>
                </a:path>
              </a:pathLst>
            </a:custGeom>
            <a:noFill/>
            <a:ln w="9525" cap="flat" cmpd="sng" algn="ctr">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Shape 11301">
              <a:extLst>
                <a:ext uri="{FF2B5EF4-FFF2-40B4-BE49-F238E27FC236}">
                  <a16:creationId xmlns:a16="http://schemas.microsoft.com/office/drawing/2014/main" id="{DEC2A856-004D-60AD-E489-780A06F6F557}"/>
                </a:ext>
              </a:extLst>
            </p:cNvPr>
            <p:cNvSpPr>
              <a:spLocks/>
            </p:cNvSpPr>
            <p:nvPr/>
          </p:nvSpPr>
          <p:spPr bwMode="auto">
            <a:xfrm>
              <a:off x="10926242" y="1055365"/>
              <a:ext cx="171450" cy="130175"/>
            </a:xfrm>
            <a:custGeom>
              <a:avLst/>
              <a:gdLst>
                <a:gd name="T0" fmla="*/ 0 w 171450"/>
                <a:gd name="T1" fmla="*/ 82122 h 130514"/>
                <a:gd name="T2" fmla="*/ 88900 w 171450"/>
                <a:gd name="T3" fmla="*/ 126341 h 130514"/>
                <a:gd name="T4" fmla="*/ 171450 w 171450"/>
                <a:gd name="T5" fmla="*/ 0 h 130514"/>
                <a:gd name="T6" fmla="*/ 0 60000 65536"/>
                <a:gd name="T7" fmla="*/ 0 60000 65536"/>
                <a:gd name="T8" fmla="*/ 0 60000 65536"/>
              </a:gdLst>
              <a:ahLst/>
              <a:cxnLst>
                <a:cxn ang="T6">
                  <a:pos x="T0" y="T1"/>
                </a:cxn>
                <a:cxn ang="T7">
                  <a:pos x="T2" y="T3"/>
                </a:cxn>
                <a:cxn ang="T8">
                  <a:pos x="T4" y="T5"/>
                </a:cxn>
              </a:cxnLst>
              <a:rect l="0" t="0" r="r" b="b"/>
              <a:pathLst>
                <a:path w="171450" h="130514">
                  <a:moveTo>
                    <a:pt x="0" y="82550"/>
                  </a:moveTo>
                  <a:cubicBezTo>
                    <a:pt x="30162" y="111654"/>
                    <a:pt x="60325" y="140758"/>
                    <a:pt x="88900" y="127000"/>
                  </a:cubicBezTo>
                  <a:cubicBezTo>
                    <a:pt x="117475" y="113242"/>
                    <a:pt x="144462" y="56621"/>
                    <a:pt x="171450" y="0"/>
                  </a:cubicBezTo>
                </a:path>
              </a:pathLst>
            </a:custGeom>
            <a:noFill/>
            <a:ln w="952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Freeform: Shape 11311">
              <a:extLst>
                <a:ext uri="{FF2B5EF4-FFF2-40B4-BE49-F238E27FC236}">
                  <a16:creationId xmlns:a16="http://schemas.microsoft.com/office/drawing/2014/main" id="{1B52D7EA-A4D4-754C-09B6-977E600BE27D}"/>
                </a:ext>
              </a:extLst>
            </p:cNvPr>
            <p:cNvSpPr>
              <a:spLocks/>
            </p:cNvSpPr>
            <p:nvPr/>
          </p:nvSpPr>
          <p:spPr bwMode="auto">
            <a:xfrm>
              <a:off x="11092929" y="1007740"/>
              <a:ext cx="296863" cy="60325"/>
            </a:xfrm>
            <a:custGeom>
              <a:avLst/>
              <a:gdLst>
                <a:gd name="T0" fmla="*/ 9762 w 295417"/>
                <a:gd name="T1" fmla="*/ 61535 h 59139"/>
                <a:gd name="T2" fmla="*/ 35411 w 295417"/>
                <a:gd name="T3" fmla="*/ 2070 h 59139"/>
                <a:gd name="T4" fmla="*/ 298316 w 295417"/>
                <a:gd name="T5" fmla="*/ 21891 h 59139"/>
                <a:gd name="T6" fmla="*/ 0 60000 65536"/>
                <a:gd name="T7" fmla="*/ 0 60000 65536"/>
                <a:gd name="T8" fmla="*/ 0 60000 65536"/>
              </a:gdLst>
              <a:ahLst/>
              <a:cxnLst>
                <a:cxn ang="T6">
                  <a:pos x="T0" y="T1"/>
                </a:cxn>
                <a:cxn ang="T7">
                  <a:pos x="T2" y="T3"/>
                </a:cxn>
                <a:cxn ang="T8">
                  <a:pos x="T4" y="T5"/>
                </a:cxn>
              </a:cxnLst>
              <a:rect l="0" t="0" r="r" b="b"/>
              <a:pathLst>
                <a:path w="295417" h="59139">
                  <a:moveTo>
                    <a:pt x="9667" y="59139"/>
                  </a:moveTo>
                  <a:cubicBezTo>
                    <a:pt x="-1446" y="33739"/>
                    <a:pt x="-12558" y="8339"/>
                    <a:pt x="35067" y="1989"/>
                  </a:cubicBezTo>
                  <a:cubicBezTo>
                    <a:pt x="82692" y="-4361"/>
                    <a:pt x="257317" y="5164"/>
                    <a:pt x="295417" y="21039"/>
                  </a:cubicBezTo>
                </a:path>
              </a:pathLst>
            </a:custGeom>
            <a:noFill/>
            <a:ln w="9525" cap="flat" cmpd="sng" algn="ctr">
              <a:solidFill>
                <a:srgbClr val="FFFF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cxnSp>
        <p:nvCxnSpPr>
          <p:cNvPr id="83" name="Connettore a gomito 82">
            <a:extLst>
              <a:ext uri="{FF2B5EF4-FFF2-40B4-BE49-F238E27FC236}">
                <a16:creationId xmlns:a16="http://schemas.microsoft.com/office/drawing/2014/main" id="{363AC714-E332-25B1-F8D0-AEB5C0A572FF}"/>
              </a:ext>
            </a:extLst>
          </p:cNvPr>
          <p:cNvCxnSpPr>
            <a:endCxn id="18" idx="1"/>
          </p:cNvCxnSpPr>
          <p:nvPr/>
        </p:nvCxnSpPr>
        <p:spPr bwMode="auto">
          <a:xfrm>
            <a:off x="1563007" y="5538292"/>
            <a:ext cx="2661004" cy="174966"/>
          </a:xfrm>
          <a:prstGeom prst="bentConnector3">
            <a:avLst>
              <a:gd name="adj1" fmla="val 365"/>
            </a:avLst>
          </a:prstGeom>
          <a:noFill/>
          <a:ln w="28575"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86" name="TextBox 85">
            <a:extLst>
              <a:ext uri="{FF2B5EF4-FFF2-40B4-BE49-F238E27FC236}">
                <a16:creationId xmlns:a16="http://schemas.microsoft.com/office/drawing/2014/main" id="{6ADF9638-E671-595E-C7CD-BD2B8E24C602}"/>
              </a:ext>
            </a:extLst>
          </p:cNvPr>
          <p:cNvSpPr txBox="1"/>
          <p:nvPr/>
        </p:nvSpPr>
        <p:spPr>
          <a:xfrm>
            <a:off x="3622893" y="3820978"/>
            <a:ext cx="784209" cy="400110"/>
          </a:xfrm>
          <a:prstGeom prst="rect">
            <a:avLst/>
          </a:prstGeom>
          <a:noFill/>
        </p:spPr>
        <p:txBody>
          <a:bodyPr wrap="square" rtlCol="0">
            <a:spAutoFit/>
          </a:bodyPr>
          <a:lstStyle/>
          <a:p>
            <a:r>
              <a:rPr lang="it-IT" sz="2000" b="1" dirty="0">
                <a:solidFill>
                  <a:srgbClr val="FF0000"/>
                </a:solidFill>
              </a:rPr>
              <a:t>NO</a:t>
            </a:r>
          </a:p>
        </p:txBody>
      </p:sp>
      <p:sp>
        <p:nvSpPr>
          <p:cNvPr id="87" name="TextBox 86">
            <a:extLst>
              <a:ext uri="{FF2B5EF4-FFF2-40B4-BE49-F238E27FC236}">
                <a16:creationId xmlns:a16="http://schemas.microsoft.com/office/drawing/2014/main" id="{1F65E41D-8A06-1268-0698-97E9CBBC8D07}"/>
              </a:ext>
            </a:extLst>
          </p:cNvPr>
          <p:cNvSpPr txBox="1"/>
          <p:nvPr/>
        </p:nvSpPr>
        <p:spPr>
          <a:xfrm>
            <a:off x="2863521" y="5264255"/>
            <a:ext cx="784209" cy="400110"/>
          </a:xfrm>
          <a:prstGeom prst="rect">
            <a:avLst/>
          </a:prstGeom>
          <a:noFill/>
        </p:spPr>
        <p:txBody>
          <a:bodyPr wrap="square" rtlCol="0">
            <a:spAutoFit/>
          </a:bodyPr>
          <a:lstStyle/>
          <a:p>
            <a:r>
              <a:rPr lang="it-IT" sz="2000" b="1" dirty="0">
                <a:solidFill>
                  <a:srgbClr val="00B050"/>
                </a:solidFill>
              </a:rPr>
              <a:t>YES</a:t>
            </a:r>
          </a:p>
        </p:txBody>
      </p:sp>
      <p:sp>
        <p:nvSpPr>
          <p:cNvPr id="90" name="Multiplication Sign 89">
            <a:extLst>
              <a:ext uri="{FF2B5EF4-FFF2-40B4-BE49-F238E27FC236}">
                <a16:creationId xmlns:a16="http://schemas.microsoft.com/office/drawing/2014/main" id="{747EC5F3-7BCF-2433-502F-4E030C62F689}"/>
              </a:ext>
            </a:extLst>
          </p:cNvPr>
          <p:cNvSpPr/>
          <p:nvPr/>
        </p:nvSpPr>
        <p:spPr bwMode="auto">
          <a:xfrm>
            <a:off x="3015694" y="3719317"/>
            <a:ext cx="647767" cy="608992"/>
          </a:xfrm>
          <a:prstGeom prst="mathMultiply">
            <a:avLst/>
          </a:prstGeom>
          <a:solidFill>
            <a:srgbClr val="FF0000"/>
          </a:solidFill>
          <a:ln>
            <a:noFill/>
          </a:ln>
          <a:effectLst/>
        </p:spPr>
        <p:txBody>
          <a:bodyPr vert="horz" wrap="square" lIns="91440" tIns="45720" rIns="91440" bIns="45720" numCol="1" rtlCol="0" anchor="t" anchorCtr="0" compatLnSpc="1">
            <a:prstTxWarp prst="textNoShape">
              <a:avLst/>
            </a:prstTxWarp>
          </a:bodyPr>
          <a:lstStyle/>
          <a:p>
            <a:endParaRPr lang="it-IT">
              <a:ea typeface="ＭＳ Ｐゴシック" pitchFamily="1" charset="-128"/>
            </a:endParaRPr>
          </a:p>
        </p:txBody>
      </p:sp>
      <p:pic>
        <p:nvPicPr>
          <p:cNvPr id="92" name="Graphic 91" descr="Checkmark with solid fill">
            <a:extLst>
              <a:ext uri="{FF2B5EF4-FFF2-40B4-BE49-F238E27FC236}">
                <a16:creationId xmlns:a16="http://schemas.microsoft.com/office/drawing/2014/main" id="{C6189C47-4B6F-7C99-EBC8-ADAE519307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4666" y="5070392"/>
            <a:ext cx="592993" cy="592993"/>
          </a:xfrm>
          <a:prstGeom prst="rect">
            <a:avLst/>
          </a:prstGeom>
        </p:spPr>
      </p:pic>
      <p:sp>
        <p:nvSpPr>
          <p:cNvPr id="94" name="Rectangle: Rounded Corners 3">
            <a:extLst>
              <a:ext uri="{FF2B5EF4-FFF2-40B4-BE49-F238E27FC236}">
                <a16:creationId xmlns:a16="http://schemas.microsoft.com/office/drawing/2014/main" id="{774119EE-A187-C83B-6707-9D15A3978778}"/>
              </a:ext>
            </a:extLst>
          </p:cNvPr>
          <p:cNvSpPr/>
          <p:nvPr/>
        </p:nvSpPr>
        <p:spPr bwMode="auto">
          <a:xfrm>
            <a:off x="3959086" y="585950"/>
            <a:ext cx="2741910" cy="434281"/>
          </a:xfrm>
          <a:prstGeom prst="roundRect">
            <a:avLst/>
          </a:prstGeom>
          <a:solidFill>
            <a:srgbClr val="000000"/>
          </a:solidFill>
          <a:ln w="19050">
            <a:solidFill>
              <a:schemeClr val="tx1">
                <a:lumMod val="50000"/>
              </a:schemeClr>
            </a:solidFill>
          </a:ln>
          <a:effectLst/>
        </p:spPr>
        <p:txBody>
          <a:bodyPr anchor="ctr"/>
          <a:lstStyle/>
          <a:p>
            <a:pPr algn="ctr">
              <a:defRPr/>
            </a:pPr>
            <a:r>
              <a:rPr lang="it-IT" sz="1500" dirty="0">
                <a:latin typeface="Tahoma" panose="020B0604030504040204" pitchFamily="34" charset="0"/>
                <a:ea typeface="Tahoma" panose="020B0604030504040204" pitchFamily="34" charset="0"/>
                <a:cs typeface="Tahoma" panose="020B0604030504040204" pitchFamily="34" charset="0"/>
              </a:rPr>
              <a:t>RAVEN SAMPLER</a:t>
            </a:r>
          </a:p>
        </p:txBody>
      </p:sp>
      <p:cxnSp>
        <p:nvCxnSpPr>
          <p:cNvPr id="102" name="Straight Arrow Connector 101">
            <a:extLst>
              <a:ext uri="{FF2B5EF4-FFF2-40B4-BE49-F238E27FC236}">
                <a16:creationId xmlns:a16="http://schemas.microsoft.com/office/drawing/2014/main" id="{52E6E755-A890-6D69-F422-26827C11E963}"/>
              </a:ext>
            </a:extLst>
          </p:cNvPr>
          <p:cNvCxnSpPr/>
          <p:nvPr/>
        </p:nvCxnSpPr>
        <p:spPr bwMode="auto">
          <a:xfrm flipH="1">
            <a:off x="2999658" y="795370"/>
            <a:ext cx="852189" cy="1"/>
          </a:xfrm>
          <a:prstGeom prst="straightConnector1">
            <a:avLst/>
          </a:prstGeom>
          <a:noFill/>
          <a:ln w="28575"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 name="Slide Number Placeholder 1">
            <a:extLst>
              <a:ext uri="{FF2B5EF4-FFF2-40B4-BE49-F238E27FC236}">
                <a16:creationId xmlns:a16="http://schemas.microsoft.com/office/drawing/2014/main" id="{0F7A7451-9D1B-7CE3-1415-850278593401}"/>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33</a:t>
            </a:fld>
            <a:endParaRPr lang="it-IT" altLang="it-IT" dirty="0"/>
          </a:p>
        </p:txBody>
      </p:sp>
    </p:spTree>
    <p:extLst>
      <p:ext uri="{BB962C8B-B14F-4D97-AF65-F5344CB8AC3E}">
        <p14:creationId xmlns:p14="http://schemas.microsoft.com/office/powerpoint/2010/main" val="23791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1" grpId="0" animBg="1"/>
      <p:bldP spid="33" grpId="0" animBg="1"/>
      <p:bldP spid="43" grpId="0"/>
      <p:bldP spid="45" grpId="0"/>
      <p:bldP spid="47" grpId="0"/>
      <p:bldP spid="50"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D37B3E4-C07B-F9D9-5CFA-7D113ACA7BAD}"/>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480A26CC-985A-BFFD-174D-AD4439D2B61C}"/>
              </a:ext>
            </a:extLst>
          </p:cNvPr>
          <p:cNvSpPr>
            <a:spLocks noGrp="1" noChangeArrowheads="1"/>
          </p:cNvSpPr>
          <p:nvPr>
            <p:ph type="title"/>
          </p:nvPr>
        </p:nvSpPr>
        <p:spPr>
          <a:xfrm>
            <a:off x="-36513" y="7938"/>
            <a:ext cx="9288463" cy="504825"/>
          </a:xfrm>
        </p:spPr>
        <p:txBody>
          <a:bodyPr/>
          <a:lstStyle/>
          <a:p>
            <a:pPr eaLnBrk="1" hangingPunct="1"/>
            <a:r>
              <a:rPr lang="it-IT" altLang="it-IT" dirty="0">
                <a:latin typeface="Tahoma" panose="020B0604030504040204" pitchFamily="34" charset="0"/>
                <a:cs typeface="Tahoma" panose="020B0604030504040204" pitchFamily="34" charset="0"/>
              </a:rPr>
              <a:t>Test Case: </a:t>
            </a:r>
            <a:r>
              <a:rPr lang="it-IT" altLang="it-IT" dirty="0" err="1">
                <a:latin typeface="Tahoma" panose="020B0604030504040204" pitchFamily="34" charset="0"/>
                <a:cs typeface="Tahoma" panose="020B0604030504040204" pitchFamily="34" charset="0"/>
              </a:rPr>
              <a:t>Cyberattack</a:t>
            </a:r>
            <a:r>
              <a:rPr lang="it-IT" altLang="it-IT" dirty="0">
                <a:latin typeface="Tahoma" panose="020B0604030504040204" pitchFamily="34" charset="0"/>
                <a:cs typeface="Tahoma" panose="020B0604030504040204" pitchFamily="34" charset="0"/>
              </a:rPr>
              <a:t> on a BWR/3 </a:t>
            </a:r>
            <a:r>
              <a:rPr lang="it-IT" altLang="it-IT" dirty="0" err="1">
                <a:latin typeface="Tahoma" panose="020B0604030504040204" pitchFamily="34" charset="0"/>
                <a:cs typeface="Tahoma" panose="020B0604030504040204" pitchFamily="34" charset="0"/>
              </a:rPr>
              <a:t>during</a:t>
            </a:r>
            <a:r>
              <a:rPr lang="it-IT" altLang="it-IT" dirty="0">
                <a:latin typeface="Tahoma" panose="020B0604030504040204" pitchFamily="34" charset="0"/>
                <a:cs typeface="Tahoma" panose="020B0604030504040204" pitchFamily="34" charset="0"/>
              </a:rPr>
              <a:t> a hot-</a:t>
            </a:r>
            <a:r>
              <a:rPr lang="it-IT" altLang="it-IT" dirty="0" err="1">
                <a:latin typeface="Tahoma" panose="020B0604030504040204" pitchFamily="34" charset="0"/>
                <a:cs typeface="Tahoma" panose="020B0604030504040204" pitchFamily="34" charset="0"/>
              </a:rPr>
              <a:t>shutdown</a:t>
            </a:r>
            <a:endParaRPr lang="it-IT" altLang="it-IT" dirty="0">
              <a:latin typeface="Tahoma" panose="020B0604030504040204" pitchFamily="34" charset="0"/>
              <a:cs typeface="Tahoma" panose="020B0604030504040204" pitchFamily="34" charset="0"/>
            </a:endParaRPr>
          </a:p>
        </p:txBody>
      </p:sp>
      <p:sp>
        <p:nvSpPr>
          <p:cNvPr id="8" name="TextBox 18">
            <a:extLst>
              <a:ext uri="{FF2B5EF4-FFF2-40B4-BE49-F238E27FC236}">
                <a16:creationId xmlns:a16="http://schemas.microsoft.com/office/drawing/2014/main" id="{3B010B62-2FF2-364A-100F-E1512B8537AF}"/>
              </a:ext>
            </a:extLst>
          </p:cNvPr>
          <p:cNvSpPr txBox="1">
            <a:spLocks noChangeArrowheads="1"/>
          </p:cNvSpPr>
          <p:nvPr/>
        </p:nvSpPr>
        <p:spPr bwMode="auto">
          <a:xfrm>
            <a:off x="34925" y="548680"/>
            <a:ext cx="4627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2000" b="1" dirty="0">
                <a:solidFill>
                  <a:srgbClr val="790022"/>
                </a:solidFill>
                <a:latin typeface="Tahoma" panose="020B0604030504040204" pitchFamily="34" charset="0"/>
                <a:cs typeface="Tahoma" panose="020B0604030504040204" pitchFamily="34" charset="0"/>
              </a:rPr>
              <a:t>Sampling Strategy</a:t>
            </a:r>
          </a:p>
        </p:txBody>
      </p:sp>
      <p:graphicFrame>
        <p:nvGraphicFramePr>
          <p:cNvPr id="9" name="Table 39">
            <a:extLst>
              <a:ext uri="{FF2B5EF4-FFF2-40B4-BE49-F238E27FC236}">
                <a16:creationId xmlns:a16="http://schemas.microsoft.com/office/drawing/2014/main" id="{D3D78DCC-C020-6A99-E1C7-BD51F73319D4}"/>
              </a:ext>
            </a:extLst>
          </p:cNvPr>
          <p:cNvGraphicFramePr>
            <a:graphicFrameLocks noGrp="1"/>
          </p:cNvGraphicFramePr>
          <p:nvPr>
            <p:extLst>
              <p:ext uri="{D42A27DB-BD31-4B8C-83A1-F6EECF244321}">
                <p14:modId xmlns:p14="http://schemas.microsoft.com/office/powerpoint/2010/main" val="1986371074"/>
              </p:ext>
            </p:extLst>
          </p:nvPr>
        </p:nvGraphicFramePr>
        <p:xfrm>
          <a:off x="1198760" y="980728"/>
          <a:ext cx="8929688" cy="1114425"/>
        </p:xfrm>
        <a:graphic>
          <a:graphicData uri="http://schemas.openxmlformats.org/drawingml/2006/table">
            <a:tbl>
              <a:tblPr firstRow="1" bandRow="1">
                <a:tableStyleId>{5C22544A-7EE6-4342-B048-85BDC9FD1C3A}</a:tableStyleId>
              </a:tblPr>
              <a:tblGrid>
                <a:gridCol w="1872354">
                  <a:extLst>
                    <a:ext uri="{9D8B030D-6E8A-4147-A177-3AD203B41FA5}">
                      <a16:colId xmlns:a16="http://schemas.microsoft.com/office/drawing/2014/main" val="20000"/>
                    </a:ext>
                  </a:extLst>
                </a:gridCol>
                <a:gridCol w="1296245">
                  <a:extLst>
                    <a:ext uri="{9D8B030D-6E8A-4147-A177-3AD203B41FA5}">
                      <a16:colId xmlns:a16="http://schemas.microsoft.com/office/drawing/2014/main" val="20001"/>
                    </a:ext>
                  </a:extLst>
                </a:gridCol>
                <a:gridCol w="1944368">
                  <a:extLst>
                    <a:ext uri="{9D8B030D-6E8A-4147-A177-3AD203B41FA5}">
                      <a16:colId xmlns:a16="http://schemas.microsoft.com/office/drawing/2014/main" val="20002"/>
                    </a:ext>
                  </a:extLst>
                </a:gridCol>
                <a:gridCol w="1944368">
                  <a:extLst>
                    <a:ext uri="{9D8B030D-6E8A-4147-A177-3AD203B41FA5}">
                      <a16:colId xmlns:a16="http://schemas.microsoft.com/office/drawing/2014/main" val="20003"/>
                    </a:ext>
                  </a:extLst>
                </a:gridCol>
                <a:gridCol w="1872353">
                  <a:extLst>
                    <a:ext uri="{9D8B030D-6E8A-4147-A177-3AD203B41FA5}">
                      <a16:colId xmlns:a16="http://schemas.microsoft.com/office/drawing/2014/main" val="20004"/>
                    </a:ext>
                  </a:extLst>
                </a:gridCol>
              </a:tblGrid>
              <a:tr h="370502">
                <a:tc>
                  <a:txBody>
                    <a:bodyPr/>
                    <a:lstStyle/>
                    <a:p>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Event</a:t>
                      </a:r>
                    </a:p>
                  </a:txBody>
                  <a:tcPr marL="91447" marR="91447" marT="45678" marB="45678"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Distribution</a:t>
                      </a:r>
                    </a:p>
                  </a:txBody>
                  <a:tcPr marL="91447" marR="91447" marT="45678" marB="45678"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Lower Boundary [s]</a:t>
                      </a:r>
                    </a:p>
                  </a:txBody>
                  <a:tcPr marL="91447" marR="91447" marT="45678" marB="45678"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Upper Boundary [s]</a:t>
                      </a:r>
                    </a:p>
                  </a:txBody>
                  <a:tcPr marL="91447" marR="91447" marT="45678" marB="45678" anchor="ct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 of values sampled</a:t>
                      </a:r>
                    </a:p>
                  </a:txBody>
                  <a:tcPr marL="91447" marR="91447" marT="45678" marB="45678"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502">
                <a:tc>
                  <a:txBody>
                    <a:bodyPr/>
                    <a:lstStyle/>
                    <a:p>
                      <a:r>
                        <a:rPr lang="it-IT" sz="1300" b="1" dirty="0">
                          <a:solidFill>
                            <a:srgbClr val="000000"/>
                          </a:solidFill>
                          <a:latin typeface="Tahoma" panose="020B0604030504040204" pitchFamily="34" charset="0"/>
                          <a:ea typeface="Tahoma" panose="020B0604030504040204" pitchFamily="34" charset="0"/>
                          <a:cs typeface="Tahoma" panose="020B0604030504040204" pitchFamily="34" charset="0"/>
                        </a:rPr>
                        <a:t>Cyberattack</a:t>
                      </a:r>
                    </a:p>
                  </a:txBody>
                  <a:tcPr marL="91447" marR="91447" marT="45678" marB="45678"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chemeClr val="bg1"/>
                    </a:solidFill>
                  </a:tcPr>
                </a:tc>
                <a:tc>
                  <a:txBody>
                    <a:bodyPr/>
                    <a:lstStyle/>
                    <a:p>
                      <a:pPr algn="l"/>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Uniform</a:t>
                      </a:r>
                    </a:p>
                  </a:txBody>
                  <a:tcPr marL="91447" marR="91447" marT="45678" marB="45678" anchor="ctr">
                    <a:lnT w="12700" cap="flat" cmpd="sng" algn="ctr">
                      <a:solidFill>
                        <a:srgbClr val="000000"/>
                      </a:solidFill>
                      <a:prstDash val="solid"/>
                      <a:round/>
                      <a:headEnd type="none" w="med" len="med"/>
                      <a:tailEnd type="none" w="med" len="med"/>
                    </a:lnT>
                    <a:solidFill>
                      <a:schemeClr val="bg1"/>
                    </a:solidFill>
                  </a:tcPr>
                </a:tc>
                <a:tc>
                  <a:txBody>
                    <a:bodyPr/>
                    <a:lstStyle/>
                    <a:p>
                      <a:pPr algn="ctr"/>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500.0</a:t>
                      </a:r>
                    </a:p>
                  </a:txBody>
                  <a:tcPr marL="91447" marR="91447" marT="45678" marB="45678" anchor="ctr">
                    <a:lnT w="12700" cap="flat" cmpd="sng" algn="ctr">
                      <a:solidFill>
                        <a:srgbClr val="000000"/>
                      </a:solidFill>
                      <a:prstDash val="solid"/>
                      <a:round/>
                      <a:headEnd type="none" w="med" len="med"/>
                      <a:tailEnd type="none" w="med" len="med"/>
                    </a:lnT>
                    <a:solidFill>
                      <a:schemeClr val="bg1"/>
                    </a:solidFill>
                  </a:tcPr>
                </a:tc>
                <a:tc>
                  <a:txBody>
                    <a:bodyPr/>
                    <a:lstStyle/>
                    <a:p>
                      <a:pPr algn="ctr"/>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6000.0</a:t>
                      </a:r>
                    </a:p>
                  </a:txBody>
                  <a:tcPr marL="91447" marR="91447" marT="45678" marB="45678" anchor="ctr">
                    <a:lnT w="12700" cap="flat" cmpd="sng" algn="ctr">
                      <a:solidFill>
                        <a:srgbClr val="000000"/>
                      </a:solidFill>
                      <a:prstDash val="solid"/>
                      <a:round/>
                      <a:headEnd type="none" w="med" len="med"/>
                      <a:tailEnd type="none" w="med" len="med"/>
                    </a:lnT>
                    <a:solidFill>
                      <a:schemeClr val="bg1"/>
                    </a:solidFill>
                  </a:tcPr>
                </a:tc>
                <a:tc>
                  <a:txBody>
                    <a:bodyPr/>
                    <a:lstStyle/>
                    <a:p>
                      <a:pPr algn="ctr"/>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20</a:t>
                      </a:r>
                    </a:p>
                  </a:txBody>
                  <a:tcPr marL="91447" marR="91447" marT="45678" marB="45678"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73421">
                <a:tc>
                  <a:txBody>
                    <a:bodyPr/>
                    <a:lstStyle/>
                    <a:p>
                      <a:r>
                        <a:rPr lang="it-IT" sz="1300" b="1" dirty="0">
                          <a:solidFill>
                            <a:srgbClr val="000000"/>
                          </a:solidFill>
                          <a:latin typeface="Tahoma" panose="020B0604030504040204" pitchFamily="34" charset="0"/>
                          <a:ea typeface="Tahoma" panose="020B0604030504040204" pitchFamily="34" charset="0"/>
                          <a:cs typeface="Tahoma" panose="020B0604030504040204" pitchFamily="34" charset="0"/>
                        </a:rPr>
                        <a:t>Recovery</a:t>
                      </a:r>
                    </a:p>
                  </a:txBody>
                  <a:tcPr marL="91447" marR="91447" marT="45678" marB="45678" anchor="ct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solidFill>
                      <a:schemeClr val="bg1"/>
                    </a:solidFill>
                  </a:tcPr>
                </a:tc>
                <a:tc>
                  <a:txBody>
                    <a:bodyPr/>
                    <a:lstStyle/>
                    <a:p>
                      <a:pPr algn="l"/>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Uniform</a:t>
                      </a:r>
                    </a:p>
                  </a:txBody>
                  <a:tcPr marL="91447" marR="91447" marT="45678" marB="45678" anchor="ctr">
                    <a:lnB w="12700" cap="flat" cmpd="sng" algn="ctr">
                      <a:solidFill>
                        <a:srgbClr val="000000"/>
                      </a:solidFill>
                      <a:prstDash val="solid"/>
                      <a:round/>
                      <a:headEnd type="none" w="med" len="med"/>
                      <a:tailEnd type="none" w="med" len="med"/>
                    </a:lnB>
                    <a:solidFill>
                      <a:schemeClr val="bg1"/>
                    </a:solidFill>
                  </a:tcPr>
                </a:tc>
                <a:tc>
                  <a:txBody>
                    <a:bodyPr/>
                    <a:lstStyle/>
                    <a:p>
                      <a:pPr algn="ctr"/>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5500.0</a:t>
                      </a:r>
                    </a:p>
                  </a:txBody>
                  <a:tcPr marL="91447" marR="91447" marT="45678" marB="45678" anchor="ctr">
                    <a:lnB w="12700" cap="flat" cmpd="sng" algn="ctr">
                      <a:solidFill>
                        <a:srgbClr val="000000"/>
                      </a:solidFill>
                      <a:prstDash val="solid"/>
                      <a:round/>
                      <a:headEnd type="none" w="med" len="med"/>
                      <a:tailEnd type="none" w="med" len="med"/>
                    </a:lnB>
                    <a:solidFill>
                      <a:schemeClr val="bg1"/>
                    </a:solidFill>
                  </a:tcPr>
                </a:tc>
                <a:tc>
                  <a:txBody>
                    <a:bodyPr/>
                    <a:lstStyle/>
                    <a:p>
                      <a:pPr algn="ctr"/>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150000.0</a:t>
                      </a:r>
                    </a:p>
                  </a:txBody>
                  <a:tcPr marL="91447" marR="91447" marT="45678" marB="45678" anchor="ctr">
                    <a:lnB w="12700" cap="flat" cmpd="sng" algn="ctr">
                      <a:solidFill>
                        <a:srgbClr val="000000"/>
                      </a:solidFill>
                      <a:prstDash val="solid"/>
                      <a:round/>
                      <a:headEnd type="none" w="med" len="med"/>
                      <a:tailEnd type="none" w="med" len="med"/>
                    </a:lnB>
                    <a:solidFill>
                      <a:schemeClr val="bg1"/>
                    </a:solidFill>
                  </a:tcPr>
                </a:tc>
                <a:tc>
                  <a:txBody>
                    <a:bodyPr/>
                    <a:lstStyle/>
                    <a:p>
                      <a:pPr algn="ctr"/>
                      <a:r>
                        <a:rPr lang="it-IT" sz="1300" dirty="0">
                          <a:solidFill>
                            <a:srgbClr val="000000"/>
                          </a:solidFill>
                          <a:latin typeface="Tahoma" panose="020B0604030504040204" pitchFamily="34" charset="0"/>
                          <a:ea typeface="Tahoma" panose="020B0604030504040204" pitchFamily="34" charset="0"/>
                          <a:cs typeface="Tahoma" panose="020B0604030504040204" pitchFamily="34" charset="0"/>
                        </a:rPr>
                        <a:t>15</a:t>
                      </a:r>
                    </a:p>
                  </a:txBody>
                  <a:tcPr marL="91447" marR="91447" marT="45678" marB="45678" anchor="ctr">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0" name="TextBox 44">
            <a:extLst>
              <a:ext uri="{FF2B5EF4-FFF2-40B4-BE49-F238E27FC236}">
                <a16:creationId xmlns:a16="http://schemas.microsoft.com/office/drawing/2014/main" id="{7AC65E50-2996-D0BC-6B92-D771200C2C99}"/>
              </a:ext>
            </a:extLst>
          </p:cNvPr>
          <p:cNvSpPr txBox="1">
            <a:spLocks noChangeArrowheads="1"/>
          </p:cNvSpPr>
          <p:nvPr/>
        </p:nvSpPr>
        <p:spPr bwMode="auto">
          <a:xfrm>
            <a:off x="2425043" y="4898308"/>
            <a:ext cx="52527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it-IT" sz="1800">
                <a:latin typeface="Tahoma" panose="020B0604030504040204" pitchFamily="34" charset="0"/>
                <a:cs typeface="Tahoma" panose="020B0604030504040204" pitchFamily="34" charset="0"/>
              </a:rPr>
              <a:t>Investigate a </a:t>
            </a:r>
            <a:r>
              <a:rPr lang="en-US" altLang="it-IT" sz="1800" b="1">
                <a:latin typeface="Tahoma" panose="020B0604030504040204" pitchFamily="34" charset="0"/>
                <a:cs typeface="Tahoma" panose="020B0604030504040204" pitchFamily="34" charset="0"/>
              </a:rPr>
              <a:t>recovery time limit </a:t>
            </a:r>
            <a:r>
              <a:rPr lang="en-US" altLang="it-IT" sz="1800">
                <a:latin typeface="Tahoma" panose="020B0604030504040204" pitchFamily="34" charset="0"/>
                <a:cs typeface="Tahoma" panose="020B0604030504040204" pitchFamily="34" charset="0"/>
              </a:rPr>
              <a:t>for each of the sampled cyberattack times</a:t>
            </a:r>
            <a:endParaRPr lang="it-IT" altLang="it-IT" sz="900">
              <a:latin typeface="Tahoma" panose="020B0604030504040204" pitchFamily="34" charset="0"/>
              <a:cs typeface="Tahoma" panose="020B0604030504040204" pitchFamily="34" charset="0"/>
            </a:endParaRPr>
          </a:p>
        </p:txBody>
      </p:sp>
      <p:sp>
        <p:nvSpPr>
          <p:cNvPr id="11" name="TextBox 8">
            <a:extLst>
              <a:ext uri="{FF2B5EF4-FFF2-40B4-BE49-F238E27FC236}">
                <a16:creationId xmlns:a16="http://schemas.microsoft.com/office/drawing/2014/main" id="{0159D0B7-7CE8-0068-2B3D-01BBEE39C872}"/>
              </a:ext>
            </a:extLst>
          </p:cNvPr>
          <p:cNvSpPr txBox="1">
            <a:spLocks noChangeArrowheads="1"/>
          </p:cNvSpPr>
          <p:nvPr/>
        </p:nvSpPr>
        <p:spPr bwMode="auto">
          <a:xfrm>
            <a:off x="12700" y="2419350"/>
            <a:ext cx="46275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2000" b="1" dirty="0" err="1">
                <a:solidFill>
                  <a:srgbClr val="790022"/>
                </a:solidFill>
                <a:latin typeface="Tahoma" panose="020B0604030504040204" pitchFamily="34" charset="0"/>
                <a:cs typeface="Tahoma" panose="020B0604030504040204" pitchFamily="34" charset="0"/>
              </a:rPr>
              <a:t>Discretization</a:t>
            </a:r>
            <a:r>
              <a:rPr lang="it-IT" altLang="it-IT" sz="2000" b="1" dirty="0">
                <a:solidFill>
                  <a:srgbClr val="790022"/>
                </a:solidFill>
                <a:latin typeface="Tahoma" panose="020B0604030504040204" pitchFamily="34" charset="0"/>
                <a:cs typeface="Tahoma" panose="020B0604030504040204" pitchFamily="34" charset="0"/>
              </a:rPr>
              <a:t> Strategy</a:t>
            </a:r>
          </a:p>
        </p:txBody>
      </p:sp>
      <p:sp>
        <p:nvSpPr>
          <p:cNvPr id="12" name="TextBox 9">
            <a:extLst>
              <a:ext uri="{FF2B5EF4-FFF2-40B4-BE49-F238E27FC236}">
                <a16:creationId xmlns:a16="http://schemas.microsoft.com/office/drawing/2014/main" id="{0BF5EB45-A1D8-5ABA-D61E-89B8B3BDA5C2}"/>
              </a:ext>
            </a:extLst>
          </p:cNvPr>
          <p:cNvSpPr txBox="1"/>
          <p:nvPr/>
        </p:nvSpPr>
        <p:spPr>
          <a:xfrm>
            <a:off x="47328" y="2919413"/>
            <a:ext cx="5677842" cy="1631216"/>
          </a:xfrm>
          <a:prstGeom prst="rect">
            <a:avLst/>
          </a:prstGeom>
          <a:noFill/>
        </p:spPr>
        <p:txBody>
          <a:bodyPr wrap="square">
            <a:spAutoFit/>
          </a:bodyPr>
          <a:lstStyle/>
          <a:p>
            <a:pPr marL="285750" indent="-285750">
              <a:buFont typeface="Wingdings" panose="05000000000000000000" pitchFamily="2" charset="2"/>
              <a:buChar char="Ø"/>
              <a:defRPr/>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G</a:t>
            </a:r>
            <a:r>
              <a:rPr lang="it-IT" sz="2000" dirty="0">
                <a:solidFill>
                  <a:srgbClr val="000000"/>
                </a:solidFill>
                <a:latin typeface="Tahoma" panose="020B0604030504040204" pitchFamily="34" charset="0"/>
                <a:ea typeface="Tahoma" panose="020B0604030504040204" pitchFamily="34" charset="0"/>
                <a:cs typeface="Tahoma" panose="020B0604030504040204" pitchFamily="34" charset="0"/>
              </a:rPr>
              <a:t>uided exploration</a:t>
            </a:r>
          </a:p>
          <a:p>
            <a:pPr>
              <a:defRPr/>
            </a:pPr>
            <a:endParaRPr lang="it-IT"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defRPr/>
            </a:pPr>
            <a:r>
              <a:rPr lang="it-IT" sz="2000" dirty="0">
                <a:solidFill>
                  <a:srgbClr val="000000"/>
                </a:solidFill>
                <a:latin typeface="Tahoma" panose="020B0604030504040204" pitchFamily="34" charset="0"/>
                <a:ea typeface="Tahoma" panose="020B0604030504040204" pitchFamily="34" charset="0"/>
                <a:cs typeface="Tahoma" panose="020B0604030504040204" pitchFamily="34" charset="0"/>
              </a:rPr>
              <a:t>Restricted Sampling</a:t>
            </a:r>
          </a:p>
          <a:p>
            <a:pPr>
              <a:defRPr/>
            </a:pPr>
            <a:endParaRPr lang="it-IT"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defRPr/>
            </a:pPr>
            <a:r>
              <a:rPr lang="it-IT" sz="2000" dirty="0">
                <a:solidFill>
                  <a:srgbClr val="000000"/>
                </a:solidFill>
                <a:latin typeface="Tahoma" panose="020B0604030504040204" pitchFamily="34" charset="0"/>
                <a:ea typeface="Tahoma" panose="020B0604030504040204" pitchFamily="34" charset="0"/>
                <a:cs typeface="Tahoma" panose="020B0604030504040204" pitchFamily="34" charset="0"/>
              </a:rPr>
              <a:t>Truncation method based on PCT &gt; 1477 K</a:t>
            </a:r>
          </a:p>
        </p:txBody>
      </p:sp>
      <p:pic>
        <p:nvPicPr>
          <p:cNvPr id="13" name="Graphic 8">
            <a:extLst>
              <a:ext uri="{FF2B5EF4-FFF2-40B4-BE49-F238E27FC236}">
                <a16:creationId xmlns:a16="http://schemas.microsoft.com/office/drawing/2014/main" id="{23150CDA-3233-5E66-1211-A7B110FFC7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1864" y="2330450"/>
            <a:ext cx="3519488"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2">
            <a:extLst>
              <a:ext uri="{FF2B5EF4-FFF2-40B4-BE49-F238E27FC236}">
                <a16:creationId xmlns:a16="http://schemas.microsoft.com/office/drawing/2014/main" id="{58E1CBB4-1322-5F4A-0A6D-EB79F102F100}"/>
              </a:ext>
            </a:extLst>
          </p:cNvPr>
          <p:cNvSpPr txBox="1">
            <a:spLocks noChangeArrowheads="1"/>
          </p:cNvSpPr>
          <p:nvPr/>
        </p:nvSpPr>
        <p:spPr bwMode="auto">
          <a:xfrm>
            <a:off x="5946354" y="2133602"/>
            <a:ext cx="20129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it-IT" sz="900" b="1">
                <a:latin typeface="Tahoma" panose="020B0604030504040204" pitchFamily="34" charset="0"/>
                <a:cs typeface="Tahoma" panose="020B0604030504040204" pitchFamily="34" charset="0"/>
              </a:rPr>
              <a:t>Core Liquid Level transient</a:t>
            </a:r>
            <a:endParaRPr lang="it-IT" altLang="it-IT" sz="900" b="1">
              <a:latin typeface="Tahoma" panose="020B0604030504040204" pitchFamily="34" charset="0"/>
              <a:cs typeface="Tahoma" panose="020B0604030504040204" pitchFamily="34" charset="0"/>
            </a:endParaRPr>
          </a:p>
        </p:txBody>
      </p:sp>
      <p:grpSp>
        <p:nvGrpSpPr>
          <p:cNvPr id="15" name="Group 1">
            <a:extLst>
              <a:ext uri="{FF2B5EF4-FFF2-40B4-BE49-F238E27FC236}">
                <a16:creationId xmlns:a16="http://schemas.microsoft.com/office/drawing/2014/main" id="{76270874-C08A-520A-A08D-7B848E9E0068}"/>
              </a:ext>
            </a:extLst>
          </p:cNvPr>
          <p:cNvGrpSpPr>
            <a:grpSpLocks/>
          </p:cNvGrpSpPr>
          <p:nvPr/>
        </p:nvGrpSpPr>
        <p:grpSpPr bwMode="auto">
          <a:xfrm>
            <a:off x="694681" y="4724400"/>
            <a:ext cx="1512887" cy="1081088"/>
            <a:chOff x="395536" y="4941168"/>
            <a:chExt cx="1512168" cy="1080120"/>
          </a:xfrm>
        </p:grpSpPr>
        <p:sp>
          <p:nvSpPr>
            <p:cNvPr id="16" name="Circle: Hollow 2">
              <a:extLst>
                <a:ext uri="{FF2B5EF4-FFF2-40B4-BE49-F238E27FC236}">
                  <a16:creationId xmlns:a16="http://schemas.microsoft.com/office/drawing/2014/main" id="{1CD1F880-E14A-EDEC-7CCE-7845EC0C0DBF}"/>
                </a:ext>
              </a:extLst>
            </p:cNvPr>
            <p:cNvSpPr/>
            <p:nvPr/>
          </p:nvSpPr>
          <p:spPr bwMode="auto">
            <a:xfrm>
              <a:off x="395536" y="4941168"/>
              <a:ext cx="1512168" cy="1080120"/>
            </a:xfrm>
            <a:prstGeom prst="donut">
              <a:avLst>
                <a:gd name="adj" fmla="val 6555"/>
              </a:avLst>
            </a:prstGeom>
            <a:solidFill>
              <a:srgbClr val="00B050"/>
            </a:solidFill>
            <a:ln w="9525" cap="flat" cmpd="sng" algn="ctr">
              <a:solidFill>
                <a:srgbClr val="00B050"/>
              </a:solidFill>
              <a:prstDash val="solid"/>
              <a:round/>
              <a:headEnd type="none" w="med" len="med"/>
              <a:tailEnd type="none" w="med" len="med"/>
            </a:ln>
            <a:effectLst/>
          </p:spPr>
          <p:txBody>
            <a:bodyPr anchor="ctr"/>
            <a:lstStyle/>
            <a:p>
              <a:pPr algn="ctr">
                <a:defRPr/>
              </a:pPr>
              <a:r>
                <a:rPr lang="it-IT" sz="2000" b="1" dirty="0">
                  <a:solidFill>
                    <a:srgbClr val="000000"/>
                  </a:solidFill>
                  <a:latin typeface="Tahoma" panose="020B0604030504040204" pitchFamily="34" charset="0"/>
                  <a:ea typeface="Tahoma" panose="020B0604030504040204" pitchFamily="34" charset="0"/>
                  <a:cs typeface="Tahoma" panose="020B0604030504040204" pitchFamily="34" charset="0"/>
                </a:rPr>
                <a:t>GOAL</a:t>
              </a:r>
            </a:p>
          </p:txBody>
        </p:sp>
        <p:sp>
          <p:nvSpPr>
            <p:cNvPr id="17" name="Circle: Hollow 3">
              <a:extLst>
                <a:ext uri="{FF2B5EF4-FFF2-40B4-BE49-F238E27FC236}">
                  <a16:creationId xmlns:a16="http://schemas.microsoft.com/office/drawing/2014/main" id="{4F7B05E8-79DA-16A3-4F0D-BD38493094FA}"/>
                </a:ext>
              </a:extLst>
            </p:cNvPr>
            <p:cNvSpPr/>
            <p:nvPr/>
          </p:nvSpPr>
          <p:spPr bwMode="auto">
            <a:xfrm>
              <a:off x="503435" y="5056952"/>
              <a:ext cx="1296371" cy="862827"/>
            </a:xfrm>
            <a:prstGeom prst="donut">
              <a:avLst>
                <a:gd name="adj" fmla="val 6555"/>
              </a:avLst>
            </a:prstGeom>
            <a:solidFill>
              <a:srgbClr val="00B050"/>
            </a:solidFill>
            <a:ln w="9525" cap="flat" cmpd="sng" algn="ctr">
              <a:solidFill>
                <a:srgbClr val="00B050"/>
              </a:solidFill>
              <a:prstDash val="solid"/>
              <a:round/>
              <a:headEnd type="none" w="med" len="med"/>
              <a:tailEnd type="none" w="med" len="med"/>
            </a:ln>
            <a:effectLst/>
          </p:spPr>
          <p:txBody>
            <a:bodyPr anchor="ctr"/>
            <a:lstStyle/>
            <a:p>
              <a:pPr algn="ctr">
                <a:defRPr/>
              </a:pPr>
              <a:endParaRPr lang="it-IT"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oup 10">
            <a:extLst>
              <a:ext uri="{FF2B5EF4-FFF2-40B4-BE49-F238E27FC236}">
                <a16:creationId xmlns:a16="http://schemas.microsoft.com/office/drawing/2014/main" id="{54E62B4E-B7DB-857C-BBEA-F5F65E4A1DDD}"/>
              </a:ext>
            </a:extLst>
          </p:cNvPr>
          <p:cNvGrpSpPr/>
          <p:nvPr/>
        </p:nvGrpSpPr>
        <p:grpSpPr>
          <a:xfrm>
            <a:off x="8156564" y="4670149"/>
            <a:ext cx="2684136" cy="1209600"/>
            <a:chOff x="6164004" y="4670149"/>
            <a:chExt cx="2684136" cy="1209600"/>
          </a:xfrm>
          <a:solidFill>
            <a:srgbClr val="FF0000"/>
          </a:solidFill>
        </p:grpSpPr>
        <p:sp>
          <p:nvSpPr>
            <p:cNvPr id="20" name="TextBox 11">
              <a:extLst>
                <a:ext uri="{FF2B5EF4-FFF2-40B4-BE49-F238E27FC236}">
                  <a16:creationId xmlns:a16="http://schemas.microsoft.com/office/drawing/2014/main" id="{DEC8AA79-B40B-015D-D22D-FE53963AD745}"/>
                </a:ext>
              </a:extLst>
            </p:cNvPr>
            <p:cNvSpPr txBox="1">
              <a:spLocks noChangeArrowheads="1"/>
            </p:cNvSpPr>
            <p:nvPr/>
          </p:nvSpPr>
          <p:spPr bwMode="auto">
            <a:xfrm>
              <a:off x="6475562" y="5111034"/>
              <a:ext cx="2205037" cy="322262"/>
            </a:xfrm>
            <a:prstGeom prst="rect">
              <a:avLst/>
            </a:prstGeom>
            <a:solidFill>
              <a:srgbClr val="FFFFFF"/>
            </a:solidFill>
            <a:ln w="9525">
              <a:solidFill>
                <a:schemeClr val="bg1"/>
              </a:solidFill>
              <a:miter lim="800000"/>
              <a:headEnd/>
              <a:tailEnd/>
            </a:ln>
          </p:spPr>
          <p:txBody>
            <a:bodyPr anchor="ctr">
              <a:spAutoFit/>
            </a:bodyPr>
            <a:lstStyle>
              <a:lvl1pPr>
                <a:defRPr sz="900">
                  <a:solidFill>
                    <a:schemeClr val="bg1"/>
                  </a:solidFill>
                  <a:latin typeface="Arial" panose="020B0604020202020204" pitchFamily="34" charset="0"/>
                  <a:ea typeface="ＭＳ Ｐゴシック" panose="020B0600070205080204" pitchFamily="34" charset="-128"/>
                </a:defRPr>
              </a:lvl1pPr>
              <a:lvl2pPr marL="742950" indent="-285750">
                <a:defRPr sz="900">
                  <a:solidFill>
                    <a:schemeClr val="bg1"/>
                  </a:solidFill>
                  <a:latin typeface="Arial" panose="020B0604020202020204" pitchFamily="34" charset="0"/>
                  <a:ea typeface="ＭＳ Ｐゴシック" panose="020B0600070205080204" pitchFamily="34" charset="-128"/>
                </a:defRPr>
              </a:lvl2pPr>
              <a:lvl3pPr marL="1143000" indent="-228600">
                <a:defRPr sz="900">
                  <a:solidFill>
                    <a:schemeClr val="bg1"/>
                  </a:solidFill>
                  <a:latin typeface="Arial" panose="020B0604020202020204" pitchFamily="34" charset="0"/>
                  <a:ea typeface="ＭＳ Ｐゴシック" panose="020B0600070205080204" pitchFamily="34" charset="-128"/>
                </a:defRPr>
              </a:lvl3pPr>
              <a:lvl4pPr marL="1600200" indent="-228600">
                <a:defRPr sz="900">
                  <a:solidFill>
                    <a:schemeClr val="bg1"/>
                  </a:solidFill>
                  <a:latin typeface="Arial" panose="020B0604020202020204" pitchFamily="34" charset="0"/>
                  <a:ea typeface="ＭＳ Ｐゴシック" panose="020B0600070205080204" pitchFamily="34" charset="-128"/>
                </a:defRPr>
              </a:lvl4pPr>
              <a:lvl5pPr marL="2057400" indent="-228600">
                <a:defRPr sz="9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900">
                  <a:solidFill>
                    <a:schemeClr val="bg1"/>
                  </a:solidFill>
                  <a:latin typeface="Arial" panose="020B0604020202020204" pitchFamily="34" charset="0"/>
                  <a:ea typeface="ＭＳ Ｐゴシック" panose="020B0600070205080204" pitchFamily="34" charset="-128"/>
                </a:defRPr>
              </a:lvl9pPr>
            </a:lstStyle>
            <a:p>
              <a:pPr algn="ctr">
                <a:defRPr/>
              </a:pPr>
              <a:r>
                <a:rPr lang="it-IT" altLang="it-IT" sz="1500" b="1" dirty="0">
                  <a:solidFill>
                    <a:srgbClr val="000000"/>
                  </a:solidFill>
                  <a:latin typeface="Tahoma" panose="020B0604030504040204" pitchFamily="34" charset="0"/>
                  <a:cs typeface="Tahoma" panose="020B0604030504040204" pitchFamily="34" charset="0"/>
                </a:rPr>
                <a:t>LIMITING SURFACE</a:t>
              </a:r>
            </a:p>
          </p:txBody>
        </p:sp>
        <p:grpSp>
          <p:nvGrpSpPr>
            <p:cNvPr id="21" name="Group 5">
              <a:extLst>
                <a:ext uri="{FF2B5EF4-FFF2-40B4-BE49-F238E27FC236}">
                  <a16:creationId xmlns:a16="http://schemas.microsoft.com/office/drawing/2014/main" id="{A0067761-A37E-C521-BD51-8A9906226049}"/>
                </a:ext>
              </a:extLst>
            </p:cNvPr>
            <p:cNvGrpSpPr/>
            <p:nvPr/>
          </p:nvGrpSpPr>
          <p:grpSpPr>
            <a:xfrm>
              <a:off x="6164004" y="4670149"/>
              <a:ext cx="2684136" cy="1209600"/>
              <a:chOff x="503620" y="5056189"/>
              <a:chExt cx="1296000" cy="864000"/>
            </a:xfrm>
            <a:grpFill/>
          </p:grpSpPr>
          <p:sp>
            <p:nvSpPr>
              <p:cNvPr id="23" name="Circle: Hollow 7">
                <a:extLst>
                  <a:ext uri="{FF2B5EF4-FFF2-40B4-BE49-F238E27FC236}">
                    <a16:creationId xmlns:a16="http://schemas.microsoft.com/office/drawing/2014/main" id="{952AA21E-6F7A-F413-3E51-E1D8F40EE665}"/>
                  </a:ext>
                </a:extLst>
              </p:cNvPr>
              <p:cNvSpPr/>
              <p:nvPr/>
            </p:nvSpPr>
            <p:spPr bwMode="auto">
              <a:xfrm>
                <a:off x="503620" y="5056189"/>
                <a:ext cx="1296000" cy="864000"/>
              </a:xfrm>
              <a:prstGeom prst="donut">
                <a:avLst>
                  <a:gd name="adj" fmla="val 6555"/>
                </a:avLst>
              </a:prstGeom>
              <a:grpFill/>
              <a:ln w="9525" cap="flat" cmpd="sng" algn="ctr">
                <a:solidFill>
                  <a:srgbClr val="FF0000"/>
                </a:solidFill>
                <a:prstDash val="solid"/>
                <a:round/>
                <a:headEnd type="none" w="med" len="med"/>
                <a:tailEnd type="none" w="med" len="med"/>
              </a:ln>
              <a:effectLst/>
            </p:spPr>
            <p:txBody>
              <a:bodyPr anchor="ctr"/>
              <a:lstStyle/>
              <a:p>
                <a:pPr algn="ctr">
                  <a:defRPr/>
                </a:pPr>
                <a:endParaRPr lang="it-IT"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4" name="Circle: Hollow 8">
                <a:extLst>
                  <a:ext uri="{FF2B5EF4-FFF2-40B4-BE49-F238E27FC236}">
                    <a16:creationId xmlns:a16="http://schemas.microsoft.com/office/drawing/2014/main" id="{AB9765D4-089D-BBCB-37FD-FB479F7F6637}"/>
                  </a:ext>
                </a:extLst>
              </p:cNvPr>
              <p:cNvSpPr/>
              <p:nvPr/>
            </p:nvSpPr>
            <p:spPr bwMode="auto">
              <a:xfrm>
                <a:off x="611620" y="5164189"/>
                <a:ext cx="1080000" cy="648000"/>
              </a:xfrm>
              <a:prstGeom prst="donut">
                <a:avLst>
                  <a:gd name="adj" fmla="val 6555"/>
                </a:avLst>
              </a:prstGeom>
              <a:grpFill/>
              <a:ln w="9525" cap="flat" cmpd="sng" algn="ctr">
                <a:solidFill>
                  <a:srgbClr val="FF0000"/>
                </a:solidFill>
                <a:prstDash val="solid"/>
                <a:round/>
                <a:headEnd type="none" w="med" len="med"/>
                <a:tailEnd type="none" w="med" len="med"/>
              </a:ln>
              <a:effectLst/>
            </p:spPr>
            <p:txBody>
              <a:bodyPr anchor="ctr"/>
              <a:lstStyle/>
              <a:p>
                <a:pPr algn="ctr">
                  <a:defRPr/>
                </a:pPr>
                <a:endParaRPr lang="it-IT"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pSp>
      </p:grpSp>
      <p:pic>
        <p:nvPicPr>
          <p:cNvPr id="2" name="Graphic 10">
            <a:extLst>
              <a:ext uri="{FF2B5EF4-FFF2-40B4-BE49-F238E27FC236}">
                <a16:creationId xmlns:a16="http://schemas.microsoft.com/office/drawing/2014/main" id="{55CE08EE-EC8F-AB07-B63E-19E567FF2F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6376" y="2284058"/>
            <a:ext cx="36941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13">
            <a:extLst>
              <a:ext uri="{FF2B5EF4-FFF2-40B4-BE49-F238E27FC236}">
                <a16:creationId xmlns:a16="http://schemas.microsoft.com/office/drawing/2014/main" id="{066CF8E9-9684-3233-D392-C83116F57E39}"/>
              </a:ext>
            </a:extLst>
          </p:cNvPr>
          <p:cNvSpPr txBox="1">
            <a:spLocks noChangeArrowheads="1"/>
          </p:cNvSpPr>
          <p:nvPr/>
        </p:nvSpPr>
        <p:spPr bwMode="auto">
          <a:xfrm>
            <a:off x="9414461" y="2106338"/>
            <a:ext cx="20145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it-IT" sz="900" b="1" dirty="0">
                <a:latin typeface="Tahoma" panose="020B0604030504040204" pitchFamily="34" charset="0"/>
                <a:cs typeface="Tahoma" panose="020B0604030504040204" pitchFamily="34" charset="0"/>
              </a:rPr>
              <a:t>Altered and actual liquid levels</a:t>
            </a:r>
            <a:endParaRPr lang="it-IT" altLang="it-IT" sz="900" b="1" dirty="0">
              <a:latin typeface="Tahoma" panose="020B0604030504040204" pitchFamily="34" charset="0"/>
              <a:cs typeface="Tahoma" panose="020B0604030504040204" pitchFamily="34" charset="0"/>
            </a:endParaRPr>
          </a:p>
        </p:txBody>
      </p:sp>
      <p:sp>
        <p:nvSpPr>
          <p:cNvPr id="18" name="Slide Number Placeholder 17">
            <a:extLst>
              <a:ext uri="{FF2B5EF4-FFF2-40B4-BE49-F238E27FC236}">
                <a16:creationId xmlns:a16="http://schemas.microsoft.com/office/drawing/2014/main" id="{95DA5A76-0B6C-4112-A1CE-68113A3D44E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34</a:t>
            </a:fld>
            <a:endParaRPr lang="it-IT" altLang="it-IT" dirty="0"/>
          </a:p>
        </p:txBody>
      </p:sp>
    </p:spTree>
    <p:extLst>
      <p:ext uri="{BB962C8B-B14F-4D97-AF65-F5344CB8AC3E}">
        <p14:creationId xmlns:p14="http://schemas.microsoft.com/office/powerpoint/2010/main" val="36837070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6EB5FC40-5758-6445-359A-C703F54CB48D}"/>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extBox 2">
            <a:extLst>
              <a:ext uri="{FF2B5EF4-FFF2-40B4-BE49-F238E27FC236}">
                <a16:creationId xmlns:a16="http://schemas.microsoft.com/office/drawing/2014/main" id="{511B44F6-6354-97A8-4AE0-75C87A9E52D1}"/>
              </a:ext>
            </a:extLst>
          </p:cNvPr>
          <p:cNvSpPr txBox="1">
            <a:spLocks noChangeArrowheads="1"/>
          </p:cNvSpPr>
          <p:nvPr/>
        </p:nvSpPr>
        <p:spPr bwMode="auto">
          <a:xfrm>
            <a:off x="1568450" y="582613"/>
            <a:ext cx="76057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 typeface="Wingdings" panose="05000000000000000000" pitchFamily="2" charset="2"/>
              <a:buChar char="Ø"/>
            </a:pPr>
            <a:r>
              <a:rPr lang="it-IT" altLang="it-IT" sz="1500">
                <a:latin typeface="Tahoma" panose="020B0604030504040204" pitchFamily="34" charset="0"/>
                <a:cs typeface="Tahoma" panose="020B0604030504040204" pitchFamily="34" charset="0"/>
              </a:rPr>
              <a:t>Binary Classification between PCT scenarios and successfull recovery of the system</a:t>
            </a:r>
          </a:p>
        </p:txBody>
      </p:sp>
      <p:pic>
        <p:nvPicPr>
          <p:cNvPr id="8" name="Graphic 4">
            <a:extLst>
              <a:ext uri="{FF2B5EF4-FFF2-40B4-BE49-F238E27FC236}">
                <a16:creationId xmlns:a16="http://schemas.microsoft.com/office/drawing/2014/main" id="{B6311D43-BF03-6A0E-901F-12310283E6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4749" y="3908425"/>
            <a:ext cx="329723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24">
            <a:extLst>
              <a:ext uri="{FF2B5EF4-FFF2-40B4-BE49-F238E27FC236}">
                <a16:creationId xmlns:a16="http://schemas.microsoft.com/office/drawing/2014/main" id="{4454D29F-8024-201D-E4D1-732601B781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1424" y="1511300"/>
            <a:ext cx="322738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26">
            <a:extLst>
              <a:ext uri="{FF2B5EF4-FFF2-40B4-BE49-F238E27FC236}">
                <a16:creationId xmlns:a16="http://schemas.microsoft.com/office/drawing/2014/main" id="{31EE3ADB-2424-F26E-AE85-CE04FB8782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2649" y="1504950"/>
            <a:ext cx="32258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30">
            <a:extLst>
              <a:ext uri="{FF2B5EF4-FFF2-40B4-BE49-F238E27FC236}">
                <a16:creationId xmlns:a16="http://schemas.microsoft.com/office/drawing/2014/main" id="{9F307CA5-13BA-4834-60BC-A05CB2F185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1213" y="3938590"/>
            <a:ext cx="3351213"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35">
            <a:extLst>
              <a:ext uri="{FF2B5EF4-FFF2-40B4-BE49-F238E27FC236}">
                <a16:creationId xmlns:a16="http://schemas.microsoft.com/office/drawing/2014/main" id="{410342DE-D3CE-D0C9-A758-44EBA27DA332}"/>
              </a:ext>
            </a:extLst>
          </p:cNvPr>
          <p:cNvCxnSpPr>
            <a:cxnSpLocks/>
          </p:cNvCxnSpPr>
          <p:nvPr/>
        </p:nvCxnSpPr>
        <p:spPr bwMode="auto">
          <a:xfrm>
            <a:off x="5879976" y="906465"/>
            <a:ext cx="0" cy="5210175"/>
          </a:xfrm>
          <a:prstGeom prst="line">
            <a:avLst/>
          </a:prstGeom>
          <a:noFill/>
          <a:ln w="28575" algn="ctr">
            <a:solidFill>
              <a:srgbClr val="000000"/>
            </a:solidFill>
            <a:round/>
            <a:headEnd/>
            <a:tailEnd/>
          </a:ln>
          <a:extLst>
            <a:ext uri="{909E8E84-426E-40DD-AFC4-6F175D3DCCD1}">
              <a14:hiddenFill xmlns:a14="http://schemas.microsoft.com/office/drawing/2010/main">
                <a:noFill/>
              </a14:hiddenFill>
            </a:ext>
          </a:extLst>
        </p:spPr>
      </p:cxnSp>
      <p:sp>
        <p:nvSpPr>
          <p:cNvPr id="13" name="TextBox 37">
            <a:extLst>
              <a:ext uri="{FF2B5EF4-FFF2-40B4-BE49-F238E27FC236}">
                <a16:creationId xmlns:a16="http://schemas.microsoft.com/office/drawing/2014/main" id="{AFD88B9B-9057-C593-AA0E-76D96967326E}"/>
              </a:ext>
            </a:extLst>
          </p:cNvPr>
          <p:cNvSpPr txBox="1">
            <a:spLocks noChangeArrowheads="1"/>
          </p:cNvSpPr>
          <p:nvPr/>
        </p:nvSpPr>
        <p:spPr bwMode="auto">
          <a:xfrm>
            <a:off x="3344936" y="950913"/>
            <a:ext cx="5603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a:solidFill>
                  <a:srgbClr val="FF0000"/>
                </a:solidFill>
                <a:latin typeface="Tahoma" panose="020B0604030504040204" pitchFamily="34" charset="0"/>
                <a:cs typeface="Tahoma" panose="020B0604030504040204" pitchFamily="34" charset="0"/>
              </a:rPr>
              <a:t>PCT</a:t>
            </a:r>
          </a:p>
        </p:txBody>
      </p:sp>
      <p:sp>
        <p:nvSpPr>
          <p:cNvPr id="14" name="TextBox 38">
            <a:extLst>
              <a:ext uri="{FF2B5EF4-FFF2-40B4-BE49-F238E27FC236}">
                <a16:creationId xmlns:a16="http://schemas.microsoft.com/office/drawing/2014/main" id="{4C5864F2-D112-79FD-9CD1-A051796C4029}"/>
              </a:ext>
            </a:extLst>
          </p:cNvPr>
          <p:cNvSpPr txBox="1">
            <a:spLocks noChangeArrowheads="1"/>
          </p:cNvSpPr>
          <p:nvPr/>
        </p:nvSpPr>
        <p:spPr bwMode="auto">
          <a:xfrm>
            <a:off x="7220026" y="935038"/>
            <a:ext cx="22320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a:solidFill>
                  <a:srgbClr val="00B050"/>
                </a:solidFill>
                <a:latin typeface="Tahoma" panose="020B0604030504040204" pitchFamily="34" charset="0"/>
                <a:cs typeface="Tahoma" panose="020B0604030504040204" pitchFamily="34" charset="0"/>
              </a:rPr>
              <a:t>Successfull Recovery</a:t>
            </a:r>
          </a:p>
        </p:txBody>
      </p:sp>
      <p:sp>
        <p:nvSpPr>
          <p:cNvPr id="15" name="TextBox 39">
            <a:extLst>
              <a:ext uri="{FF2B5EF4-FFF2-40B4-BE49-F238E27FC236}">
                <a16:creationId xmlns:a16="http://schemas.microsoft.com/office/drawing/2014/main" id="{1E32A5A6-A3A6-D42D-C931-2D401265CEC6}"/>
              </a:ext>
            </a:extLst>
          </p:cNvPr>
          <p:cNvSpPr txBox="1">
            <a:spLocks noChangeArrowheads="1"/>
          </p:cNvSpPr>
          <p:nvPr/>
        </p:nvSpPr>
        <p:spPr bwMode="auto">
          <a:xfrm>
            <a:off x="2919486" y="1319215"/>
            <a:ext cx="15446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900" b="1">
                <a:latin typeface="Tahoma" panose="020B0604030504040204" pitchFamily="34" charset="0"/>
                <a:cs typeface="Tahoma" panose="020B0604030504040204" pitchFamily="34" charset="0"/>
              </a:rPr>
              <a:t>Liquid Level transient</a:t>
            </a:r>
          </a:p>
        </p:txBody>
      </p:sp>
      <p:sp>
        <p:nvSpPr>
          <p:cNvPr id="16" name="TextBox 40">
            <a:extLst>
              <a:ext uri="{FF2B5EF4-FFF2-40B4-BE49-F238E27FC236}">
                <a16:creationId xmlns:a16="http://schemas.microsoft.com/office/drawing/2014/main" id="{3A547406-A21A-93C6-98B7-9B48684D780C}"/>
              </a:ext>
            </a:extLst>
          </p:cNvPr>
          <p:cNvSpPr txBox="1">
            <a:spLocks noChangeArrowheads="1"/>
          </p:cNvSpPr>
          <p:nvPr/>
        </p:nvSpPr>
        <p:spPr bwMode="auto">
          <a:xfrm>
            <a:off x="7570863" y="1325565"/>
            <a:ext cx="20240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900" b="1">
                <a:latin typeface="Tahoma" panose="020B0604030504040204" pitchFamily="34" charset="0"/>
                <a:cs typeface="Tahoma" panose="020B0604030504040204" pitchFamily="34" charset="0"/>
              </a:rPr>
              <a:t>Liquid Level transient</a:t>
            </a:r>
          </a:p>
        </p:txBody>
      </p:sp>
      <p:sp>
        <p:nvSpPr>
          <p:cNvPr id="17" name="TextBox 41">
            <a:extLst>
              <a:ext uri="{FF2B5EF4-FFF2-40B4-BE49-F238E27FC236}">
                <a16:creationId xmlns:a16="http://schemas.microsoft.com/office/drawing/2014/main" id="{4E547896-15C9-436A-65C6-16B9D96954CA}"/>
              </a:ext>
            </a:extLst>
          </p:cNvPr>
          <p:cNvSpPr txBox="1">
            <a:spLocks noChangeArrowheads="1"/>
          </p:cNvSpPr>
          <p:nvPr/>
        </p:nvSpPr>
        <p:spPr bwMode="auto">
          <a:xfrm>
            <a:off x="2806776" y="3721102"/>
            <a:ext cx="1558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900" b="1">
                <a:latin typeface="Tahoma" panose="020B0604030504040204" pitchFamily="34" charset="0"/>
                <a:cs typeface="Tahoma" panose="020B0604030504040204" pitchFamily="34" charset="0"/>
              </a:rPr>
              <a:t>Temperature transient</a:t>
            </a:r>
          </a:p>
        </p:txBody>
      </p:sp>
      <p:sp>
        <p:nvSpPr>
          <p:cNvPr id="18" name="TextBox 42">
            <a:extLst>
              <a:ext uri="{FF2B5EF4-FFF2-40B4-BE49-F238E27FC236}">
                <a16:creationId xmlns:a16="http://schemas.microsoft.com/office/drawing/2014/main" id="{F5EC2F7D-16E1-8AE8-C26A-22BD96CD4202}"/>
              </a:ext>
            </a:extLst>
          </p:cNvPr>
          <p:cNvSpPr txBox="1">
            <a:spLocks noChangeArrowheads="1"/>
          </p:cNvSpPr>
          <p:nvPr/>
        </p:nvSpPr>
        <p:spPr bwMode="auto">
          <a:xfrm>
            <a:off x="7569274" y="3727450"/>
            <a:ext cx="2159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900" b="1">
                <a:latin typeface="Tahoma" panose="020B0604030504040204" pitchFamily="34" charset="0"/>
                <a:cs typeface="Tahoma" panose="020B0604030504040204" pitchFamily="34" charset="0"/>
              </a:rPr>
              <a:t>Temperature transient</a:t>
            </a:r>
          </a:p>
        </p:txBody>
      </p:sp>
      <p:sp>
        <p:nvSpPr>
          <p:cNvPr id="19" name="TextBox 18">
            <a:extLst>
              <a:ext uri="{FF2B5EF4-FFF2-40B4-BE49-F238E27FC236}">
                <a16:creationId xmlns:a16="http://schemas.microsoft.com/office/drawing/2014/main" id="{FE1D9DF2-10A8-9C18-9F72-A61A29F25DCD}"/>
              </a:ext>
            </a:extLst>
          </p:cNvPr>
          <p:cNvSpPr txBox="1">
            <a:spLocks noChangeArrowheads="1"/>
          </p:cNvSpPr>
          <p:nvPr/>
        </p:nvSpPr>
        <p:spPr bwMode="auto">
          <a:xfrm>
            <a:off x="0" y="611188"/>
            <a:ext cx="4625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a:solidFill>
                  <a:srgbClr val="790022"/>
                </a:solidFill>
                <a:latin typeface="Tahoma" panose="020B0604030504040204" pitchFamily="34" charset="0"/>
                <a:cs typeface="Tahoma" panose="020B0604030504040204" pitchFamily="34" charset="0"/>
              </a:rPr>
              <a:t>Main Results</a:t>
            </a:r>
          </a:p>
        </p:txBody>
      </p:sp>
      <p:sp>
        <p:nvSpPr>
          <p:cNvPr id="20" name="Titolo 1">
            <a:extLst>
              <a:ext uri="{FF2B5EF4-FFF2-40B4-BE49-F238E27FC236}">
                <a16:creationId xmlns:a16="http://schemas.microsoft.com/office/drawing/2014/main" id="{42E7B554-0F2C-1766-19DA-B969E4723988}"/>
              </a:ext>
            </a:extLst>
          </p:cNvPr>
          <p:cNvSpPr>
            <a:spLocks noGrp="1" noChangeArrowheads="1"/>
          </p:cNvSpPr>
          <p:nvPr>
            <p:ph type="title"/>
          </p:nvPr>
        </p:nvSpPr>
        <p:spPr>
          <a:xfrm>
            <a:off x="-36513" y="7938"/>
            <a:ext cx="9288463" cy="504825"/>
          </a:xfrm>
        </p:spPr>
        <p:txBody>
          <a:bodyPr/>
          <a:lstStyle/>
          <a:p>
            <a:pPr eaLnBrk="1" hangingPunct="1"/>
            <a:r>
              <a:rPr lang="it-IT" altLang="it-IT" dirty="0">
                <a:latin typeface="Tahoma" panose="020B0604030504040204" pitchFamily="34" charset="0"/>
                <a:cs typeface="Tahoma" panose="020B0604030504040204" pitchFamily="34" charset="0"/>
              </a:rPr>
              <a:t>Test Case: </a:t>
            </a:r>
            <a:r>
              <a:rPr lang="it-IT" altLang="it-IT" dirty="0" err="1">
                <a:latin typeface="Tahoma" panose="020B0604030504040204" pitchFamily="34" charset="0"/>
                <a:cs typeface="Tahoma" panose="020B0604030504040204" pitchFamily="34" charset="0"/>
              </a:rPr>
              <a:t>Cyberattack</a:t>
            </a:r>
            <a:r>
              <a:rPr lang="it-IT" altLang="it-IT" dirty="0">
                <a:latin typeface="Tahoma" panose="020B0604030504040204" pitchFamily="34" charset="0"/>
                <a:cs typeface="Tahoma" panose="020B0604030504040204" pitchFamily="34" charset="0"/>
              </a:rPr>
              <a:t> on a BWR/3 </a:t>
            </a:r>
            <a:r>
              <a:rPr lang="it-IT" altLang="it-IT" dirty="0" err="1">
                <a:latin typeface="Tahoma" panose="020B0604030504040204" pitchFamily="34" charset="0"/>
                <a:cs typeface="Tahoma" panose="020B0604030504040204" pitchFamily="34" charset="0"/>
              </a:rPr>
              <a:t>during</a:t>
            </a:r>
            <a:r>
              <a:rPr lang="it-IT" altLang="it-IT" dirty="0">
                <a:latin typeface="Tahoma" panose="020B0604030504040204" pitchFamily="34" charset="0"/>
                <a:cs typeface="Tahoma" panose="020B0604030504040204" pitchFamily="34" charset="0"/>
              </a:rPr>
              <a:t> a hot-</a:t>
            </a:r>
            <a:r>
              <a:rPr lang="it-IT" altLang="it-IT" dirty="0" err="1">
                <a:latin typeface="Tahoma" panose="020B0604030504040204" pitchFamily="34" charset="0"/>
                <a:cs typeface="Tahoma" panose="020B0604030504040204" pitchFamily="34" charset="0"/>
              </a:rPr>
              <a:t>shutdown</a:t>
            </a:r>
            <a:endParaRPr lang="it-IT" altLang="it-IT" dirty="0">
              <a:latin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E31B4D2C-1970-9630-A84B-7485363FDB5C}"/>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35</a:t>
            </a:fld>
            <a:endParaRPr lang="it-IT" altLang="it-IT" dirty="0"/>
          </a:p>
        </p:txBody>
      </p:sp>
    </p:spTree>
    <p:extLst>
      <p:ext uri="{BB962C8B-B14F-4D97-AF65-F5344CB8AC3E}">
        <p14:creationId xmlns:p14="http://schemas.microsoft.com/office/powerpoint/2010/main" val="3467610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2" descr="Diagram, schematic&#10;&#10;Description automatically generated">
            <a:extLst>
              <a:ext uri="{FF2B5EF4-FFF2-40B4-BE49-F238E27FC236}">
                <a16:creationId xmlns:a16="http://schemas.microsoft.com/office/drawing/2014/main" id="{452824F5-6FBB-B666-62FC-3497504C9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9818" y="500253"/>
            <a:ext cx="6141829" cy="547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piè di pagina 3">
            <a:extLst>
              <a:ext uri="{FF2B5EF4-FFF2-40B4-BE49-F238E27FC236}">
                <a16:creationId xmlns:a16="http://schemas.microsoft.com/office/drawing/2014/main" id="{9D466E84-39A1-A15E-E1D9-7E907074FE4C}"/>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pic>
        <p:nvPicPr>
          <p:cNvPr id="7" name="Graphic 1">
            <a:extLst>
              <a:ext uri="{FF2B5EF4-FFF2-40B4-BE49-F238E27FC236}">
                <a16:creationId xmlns:a16="http://schemas.microsoft.com/office/drawing/2014/main" id="{8F3D3CD3-DF59-4634-B52F-F1BDBB240D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2579688"/>
            <a:ext cx="39052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EE966D28-FA7F-6FEA-4C21-108AFD7B169C}"/>
              </a:ext>
            </a:extLst>
          </p:cNvPr>
          <p:cNvSpPr txBox="1">
            <a:spLocks noChangeArrowheads="1"/>
          </p:cNvSpPr>
          <p:nvPr/>
        </p:nvSpPr>
        <p:spPr bwMode="auto">
          <a:xfrm>
            <a:off x="1619250" y="2349500"/>
            <a:ext cx="12239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it-IT" sz="900" b="1">
                <a:latin typeface="Tahoma" panose="020B0604030504040204" pitchFamily="34" charset="0"/>
                <a:cs typeface="Tahoma" panose="020B0604030504040204" pitchFamily="34" charset="0"/>
              </a:rPr>
              <a:t>Limiting Surface</a:t>
            </a:r>
            <a:endParaRPr lang="it-IT" altLang="it-IT" sz="900" b="1">
              <a:latin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EED2A786-565C-14A2-6331-BA7E46CC69F3}"/>
              </a:ext>
            </a:extLst>
          </p:cNvPr>
          <p:cNvSpPr txBox="1"/>
          <p:nvPr/>
        </p:nvSpPr>
        <p:spPr>
          <a:xfrm>
            <a:off x="107950" y="993775"/>
            <a:ext cx="8928100" cy="784225"/>
          </a:xfrm>
          <a:prstGeom prst="rect">
            <a:avLst/>
          </a:prstGeom>
          <a:noFill/>
        </p:spPr>
        <p:txBody>
          <a:bodyPr>
            <a:spAutoFit/>
          </a:bodyPr>
          <a:lstStyle/>
          <a:p>
            <a:pPr marL="285750" indent="-285750">
              <a:buFont typeface="Wingdings" panose="05000000000000000000" pitchFamily="2" charset="2"/>
              <a:buChar char="Ø"/>
              <a:defRPr/>
            </a:pPr>
            <a:r>
              <a:rPr lang="en-US" sz="1500" dirty="0">
                <a:solidFill>
                  <a:srgbClr val="000000"/>
                </a:solidFill>
                <a:latin typeface="Tahoma" panose="020B0604030504040204" pitchFamily="34" charset="0"/>
                <a:ea typeface="Tahoma" panose="020B0604030504040204" pitchFamily="34" charset="0"/>
                <a:cs typeface="Tahoma" panose="020B0604030504040204" pitchFamily="34" charset="0"/>
              </a:rPr>
              <a:t>Two regions of the input space are identified, thus delineating the PCT region.</a:t>
            </a:r>
          </a:p>
          <a:p>
            <a:pPr>
              <a:defRPr/>
            </a:pPr>
            <a:endParaRPr lang="en-US" sz="15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Ø"/>
              <a:defRPr/>
            </a:pP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The </a:t>
            </a:r>
            <a:r>
              <a:rPr lang="en-US" sz="1500" dirty="0">
                <a:solidFill>
                  <a:srgbClr val="000000"/>
                </a:solidFill>
                <a:latin typeface="Tahoma" panose="020B0604030504040204" pitchFamily="34" charset="0"/>
                <a:ea typeface="Tahoma" panose="020B0604030504040204" pitchFamily="34" charset="0"/>
                <a:cs typeface="Tahoma" panose="020B0604030504040204" pitchFamily="34" charset="0"/>
              </a:rPr>
              <a:t>Limiting Surface is defined as the </a:t>
            </a:r>
            <a:r>
              <a:rPr 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boundary between system success and system failure</a:t>
            </a:r>
            <a:endParaRPr lang="it-IT"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0" name="Table 10">
            <a:extLst>
              <a:ext uri="{FF2B5EF4-FFF2-40B4-BE49-F238E27FC236}">
                <a16:creationId xmlns:a16="http://schemas.microsoft.com/office/drawing/2014/main" id="{7F24BAA5-3BA9-2B74-9EDB-FA6F5C37E982}"/>
              </a:ext>
            </a:extLst>
          </p:cNvPr>
          <p:cNvGraphicFramePr>
            <a:graphicFrameLocks noGrp="1"/>
          </p:cNvGraphicFramePr>
          <p:nvPr/>
        </p:nvGraphicFramePr>
        <p:xfrm>
          <a:off x="4192588" y="2055813"/>
          <a:ext cx="4772024" cy="3733800"/>
        </p:xfrm>
        <a:graphic>
          <a:graphicData uri="http://schemas.openxmlformats.org/drawingml/2006/table">
            <a:tbl>
              <a:tblPr/>
              <a:tblGrid>
                <a:gridCol w="1020693">
                  <a:extLst>
                    <a:ext uri="{9D8B030D-6E8A-4147-A177-3AD203B41FA5}">
                      <a16:colId xmlns:a16="http://schemas.microsoft.com/office/drawing/2014/main" val="20000"/>
                    </a:ext>
                  </a:extLst>
                </a:gridCol>
                <a:gridCol w="1545078">
                  <a:extLst>
                    <a:ext uri="{9D8B030D-6E8A-4147-A177-3AD203B41FA5}">
                      <a16:colId xmlns:a16="http://schemas.microsoft.com/office/drawing/2014/main" val="20001"/>
                    </a:ext>
                  </a:extLst>
                </a:gridCol>
                <a:gridCol w="1172924">
                  <a:extLst>
                    <a:ext uri="{9D8B030D-6E8A-4147-A177-3AD203B41FA5}">
                      <a16:colId xmlns:a16="http://schemas.microsoft.com/office/drawing/2014/main" val="20002"/>
                    </a:ext>
                  </a:extLst>
                </a:gridCol>
                <a:gridCol w="1033329">
                  <a:extLst>
                    <a:ext uri="{9D8B030D-6E8A-4147-A177-3AD203B41FA5}">
                      <a16:colId xmlns:a16="http://schemas.microsoft.com/office/drawing/2014/main" val="20003"/>
                    </a:ext>
                  </a:extLst>
                </a:gridCol>
              </a:tblGrid>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Branch ID</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Bef>
                          <a:spcPts val="100"/>
                        </a:spcBef>
                        <a:spcAft>
                          <a:spcPts val="100"/>
                        </a:spcAft>
                      </a:pPr>
                      <a:r>
                        <a:rPr lang="en-GB" sz="1200" b="1"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Cyberattack Time [s]</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Liquid level [m]</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ts val="1400"/>
                        </a:lnSpc>
                        <a:spcBef>
                          <a:spcPts val="100"/>
                        </a:spcBef>
                        <a:spcAft>
                          <a:spcPts val="100"/>
                        </a:spcAft>
                      </a:pPr>
                      <a:r>
                        <a:rPr lang="en-GB" sz="1200" b="1"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PCT timing [s]</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T-2-1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500.0</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13.57</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6648.16</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S-2-1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700.0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13.52</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6854.56</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2"/>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R-2-1-1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1000.0</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13.64</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7351.08</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3"/>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Q-2-1-1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13.82</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7745.96</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4"/>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P1-2-1-1-1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1500.0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13.95</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8075.95</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5"/>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O-2-1-1-1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1800.0</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14.21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8619.97</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6"/>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N-2-1-1-1-1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2000.0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14.44</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8955.32</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7"/>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M-2-1-1-1-1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2300.0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14.96</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9559.87</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8"/>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L-2-1-1-1-1-1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2500.0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15.0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9848.16</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09"/>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K-2-1-1-1-1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3000.0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14.39</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9304.55</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0"/>
                  </a:ext>
                </a:extLst>
              </a:tr>
              <a:tr h="151139">
                <a:tc>
                  <a:txBody>
                    <a:bodyPr/>
                    <a:lstStyle/>
                    <a:p>
                      <a:pPr>
                        <a:lnSpc>
                          <a:spcPts val="1400"/>
                        </a:lnSpc>
                        <a:spcBef>
                          <a:spcPts val="100"/>
                        </a:spcBef>
                        <a:spcAft>
                          <a:spcPts val="100"/>
                        </a:spcAft>
                      </a:pPr>
                      <a:r>
                        <a:rPr lang="en-GB" sz="1200" b="1"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J-2-1-1-1-1</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3500.0</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13.83</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8815.34</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1"/>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I-2-1-1-1-1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4000.0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13.85</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9417.21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2"/>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H-2-1-1-1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4250.0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14.22</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10037.8</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3"/>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G-2-1-1-1-1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4500.0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14.41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10587.6</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4"/>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F-2-1-1-1-1-1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4850.0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14.92</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11293.9</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5"/>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E-2-1-1-1-1-1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5000.0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15.08</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11330.96</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6"/>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D-2-1-1-1-1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5300.0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14.86</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11067.89</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7"/>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C-2-1-1-1-1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5500.0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14.75</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10823.52</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8"/>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B-2-1-1-1-1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5800.0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14.66</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10512.87</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a:noFill/>
                    </a:lnB>
                  </a:tcPr>
                </a:tc>
                <a:extLst>
                  <a:ext uri="{0D108BD9-81ED-4DB2-BD59-A6C34878D82A}">
                    <a16:rowId xmlns:a16="http://schemas.microsoft.com/office/drawing/2014/main" val="10019"/>
                  </a:ext>
                </a:extLst>
              </a:tr>
              <a:tr h="151139">
                <a:tc>
                  <a:txBody>
                    <a:bodyPr/>
                    <a:lstStyle/>
                    <a:p>
                      <a:pPr>
                        <a:lnSpc>
                          <a:spcPts val="1400"/>
                        </a:lnSpc>
                        <a:spcBef>
                          <a:spcPts val="100"/>
                        </a:spcBef>
                        <a:spcAft>
                          <a:spcPts val="100"/>
                        </a:spcAft>
                      </a:pPr>
                      <a:r>
                        <a:rPr lang="en-GB" sz="1200" b="1">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A-2-1-1-1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6000.0</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spcBef>
                          <a:spcPts val="100"/>
                        </a:spcBef>
                        <a:spcAft>
                          <a:spcPts val="100"/>
                        </a:spcAft>
                      </a:pPr>
                      <a:r>
                        <a:rPr lang="en-GB"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14.21</a:t>
                      </a:r>
                      <a:endParaRPr lang="it-IT" sz="120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ts val="1400"/>
                        </a:lnSpc>
                        <a:spcBef>
                          <a:spcPts val="100"/>
                        </a:spcBef>
                        <a:spcAft>
                          <a:spcPts val="100"/>
                        </a:spcAft>
                      </a:pPr>
                      <a:r>
                        <a:rPr lang="en-GB"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rPr>
                        <a:t>10332.60</a:t>
                      </a:r>
                      <a:endParaRPr lang="it-IT" sz="1200" dirty="0">
                        <a:solidFill>
                          <a:srgbClr val="000000"/>
                        </a:solidFill>
                        <a:effectLst/>
                        <a:latin typeface="Calibri" panose="020F0502020204030204" pitchFamily="34" charset="0"/>
                        <a:ea typeface="Batang" panose="02030600000101010101" pitchFamily="18" charset="-127"/>
                        <a:cs typeface="Times New Roman" panose="02020603050405020304" pitchFamily="18" charset="0"/>
                      </a:endParaRPr>
                    </a:p>
                  </a:txBody>
                  <a:tcPr marL="73025" marR="7302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bl>
          </a:graphicData>
        </a:graphic>
      </p:graphicFrame>
      <p:sp>
        <p:nvSpPr>
          <p:cNvPr id="11" name="TextBox 11">
            <a:extLst>
              <a:ext uri="{FF2B5EF4-FFF2-40B4-BE49-F238E27FC236}">
                <a16:creationId xmlns:a16="http://schemas.microsoft.com/office/drawing/2014/main" id="{5E0E4F54-4863-F885-AA9C-9CAB1416D45F}"/>
              </a:ext>
            </a:extLst>
          </p:cNvPr>
          <p:cNvSpPr txBox="1">
            <a:spLocks noChangeArrowheads="1"/>
          </p:cNvSpPr>
          <p:nvPr/>
        </p:nvSpPr>
        <p:spPr bwMode="auto">
          <a:xfrm>
            <a:off x="6234113" y="1773240"/>
            <a:ext cx="12239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it-IT" sz="900" b="1" dirty="0">
                <a:latin typeface="Tahoma" panose="020B0604030504040204" pitchFamily="34" charset="0"/>
                <a:cs typeface="Tahoma" panose="020B0604030504040204" pitchFamily="34" charset="0"/>
              </a:rPr>
              <a:t>PCT scenarios</a:t>
            </a:r>
            <a:endParaRPr lang="it-IT" altLang="it-IT" sz="900" b="1" dirty="0">
              <a:latin typeface="Tahoma" panose="020B0604030504040204" pitchFamily="34" charset="0"/>
              <a:cs typeface="Tahoma" panose="020B0604030504040204" pitchFamily="34" charset="0"/>
            </a:endParaRPr>
          </a:p>
        </p:txBody>
      </p:sp>
      <p:sp>
        <p:nvSpPr>
          <p:cNvPr id="12" name="TextBox 18">
            <a:extLst>
              <a:ext uri="{FF2B5EF4-FFF2-40B4-BE49-F238E27FC236}">
                <a16:creationId xmlns:a16="http://schemas.microsoft.com/office/drawing/2014/main" id="{7F0B7AD2-D14F-1779-FD8F-A98E96A536EB}"/>
              </a:ext>
            </a:extLst>
          </p:cNvPr>
          <p:cNvSpPr txBox="1">
            <a:spLocks noChangeArrowheads="1"/>
          </p:cNvSpPr>
          <p:nvPr/>
        </p:nvSpPr>
        <p:spPr bwMode="auto">
          <a:xfrm>
            <a:off x="0" y="611188"/>
            <a:ext cx="46259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it-IT" altLang="it-IT" sz="1500" b="1">
                <a:solidFill>
                  <a:srgbClr val="790022"/>
                </a:solidFill>
                <a:latin typeface="Tahoma" panose="020B0604030504040204" pitchFamily="34" charset="0"/>
                <a:cs typeface="Tahoma" panose="020B0604030504040204" pitchFamily="34" charset="0"/>
              </a:rPr>
              <a:t>Main Results</a:t>
            </a:r>
          </a:p>
        </p:txBody>
      </p:sp>
      <p:sp>
        <p:nvSpPr>
          <p:cNvPr id="13" name="Titolo 1">
            <a:extLst>
              <a:ext uri="{FF2B5EF4-FFF2-40B4-BE49-F238E27FC236}">
                <a16:creationId xmlns:a16="http://schemas.microsoft.com/office/drawing/2014/main" id="{37960F53-1EA8-B0E6-8DDC-076526B267BE}"/>
              </a:ext>
            </a:extLst>
          </p:cNvPr>
          <p:cNvSpPr>
            <a:spLocks noGrp="1" noChangeArrowheads="1"/>
          </p:cNvSpPr>
          <p:nvPr>
            <p:ph type="title"/>
          </p:nvPr>
        </p:nvSpPr>
        <p:spPr>
          <a:xfrm>
            <a:off x="-36513" y="7938"/>
            <a:ext cx="9288463" cy="504825"/>
          </a:xfrm>
        </p:spPr>
        <p:txBody>
          <a:bodyPr/>
          <a:lstStyle/>
          <a:p>
            <a:pPr eaLnBrk="1" hangingPunct="1"/>
            <a:r>
              <a:rPr lang="it-IT" altLang="it-IT" dirty="0">
                <a:latin typeface="Tahoma" panose="020B0604030504040204" pitchFamily="34" charset="0"/>
                <a:cs typeface="Tahoma" panose="020B0604030504040204" pitchFamily="34" charset="0"/>
              </a:rPr>
              <a:t>Test Case: </a:t>
            </a:r>
            <a:r>
              <a:rPr lang="it-IT" altLang="it-IT" dirty="0" err="1">
                <a:latin typeface="Tahoma" panose="020B0604030504040204" pitchFamily="34" charset="0"/>
                <a:cs typeface="Tahoma" panose="020B0604030504040204" pitchFamily="34" charset="0"/>
              </a:rPr>
              <a:t>Cyberattack</a:t>
            </a:r>
            <a:r>
              <a:rPr lang="it-IT" altLang="it-IT" dirty="0">
                <a:latin typeface="Tahoma" panose="020B0604030504040204" pitchFamily="34" charset="0"/>
                <a:cs typeface="Tahoma" panose="020B0604030504040204" pitchFamily="34" charset="0"/>
              </a:rPr>
              <a:t> on a BWR/3 </a:t>
            </a:r>
            <a:r>
              <a:rPr lang="it-IT" altLang="it-IT" dirty="0" err="1">
                <a:latin typeface="Tahoma" panose="020B0604030504040204" pitchFamily="34" charset="0"/>
                <a:cs typeface="Tahoma" panose="020B0604030504040204" pitchFamily="34" charset="0"/>
              </a:rPr>
              <a:t>during</a:t>
            </a:r>
            <a:r>
              <a:rPr lang="it-IT" altLang="it-IT" dirty="0">
                <a:latin typeface="Tahoma" panose="020B0604030504040204" pitchFamily="34" charset="0"/>
                <a:cs typeface="Tahoma" panose="020B0604030504040204" pitchFamily="34" charset="0"/>
              </a:rPr>
              <a:t> a hot-</a:t>
            </a:r>
            <a:r>
              <a:rPr lang="it-IT" altLang="it-IT" dirty="0" err="1">
                <a:latin typeface="Tahoma" panose="020B0604030504040204" pitchFamily="34" charset="0"/>
                <a:cs typeface="Tahoma" panose="020B0604030504040204" pitchFamily="34" charset="0"/>
              </a:rPr>
              <a:t>shutdown</a:t>
            </a:r>
            <a:endParaRPr lang="it-IT" altLang="it-IT" dirty="0">
              <a:latin typeface="Tahoma" panose="020B0604030504040204" pitchFamily="34" charset="0"/>
              <a:cs typeface="Tahoma" panose="020B0604030504040204" pitchFamily="34" charset="0"/>
            </a:endParaRPr>
          </a:p>
        </p:txBody>
      </p:sp>
      <p:sp>
        <p:nvSpPr>
          <p:cNvPr id="15" name="TextBox 8">
            <a:extLst>
              <a:ext uri="{FF2B5EF4-FFF2-40B4-BE49-F238E27FC236}">
                <a16:creationId xmlns:a16="http://schemas.microsoft.com/office/drawing/2014/main" id="{E4C9ACFA-7052-3E21-7C47-FE4C5688EF59}"/>
              </a:ext>
            </a:extLst>
          </p:cNvPr>
          <p:cNvSpPr txBox="1">
            <a:spLocks noChangeArrowheads="1"/>
          </p:cNvSpPr>
          <p:nvPr/>
        </p:nvSpPr>
        <p:spPr bwMode="auto">
          <a:xfrm>
            <a:off x="9270704" y="1373946"/>
            <a:ext cx="21621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822433"/>
              </a:buClr>
              <a:buChar char="•"/>
              <a:defRPr sz="2400">
                <a:solidFill>
                  <a:srgbClr val="000000"/>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rgbClr val="000000"/>
                </a:solidFill>
                <a:latin typeface="Arial" panose="020B0604020202020204" pitchFamily="34" charset="0"/>
                <a:ea typeface="ＭＳ Ｐゴシック" panose="020B0600070205080204" pitchFamily="34" charset="-128"/>
              </a:defRPr>
            </a:lvl2pPr>
            <a:lvl3pPr marL="1143000" indent="-228600">
              <a:spcBef>
                <a:spcPct val="20000"/>
              </a:spcBef>
              <a:buChar char="•"/>
              <a:defRPr sz="1600">
                <a:solidFill>
                  <a:srgbClr val="000000"/>
                </a:solidFill>
                <a:latin typeface="Arial" panose="020B0604020202020204" pitchFamily="34" charset="0"/>
                <a:ea typeface="ＭＳ Ｐゴシック" panose="020B0600070205080204" pitchFamily="34" charset="-128"/>
              </a:defRPr>
            </a:lvl3pPr>
            <a:lvl4pPr marL="1600200" indent="-228600">
              <a:spcBef>
                <a:spcPct val="20000"/>
              </a:spcBef>
              <a:buChar char="–"/>
              <a:defRPr sz="1400">
                <a:solidFill>
                  <a:srgbClr val="000000"/>
                </a:solidFill>
                <a:latin typeface="Arial" panose="020B0604020202020204" pitchFamily="34" charset="0"/>
                <a:ea typeface="ＭＳ Ｐゴシック" panose="020B0600070205080204" pitchFamily="34" charset="-128"/>
              </a:defRPr>
            </a:lvl4pPr>
            <a:lvl5pPr marL="2057400" indent="-228600">
              <a:spcBef>
                <a:spcPct val="20000"/>
              </a:spcBef>
              <a:buChar char="»"/>
              <a:defRPr sz="1200">
                <a:solidFill>
                  <a:srgbClr val="000000"/>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1200">
                <a:solidFill>
                  <a:srgbClr val="000000"/>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it-IT" sz="2000" b="1" dirty="0">
                <a:latin typeface="Tahoma" panose="020B0604030504040204" pitchFamily="34" charset="0"/>
                <a:cs typeface="Tahoma" panose="020B0604030504040204" pitchFamily="34" charset="0"/>
              </a:rPr>
              <a:t>Dynamic Event Tree visual representation</a:t>
            </a:r>
            <a:endParaRPr lang="it-IT" altLang="it-IT" sz="2000" b="1" dirty="0">
              <a:latin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5FD45330-BC2D-A8E6-43A9-AA09471C42F2}"/>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36</a:t>
            </a:fld>
            <a:endParaRPr lang="it-IT" altLang="it-IT" dirty="0"/>
          </a:p>
        </p:txBody>
      </p:sp>
    </p:spTree>
    <p:extLst>
      <p:ext uri="{BB962C8B-B14F-4D97-AF65-F5344CB8AC3E}">
        <p14:creationId xmlns:p14="http://schemas.microsoft.com/office/powerpoint/2010/main" val="193377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8460-865B-3DA5-E81D-11DEEB572192}"/>
            </a:ext>
          </a:extLst>
        </p:cNvPr>
        <p:cNvGrpSpPr/>
        <p:nvPr/>
      </p:nvGrpSpPr>
      <p:grpSpPr>
        <a:xfrm>
          <a:off x="0" y="0"/>
          <a:ext cx="0" cy="0"/>
          <a:chOff x="0" y="0"/>
          <a:chExt cx="0" cy="0"/>
        </a:xfrm>
      </p:grpSpPr>
      <p:pic>
        <p:nvPicPr>
          <p:cNvPr id="67" name="Picture 66">
            <a:extLst>
              <a:ext uri="{FF2B5EF4-FFF2-40B4-BE49-F238E27FC236}">
                <a16:creationId xmlns:a16="http://schemas.microsoft.com/office/drawing/2014/main" id="{4B26A7D5-1F94-3AB4-9022-4EA735DAEE51}"/>
              </a:ext>
            </a:extLst>
          </p:cNvPr>
          <p:cNvPicPr>
            <a:picLocks noChangeAspect="1"/>
          </p:cNvPicPr>
          <p:nvPr/>
        </p:nvPicPr>
        <p:blipFill>
          <a:blip r:embed="rId3"/>
          <a:stretch>
            <a:fillRect/>
          </a:stretch>
        </p:blipFill>
        <p:spPr>
          <a:xfrm>
            <a:off x="3614857" y="2482153"/>
            <a:ext cx="2409135" cy="2423735"/>
          </a:xfrm>
          <a:prstGeom prst="rect">
            <a:avLst/>
          </a:prstGeom>
        </p:spPr>
      </p:pic>
      <p:sp>
        <p:nvSpPr>
          <p:cNvPr id="4" name="Footer Placeholder 3">
            <a:extLst>
              <a:ext uri="{FF2B5EF4-FFF2-40B4-BE49-F238E27FC236}">
                <a16:creationId xmlns:a16="http://schemas.microsoft.com/office/drawing/2014/main" id="{0CBAA477-0E81-5C51-FC4B-E5EBCE686ACF}"/>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B80638C7-092F-2001-F559-2EF25E2E20B9}"/>
              </a:ext>
            </a:extLst>
          </p:cNvPr>
          <p:cNvSpPr>
            <a:spLocks noGrp="1"/>
          </p:cNvSpPr>
          <p:nvPr>
            <p:ph type="title"/>
          </p:nvPr>
        </p:nvSpPr>
        <p:spPr>
          <a:xfrm>
            <a:off x="119335" y="116632"/>
            <a:ext cx="11876732" cy="504825"/>
          </a:xfrm>
        </p:spPr>
        <p:txBody>
          <a:bodyPr/>
          <a:lstStyle/>
          <a:p>
            <a:r>
              <a:rPr lang="en-GB" dirty="0"/>
              <a:t>Probabilistic Risk Assessment</a:t>
            </a:r>
          </a:p>
        </p:txBody>
      </p:sp>
      <p:sp>
        <p:nvSpPr>
          <p:cNvPr id="2" name="Slide Number Placeholder 1">
            <a:extLst>
              <a:ext uri="{FF2B5EF4-FFF2-40B4-BE49-F238E27FC236}">
                <a16:creationId xmlns:a16="http://schemas.microsoft.com/office/drawing/2014/main" id="{974EF1C9-8E32-F49C-4E05-D92A475EB55F}"/>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4</a:t>
            </a:fld>
            <a:endParaRPr lang="it-IT" altLang="it-IT" dirty="0"/>
          </a:p>
        </p:txBody>
      </p:sp>
      <p:grpSp>
        <p:nvGrpSpPr>
          <p:cNvPr id="51" name="Group 50">
            <a:extLst>
              <a:ext uri="{FF2B5EF4-FFF2-40B4-BE49-F238E27FC236}">
                <a16:creationId xmlns:a16="http://schemas.microsoft.com/office/drawing/2014/main" id="{5D1AC9D1-7644-C606-5913-C15438B06218}"/>
              </a:ext>
            </a:extLst>
          </p:cNvPr>
          <p:cNvGrpSpPr/>
          <p:nvPr/>
        </p:nvGrpSpPr>
        <p:grpSpPr>
          <a:xfrm>
            <a:off x="6168008" y="1556792"/>
            <a:ext cx="6011415" cy="3600400"/>
            <a:chOff x="407368" y="1340768"/>
            <a:chExt cx="6011415" cy="3600400"/>
          </a:xfrm>
        </p:grpSpPr>
        <p:sp>
          <p:nvSpPr>
            <p:cNvPr id="50" name="Rectangle 49">
              <a:extLst>
                <a:ext uri="{FF2B5EF4-FFF2-40B4-BE49-F238E27FC236}">
                  <a16:creationId xmlns:a16="http://schemas.microsoft.com/office/drawing/2014/main" id="{07E74A48-9CD6-D5CC-A1AD-5EE80DBBA37C}"/>
                </a:ext>
              </a:extLst>
            </p:cNvPr>
            <p:cNvSpPr/>
            <p:nvPr/>
          </p:nvSpPr>
          <p:spPr bwMode="auto">
            <a:xfrm>
              <a:off x="5050631" y="1340768"/>
              <a:ext cx="1368152" cy="504825"/>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it-IT" sz="1500" b="1" dirty="0">
                  <a:solidFill>
                    <a:srgbClr val="000000"/>
                  </a:solidFill>
                  <a:latin typeface="+mj-lt"/>
                  <a:ea typeface="ＭＳ Ｐゴシック" pitchFamily="1" charset="-128"/>
                </a:rPr>
                <a:t>Accident Sequence</a:t>
              </a:r>
            </a:p>
          </p:txBody>
        </p:sp>
        <p:grpSp>
          <p:nvGrpSpPr>
            <p:cNvPr id="12" name="Group 11">
              <a:extLst>
                <a:ext uri="{FF2B5EF4-FFF2-40B4-BE49-F238E27FC236}">
                  <a16:creationId xmlns:a16="http://schemas.microsoft.com/office/drawing/2014/main" id="{AA9AB306-07E0-D025-8A52-09AB1A6F4D0E}"/>
                </a:ext>
              </a:extLst>
            </p:cNvPr>
            <p:cNvGrpSpPr/>
            <p:nvPr/>
          </p:nvGrpSpPr>
          <p:grpSpPr>
            <a:xfrm>
              <a:off x="479376" y="1340768"/>
              <a:ext cx="4572336" cy="504825"/>
              <a:chOff x="2351584" y="1628800"/>
              <a:chExt cx="4572336" cy="504825"/>
            </a:xfrm>
          </p:grpSpPr>
          <p:sp>
            <p:nvSpPr>
              <p:cNvPr id="9" name="Rectangle 8">
                <a:extLst>
                  <a:ext uri="{FF2B5EF4-FFF2-40B4-BE49-F238E27FC236}">
                    <a16:creationId xmlns:a16="http://schemas.microsoft.com/office/drawing/2014/main" id="{87B4A2B4-14A5-AE29-8DD4-88CF895283C7}"/>
                  </a:ext>
                </a:extLst>
              </p:cNvPr>
              <p:cNvSpPr/>
              <p:nvPr/>
            </p:nvSpPr>
            <p:spPr bwMode="auto">
              <a:xfrm>
                <a:off x="2351584" y="1628800"/>
                <a:ext cx="1548000" cy="504825"/>
              </a:xfrm>
              <a:prstGeom prst="rect">
                <a:avLst/>
              </a:prstGeom>
              <a:solidFill>
                <a:schemeClr val="bg1"/>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it-IT" sz="1500" b="1" dirty="0">
                    <a:solidFill>
                      <a:srgbClr val="000000"/>
                    </a:solidFill>
                    <a:latin typeface="+mj-lt"/>
                    <a:ea typeface="ＭＳ Ｐゴシック" pitchFamily="1" charset="-128"/>
                  </a:rPr>
                  <a:t>Initiating Event</a:t>
                </a:r>
              </a:p>
            </p:txBody>
          </p:sp>
          <p:sp>
            <p:nvSpPr>
              <p:cNvPr id="10" name="Rectangle 9">
                <a:extLst>
                  <a:ext uri="{FF2B5EF4-FFF2-40B4-BE49-F238E27FC236}">
                    <a16:creationId xmlns:a16="http://schemas.microsoft.com/office/drawing/2014/main" id="{77EED635-D871-C045-4CAA-C31546E6CD80}"/>
                  </a:ext>
                </a:extLst>
              </p:cNvPr>
              <p:cNvSpPr/>
              <p:nvPr/>
            </p:nvSpPr>
            <p:spPr bwMode="auto">
              <a:xfrm>
                <a:off x="3863752" y="1628800"/>
                <a:ext cx="1548000" cy="504825"/>
              </a:xfrm>
              <a:prstGeom prst="rect">
                <a:avLst/>
              </a:prstGeom>
              <a:solidFill>
                <a:schemeClr val="bg1"/>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it-IT" sz="1500" b="1" dirty="0">
                    <a:solidFill>
                      <a:srgbClr val="000000"/>
                    </a:solidFill>
                    <a:latin typeface="+mj-lt"/>
                    <a:ea typeface="ＭＳ Ｐゴシック" pitchFamily="1" charset="-128"/>
                  </a:rPr>
                  <a:t>System 1</a:t>
                </a:r>
              </a:p>
            </p:txBody>
          </p:sp>
          <p:sp>
            <p:nvSpPr>
              <p:cNvPr id="11" name="Rectangle 10">
                <a:extLst>
                  <a:ext uri="{FF2B5EF4-FFF2-40B4-BE49-F238E27FC236}">
                    <a16:creationId xmlns:a16="http://schemas.microsoft.com/office/drawing/2014/main" id="{6C554FD1-2AAA-9985-6CD4-480284712C6A}"/>
                  </a:ext>
                </a:extLst>
              </p:cNvPr>
              <p:cNvSpPr/>
              <p:nvPr/>
            </p:nvSpPr>
            <p:spPr bwMode="auto">
              <a:xfrm>
                <a:off x="5375920" y="1628800"/>
                <a:ext cx="1548000" cy="504825"/>
              </a:xfrm>
              <a:prstGeom prst="rect">
                <a:avLst/>
              </a:prstGeom>
              <a:solidFill>
                <a:schemeClr val="bg1"/>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it-IT" sz="1500" b="1" dirty="0">
                    <a:solidFill>
                      <a:srgbClr val="000000"/>
                    </a:solidFill>
                    <a:latin typeface="+mj-lt"/>
                    <a:ea typeface="ＭＳ Ｐゴシック" pitchFamily="1" charset="-128"/>
                  </a:rPr>
                  <a:t>System 2</a:t>
                </a:r>
              </a:p>
            </p:txBody>
          </p:sp>
        </p:grpSp>
        <p:grpSp>
          <p:nvGrpSpPr>
            <p:cNvPr id="45" name="Group 44">
              <a:extLst>
                <a:ext uri="{FF2B5EF4-FFF2-40B4-BE49-F238E27FC236}">
                  <a16:creationId xmlns:a16="http://schemas.microsoft.com/office/drawing/2014/main" id="{66DFE22E-E542-360E-FBD2-0E3546AA3C57}"/>
                </a:ext>
              </a:extLst>
            </p:cNvPr>
            <p:cNvGrpSpPr/>
            <p:nvPr/>
          </p:nvGrpSpPr>
          <p:grpSpPr>
            <a:xfrm>
              <a:off x="407368" y="2244583"/>
              <a:ext cx="4644001" cy="2696585"/>
              <a:chOff x="407712" y="1978407"/>
              <a:chExt cx="4644001" cy="2696585"/>
            </a:xfrm>
          </p:grpSpPr>
          <p:grpSp>
            <p:nvGrpSpPr>
              <p:cNvPr id="30" name="Group 29">
                <a:extLst>
                  <a:ext uri="{FF2B5EF4-FFF2-40B4-BE49-F238E27FC236}">
                    <a16:creationId xmlns:a16="http://schemas.microsoft.com/office/drawing/2014/main" id="{910A7194-D3D9-F49C-5036-D4A2873EA90B}"/>
                  </a:ext>
                </a:extLst>
              </p:cNvPr>
              <p:cNvGrpSpPr/>
              <p:nvPr/>
            </p:nvGrpSpPr>
            <p:grpSpPr>
              <a:xfrm>
                <a:off x="407712" y="2276872"/>
                <a:ext cx="4644000" cy="2088232"/>
                <a:chOff x="407712" y="2276872"/>
                <a:chExt cx="4644000" cy="2088232"/>
              </a:xfrm>
            </p:grpSpPr>
            <p:grpSp>
              <p:nvGrpSpPr>
                <p:cNvPr id="25" name="Group 24">
                  <a:extLst>
                    <a:ext uri="{FF2B5EF4-FFF2-40B4-BE49-F238E27FC236}">
                      <a16:creationId xmlns:a16="http://schemas.microsoft.com/office/drawing/2014/main" id="{B2C2528E-211E-D1A3-BDF2-FBDFDEBE6BCE}"/>
                    </a:ext>
                  </a:extLst>
                </p:cNvPr>
                <p:cNvGrpSpPr/>
                <p:nvPr/>
              </p:nvGrpSpPr>
              <p:grpSpPr>
                <a:xfrm>
                  <a:off x="3503712" y="2276872"/>
                  <a:ext cx="1548000" cy="648072"/>
                  <a:chOff x="3503712" y="2276872"/>
                  <a:chExt cx="1548000" cy="648072"/>
                </a:xfrm>
              </p:grpSpPr>
              <p:cxnSp>
                <p:nvCxnSpPr>
                  <p:cNvPr id="16" name="Straight Connector 15">
                    <a:extLst>
                      <a:ext uri="{FF2B5EF4-FFF2-40B4-BE49-F238E27FC236}">
                        <a16:creationId xmlns:a16="http://schemas.microsoft.com/office/drawing/2014/main" id="{460D5D6E-8E46-1124-1FF3-97C7E0E329DE}"/>
                      </a:ext>
                    </a:extLst>
                  </p:cNvPr>
                  <p:cNvCxnSpPr/>
                  <p:nvPr/>
                </p:nvCxnSpPr>
                <p:spPr bwMode="auto">
                  <a:xfrm>
                    <a:off x="3503712" y="2276872"/>
                    <a:ext cx="1548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7" name="Straight Connector 16">
                    <a:extLst>
                      <a:ext uri="{FF2B5EF4-FFF2-40B4-BE49-F238E27FC236}">
                        <a16:creationId xmlns:a16="http://schemas.microsoft.com/office/drawing/2014/main" id="{37811588-AB55-D638-D648-BEFFAE869C78}"/>
                      </a:ext>
                    </a:extLst>
                  </p:cNvPr>
                  <p:cNvCxnSpPr/>
                  <p:nvPr/>
                </p:nvCxnSpPr>
                <p:spPr bwMode="auto">
                  <a:xfrm>
                    <a:off x="3503712" y="2924944"/>
                    <a:ext cx="1548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1" name="Straight Connector 20">
                    <a:extLst>
                      <a:ext uri="{FF2B5EF4-FFF2-40B4-BE49-F238E27FC236}">
                        <a16:creationId xmlns:a16="http://schemas.microsoft.com/office/drawing/2014/main" id="{860E680B-7277-1005-526D-1A677279ED59}"/>
                      </a:ext>
                    </a:extLst>
                  </p:cNvPr>
                  <p:cNvCxnSpPr/>
                  <p:nvPr/>
                </p:nvCxnSpPr>
                <p:spPr bwMode="auto">
                  <a:xfrm>
                    <a:off x="3503712" y="2276872"/>
                    <a:ext cx="0" cy="648072"/>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grpSp>
              <p:nvGrpSpPr>
                <p:cNvPr id="24" name="Group 23">
                  <a:extLst>
                    <a:ext uri="{FF2B5EF4-FFF2-40B4-BE49-F238E27FC236}">
                      <a16:creationId xmlns:a16="http://schemas.microsoft.com/office/drawing/2014/main" id="{2931FEE4-177F-A625-6FD2-2CFB5C8B6DED}"/>
                    </a:ext>
                  </a:extLst>
                </p:cNvPr>
                <p:cNvGrpSpPr/>
                <p:nvPr/>
              </p:nvGrpSpPr>
              <p:grpSpPr>
                <a:xfrm>
                  <a:off x="3503712" y="3717032"/>
                  <a:ext cx="1548000" cy="648072"/>
                  <a:chOff x="3503712" y="3717032"/>
                  <a:chExt cx="1548000" cy="648072"/>
                </a:xfrm>
              </p:grpSpPr>
              <p:cxnSp>
                <p:nvCxnSpPr>
                  <p:cNvPr id="18" name="Straight Connector 17">
                    <a:extLst>
                      <a:ext uri="{FF2B5EF4-FFF2-40B4-BE49-F238E27FC236}">
                        <a16:creationId xmlns:a16="http://schemas.microsoft.com/office/drawing/2014/main" id="{EE478300-CFBD-943C-F74A-CDA4BFC0BEFC}"/>
                      </a:ext>
                    </a:extLst>
                  </p:cNvPr>
                  <p:cNvCxnSpPr/>
                  <p:nvPr/>
                </p:nvCxnSpPr>
                <p:spPr bwMode="auto">
                  <a:xfrm>
                    <a:off x="3503712" y="3717032"/>
                    <a:ext cx="1548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9" name="Straight Connector 18">
                    <a:extLst>
                      <a:ext uri="{FF2B5EF4-FFF2-40B4-BE49-F238E27FC236}">
                        <a16:creationId xmlns:a16="http://schemas.microsoft.com/office/drawing/2014/main" id="{520F6E46-D804-6398-7B79-B8305DA0F818}"/>
                      </a:ext>
                    </a:extLst>
                  </p:cNvPr>
                  <p:cNvCxnSpPr/>
                  <p:nvPr/>
                </p:nvCxnSpPr>
                <p:spPr bwMode="auto">
                  <a:xfrm>
                    <a:off x="3503712" y="4365104"/>
                    <a:ext cx="1548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Connector 22">
                    <a:extLst>
                      <a:ext uri="{FF2B5EF4-FFF2-40B4-BE49-F238E27FC236}">
                        <a16:creationId xmlns:a16="http://schemas.microsoft.com/office/drawing/2014/main" id="{15910073-AA13-5284-5644-C284D3FD1194}"/>
                      </a:ext>
                    </a:extLst>
                  </p:cNvPr>
                  <p:cNvCxnSpPr/>
                  <p:nvPr/>
                </p:nvCxnSpPr>
                <p:spPr bwMode="auto">
                  <a:xfrm>
                    <a:off x="3503712" y="3717032"/>
                    <a:ext cx="0" cy="648072"/>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cxnSp>
              <p:nvCxnSpPr>
                <p:cNvPr id="26" name="Straight Connector 25">
                  <a:extLst>
                    <a:ext uri="{FF2B5EF4-FFF2-40B4-BE49-F238E27FC236}">
                      <a16:creationId xmlns:a16="http://schemas.microsoft.com/office/drawing/2014/main" id="{EA9C4DE5-9AB6-3E16-5688-7A61E6C33F52}"/>
                    </a:ext>
                  </a:extLst>
                </p:cNvPr>
                <p:cNvCxnSpPr/>
                <p:nvPr/>
              </p:nvCxnSpPr>
              <p:spPr bwMode="auto">
                <a:xfrm>
                  <a:off x="1955712" y="2611404"/>
                  <a:ext cx="1548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7" name="Straight Connector 26">
                  <a:extLst>
                    <a:ext uri="{FF2B5EF4-FFF2-40B4-BE49-F238E27FC236}">
                      <a16:creationId xmlns:a16="http://schemas.microsoft.com/office/drawing/2014/main" id="{3BAD3450-C852-AB05-DEBB-AEC2764A8DC4}"/>
                    </a:ext>
                  </a:extLst>
                </p:cNvPr>
                <p:cNvCxnSpPr/>
                <p:nvPr/>
              </p:nvCxnSpPr>
              <p:spPr bwMode="auto">
                <a:xfrm>
                  <a:off x="1955712" y="4041068"/>
                  <a:ext cx="1548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8" name="Straight Connector 27">
                  <a:extLst>
                    <a:ext uri="{FF2B5EF4-FFF2-40B4-BE49-F238E27FC236}">
                      <a16:creationId xmlns:a16="http://schemas.microsoft.com/office/drawing/2014/main" id="{50A19B50-A90A-6B82-CDCC-46242A2B67AE}"/>
                    </a:ext>
                  </a:extLst>
                </p:cNvPr>
                <p:cNvCxnSpPr/>
                <p:nvPr/>
              </p:nvCxnSpPr>
              <p:spPr bwMode="auto">
                <a:xfrm>
                  <a:off x="1955712" y="2611404"/>
                  <a:ext cx="0" cy="144000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9" name="Straight Connector 28">
                  <a:extLst>
                    <a:ext uri="{FF2B5EF4-FFF2-40B4-BE49-F238E27FC236}">
                      <a16:creationId xmlns:a16="http://schemas.microsoft.com/office/drawing/2014/main" id="{493854B4-273A-B3ED-AC2A-74287ABF1551}"/>
                    </a:ext>
                  </a:extLst>
                </p:cNvPr>
                <p:cNvCxnSpPr/>
                <p:nvPr/>
              </p:nvCxnSpPr>
              <p:spPr bwMode="auto">
                <a:xfrm>
                  <a:off x="407712" y="3331404"/>
                  <a:ext cx="1548000" cy="0"/>
                </a:xfrm>
                <a:prstGeom prst="line">
                  <a:avLst/>
                </a:prstGeom>
                <a:noFill/>
                <a:ln w="2857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sp>
            <p:nvSpPr>
              <p:cNvPr id="31" name="TextBox 30">
                <a:extLst>
                  <a:ext uri="{FF2B5EF4-FFF2-40B4-BE49-F238E27FC236}">
                    <a16:creationId xmlns:a16="http://schemas.microsoft.com/office/drawing/2014/main" id="{B48DA74A-1087-BC36-6845-78FEC6500612}"/>
                  </a:ext>
                </a:extLst>
              </p:cNvPr>
              <p:cNvSpPr txBox="1"/>
              <p:nvPr/>
            </p:nvSpPr>
            <p:spPr>
              <a:xfrm>
                <a:off x="569299" y="3002318"/>
                <a:ext cx="1368152" cy="292388"/>
              </a:xfrm>
              <a:prstGeom prst="rect">
                <a:avLst/>
              </a:prstGeom>
              <a:noFill/>
            </p:spPr>
            <p:txBody>
              <a:bodyPr wrap="square" rtlCol="0">
                <a:spAutoFit/>
              </a:bodyPr>
              <a:lstStyle/>
              <a:p>
                <a:pPr algn="l"/>
                <a:r>
                  <a:rPr lang="it-IT" sz="1300" dirty="0">
                    <a:solidFill>
                      <a:srgbClr val="000000"/>
                    </a:solidFill>
                    <a:latin typeface="+mj-lt"/>
                  </a:rPr>
                  <a:t>Initiating Event</a:t>
                </a:r>
              </a:p>
            </p:txBody>
          </p:sp>
          <p:sp>
            <p:nvSpPr>
              <p:cNvPr id="32" name="TextBox 31">
                <a:extLst>
                  <a:ext uri="{FF2B5EF4-FFF2-40B4-BE49-F238E27FC236}">
                    <a16:creationId xmlns:a16="http://schemas.microsoft.com/office/drawing/2014/main" id="{E91E3211-E284-5913-F458-D2D31B6E52DF}"/>
                  </a:ext>
                </a:extLst>
              </p:cNvPr>
              <p:cNvSpPr txBox="1"/>
              <p:nvPr/>
            </p:nvSpPr>
            <p:spPr>
              <a:xfrm>
                <a:off x="2063552" y="2276872"/>
                <a:ext cx="1368152" cy="292388"/>
              </a:xfrm>
              <a:prstGeom prst="rect">
                <a:avLst/>
              </a:prstGeom>
              <a:noFill/>
            </p:spPr>
            <p:txBody>
              <a:bodyPr wrap="square" rtlCol="0">
                <a:spAutoFit/>
              </a:bodyPr>
              <a:lstStyle/>
              <a:p>
                <a:pPr algn="l"/>
                <a:r>
                  <a:rPr lang="it-IT" sz="1300" dirty="0">
                    <a:solidFill>
                      <a:srgbClr val="000000"/>
                    </a:solidFill>
                    <a:latin typeface="+mj-lt"/>
                  </a:rPr>
                  <a:t>Success State</a:t>
                </a:r>
              </a:p>
            </p:txBody>
          </p:sp>
          <p:sp>
            <p:nvSpPr>
              <p:cNvPr id="33" name="TextBox 32">
                <a:extLst>
                  <a:ext uri="{FF2B5EF4-FFF2-40B4-BE49-F238E27FC236}">
                    <a16:creationId xmlns:a16="http://schemas.microsoft.com/office/drawing/2014/main" id="{1F89565E-FA6C-48B0-576A-4034B141749B}"/>
                  </a:ext>
                </a:extLst>
              </p:cNvPr>
              <p:cNvSpPr txBox="1"/>
              <p:nvPr/>
            </p:nvSpPr>
            <p:spPr>
              <a:xfrm>
                <a:off x="2153647" y="3717032"/>
                <a:ext cx="1152128" cy="292388"/>
              </a:xfrm>
              <a:prstGeom prst="rect">
                <a:avLst/>
              </a:prstGeom>
              <a:noFill/>
            </p:spPr>
            <p:txBody>
              <a:bodyPr wrap="square" rtlCol="0">
                <a:spAutoFit/>
              </a:bodyPr>
              <a:lstStyle/>
              <a:p>
                <a:pPr algn="l"/>
                <a:r>
                  <a:rPr lang="it-IT" sz="1300" dirty="0">
                    <a:solidFill>
                      <a:srgbClr val="000000"/>
                    </a:solidFill>
                    <a:latin typeface="+mj-lt"/>
                  </a:rPr>
                  <a:t>Failure State</a:t>
                </a:r>
              </a:p>
            </p:txBody>
          </p:sp>
          <p:sp>
            <p:nvSpPr>
              <p:cNvPr id="34" name="TextBox 33">
                <a:extLst>
                  <a:ext uri="{FF2B5EF4-FFF2-40B4-BE49-F238E27FC236}">
                    <a16:creationId xmlns:a16="http://schemas.microsoft.com/office/drawing/2014/main" id="{70EF3693-8EFF-3412-1D76-3BEB6A5B57B0}"/>
                  </a:ext>
                </a:extLst>
              </p:cNvPr>
              <p:cNvSpPr txBox="1"/>
              <p:nvPr/>
            </p:nvSpPr>
            <p:spPr>
              <a:xfrm>
                <a:off x="3683561" y="1978407"/>
                <a:ext cx="1368152" cy="292388"/>
              </a:xfrm>
              <a:prstGeom prst="rect">
                <a:avLst/>
              </a:prstGeom>
              <a:noFill/>
            </p:spPr>
            <p:txBody>
              <a:bodyPr wrap="square" rtlCol="0">
                <a:spAutoFit/>
              </a:bodyPr>
              <a:lstStyle/>
              <a:p>
                <a:pPr algn="l"/>
                <a:r>
                  <a:rPr lang="it-IT" sz="1300" dirty="0">
                    <a:solidFill>
                      <a:srgbClr val="000000"/>
                    </a:solidFill>
                    <a:latin typeface="+mj-lt"/>
                  </a:rPr>
                  <a:t>Success State</a:t>
                </a:r>
              </a:p>
            </p:txBody>
          </p:sp>
          <p:sp>
            <p:nvSpPr>
              <p:cNvPr id="35" name="TextBox 34">
                <a:extLst>
                  <a:ext uri="{FF2B5EF4-FFF2-40B4-BE49-F238E27FC236}">
                    <a16:creationId xmlns:a16="http://schemas.microsoft.com/office/drawing/2014/main" id="{2208AFA3-A07A-A740-E6E8-4B0F8B419AF9}"/>
                  </a:ext>
                </a:extLst>
              </p:cNvPr>
              <p:cNvSpPr txBox="1"/>
              <p:nvPr/>
            </p:nvSpPr>
            <p:spPr>
              <a:xfrm>
                <a:off x="3683561" y="3392997"/>
                <a:ext cx="1368152" cy="292388"/>
              </a:xfrm>
              <a:prstGeom prst="rect">
                <a:avLst/>
              </a:prstGeom>
              <a:noFill/>
            </p:spPr>
            <p:txBody>
              <a:bodyPr wrap="square" rtlCol="0">
                <a:spAutoFit/>
              </a:bodyPr>
              <a:lstStyle/>
              <a:p>
                <a:pPr algn="l"/>
                <a:r>
                  <a:rPr lang="it-IT" sz="1300" dirty="0">
                    <a:solidFill>
                      <a:srgbClr val="000000"/>
                    </a:solidFill>
                    <a:latin typeface="+mj-lt"/>
                  </a:rPr>
                  <a:t>Success State</a:t>
                </a:r>
              </a:p>
            </p:txBody>
          </p:sp>
          <p:sp>
            <p:nvSpPr>
              <p:cNvPr id="36" name="TextBox 35">
                <a:extLst>
                  <a:ext uri="{FF2B5EF4-FFF2-40B4-BE49-F238E27FC236}">
                    <a16:creationId xmlns:a16="http://schemas.microsoft.com/office/drawing/2014/main" id="{40463514-1731-9063-86B0-92E36F727B20}"/>
                  </a:ext>
                </a:extLst>
              </p:cNvPr>
              <p:cNvSpPr txBox="1"/>
              <p:nvPr/>
            </p:nvSpPr>
            <p:spPr>
              <a:xfrm>
                <a:off x="3701648" y="2637680"/>
                <a:ext cx="1152128" cy="292388"/>
              </a:xfrm>
              <a:prstGeom prst="rect">
                <a:avLst/>
              </a:prstGeom>
              <a:noFill/>
            </p:spPr>
            <p:txBody>
              <a:bodyPr wrap="square" rtlCol="0">
                <a:spAutoFit/>
              </a:bodyPr>
              <a:lstStyle/>
              <a:p>
                <a:pPr algn="l"/>
                <a:r>
                  <a:rPr lang="it-IT" sz="1300" dirty="0">
                    <a:solidFill>
                      <a:srgbClr val="000000"/>
                    </a:solidFill>
                    <a:latin typeface="+mj-lt"/>
                  </a:rPr>
                  <a:t>Failure State</a:t>
                </a:r>
              </a:p>
            </p:txBody>
          </p:sp>
          <p:sp>
            <p:nvSpPr>
              <p:cNvPr id="37" name="TextBox 36">
                <a:extLst>
                  <a:ext uri="{FF2B5EF4-FFF2-40B4-BE49-F238E27FC236}">
                    <a16:creationId xmlns:a16="http://schemas.microsoft.com/office/drawing/2014/main" id="{BB6CA4FC-0D2C-130A-6209-841F20C796D6}"/>
                  </a:ext>
                </a:extLst>
              </p:cNvPr>
              <p:cNvSpPr txBox="1"/>
              <p:nvPr/>
            </p:nvSpPr>
            <p:spPr>
              <a:xfrm>
                <a:off x="3701648" y="4041068"/>
                <a:ext cx="1152128" cy="292388"/>
              </a:xfrm>
              <a:prstGeom prst="rect">
                <a:avLst/>
              </a:prstGeom>
              <a:noFill/>
            </p:spPr>
            <p:txBody>
              <a:bodyPr wrap="square" rtlCol="0">
                <a:spAutoFit/>
              </a:bodyPr>
              <a:lstStyle/>
              <a:p>
                <a:pPr algn="l"/>
                <a:r>
                  <a:rPr lang="it-IT" sz="1300" dirty="0">
                    <a:solidFill>
                      <a:srgbClr val="000000"/>
                    </a:solidFill>
                    <a:latin typeface="+mj-lt"/>
                  </a:rPr>
                  <a:t>Failure State</a:t>
                </a:r>
              </a:p>
            </p:txBody>
          </p:sp>
          <p:sp>
            <p:nvSpPr>
              <p:cNvPr id="38" name="TextBox 37">
                <a:extLst>
                  <a:ext uri="{FF2B5EF4-FFF2-40B4-BE49-F238E27FC236}">
                    <a16:creationId xmlns:a16="http://schemas.microsoft.com/office/drawing/2014/main" id="{FEBB360C-F11A-0BA3-481A-673EDFE386EA}"/>
                  </a:ext>
                </a:extLst>
              </p:cNvPr>
              <p:cNvSpPr txBox="1"/>
              <p:nvPr/>
            </p:nvSpPr>
            <p:spPr>
              <a:xfrm>
                <a:off x="2495601" y="2636912"/>
                <a:ext cx="576063" cy="292388"/>
              </a:xfrm>
              <a:prstGeom prst="rect">
                <a:avLst/>
              </a:prstGeom>
              <a:noFill/>
            </p:spPr>
            <p:txBody>
              <a:bodyPr wrap="square" rtlCol="0">
                <a:spAutoFit/>
              </a:bodyPr>
              <a:lstStyle/>
              <a:p>
                <a:pPr algn="l"/>
                <a:r>
                  <a:rPr lang="it-IT" sz="1300" b="1" dirty="0">
                    <a:solidFill>
                      <a:srgbClr val="000000"/>
                    </a:solidFill>
                    <a:latin typeface="+mj-lt"/>
                  </a:rPr>
                  <a:t>(S1)</a:t>
                </a:r>
              </a:p>
            </p:txBody>
          </p:sp>
          <p:sp>
            <p:nvSpPr>
              <p:cNvPr id="39" name="TextBox 38">
                <a:extLst>
                  <a:ext uri="{FF2B5EF4-FFF2-40B4-BE49-F238E27FC236}">
                    <a16:creationId xmlns:a16="http://schemas.microsoft.com/office/drawing/2014/main" id="{3604DE99-230F-E2DF-CB22-15B8DC30CD98}"/>
                  </a:ext>
                </a:extLst>
              </p:cNvPr>
              <p:cNvSpPr txBox="1"/>
              <p:nvPr/>
            </p:nvSpPr>
            <p:spPr>
              <a:xfrm>
                <a:off x="2495601" y="4097291"/>
                <a:ext cx="576063" cy="292388"/>
              </a:xfrm>
              <a:prstGeom prst="rect">
                <a:avLst/>
              </a:prstGeom>
              <a:noFill/>
            </p:spPr>
            <p:txBody>
              <a:bodyPr wrap="square" rtlCol="0">
                <a:spAutoFit/>
              </a:bodyPr>
              <a:lstStyle/>
              <a:p>
                <a:pPr algn="l"/>
                <a:r>
                  <a:rPr lang="it-IT" sz="1300" b="1" dirty="0">
                    <a:solidFill>
                      <a:srgbClr val="000000"/>
                    </a:solidFill>
                    <a:latin typeface="+mj-lt"/>
                  </a:rPr>
                  <a:t>(F1)</a:t>
                </a:r>
              </a:p>
            </p:txBody>
          </p:sp>
          <p:sp>
            <p:nvSpPr>
              <p:cNvPr id="40" name="TextBox 39">
                <a:extLst>
                  <a:ext uri="{FF2B5EF4-FFF2-40B4-BE49-F238E27FC236}">
                    <a16:creationId xmlns:a16="http://schemas.microsoft.com/office/drawing/2014/main" id="{D02813A3-3651-7CAE-8194-701AC5DCDC3F}"/>
                  </a:ext>
                </a:extLst>
              </p:cNvPr>
              <p:cNvSpPr txBox="1"/>
              <p:nvPr/>
            </p:nvSpPr>
            <p:spPr>
              <a:xfrm>
                <a:off x="4043600" y="4382604"/>
                <a:ext cx="576063" cy="292388"/>
              </a:xfrm>
              <a:prstGeom prst="rect">
                <a:avLst/>
              </a:prstGeom>
              <a:noFill/>
            </p:spPr>
            <p:txBody>
              <a:bodyPr wrap="square" rtlCol="0">
                <a:spAutoFit/>
              </a:bodyPr>
              <a:lstStyle/>
              <a:p>
                <a:pPr algn="l"/>
                <a:r>
                  <a:rPr lang="it-IT" sz="1300" b="1" dirty="0">
                    <a:solidFill>
                      <a:srgbClr val="000000"/>
                    </a:solidFill>
                    <a:latin typeface="+mj-lt"/>
                  </a:rPr>
                  <a:t>(F2)</a:t>
                </a:r>
              </a:p>
            </p:txBody>
          </p:sp>
          <p:sp>
            <p:nvSpPr>
              <p:cNvPr id="41" name="TextBox 40">
                <a:extLst>
                  <a:ext uri="{FF2B5EF4-FFF2-40B4-BE49-F238E27FC236}">
                    <a16:creationId xmlns:a16="http://schemas.microsoft.com/office/drawing/2014/main" id="{FDA588B4-6E7F-7B35-4E74-DE43DD8D1AB6}"/>
                  </a:ext>
                </a:extLst>
              </p:cNvPr>
              <p:cNvSpPr txBox="1"/>
              <p:nvPr/>
            </p:nvSpPr>
            <p:spPr>
              <a:xfrm>
                <a:off x="4043600" y="2924944"/>
                <a:ext cx="576063" cy="292388"/>
              </a:xfrm>
              <a:prstGeom prst="rect">
                <a:avLst/>
              </a:prstGeom>
              <a:noFill/>
            </p:spPr>
            <p:txBody>
              <a:bodyPr wrap="square" rtlCol="0">
                <a:spAutoFit/>
              </a:bodyPr>
              <a:lstStyle/>
              <a:p>
                <a:pPr algn="l"/>
                <a:r>
                  <a:rPr lang="it-IT" sz="1300" b="1" dirty="0">
                    <a:solidFill>
                      <a:srgbClr val="000000"/>
                    </a:solidFill>
                    <a:latin typeface="+mj-lt"/>
                  </a:rPr>
                  <a:t>(F2)</a:t>
                </a:r>
              </a:p>
            </p:txBody>
          </p:sp>
          <p:sp>
            <p:nvSpPr>
              <p:cNvPr id="42" name="TextBox 41">
                <a:extLst>
                  <a:ext uri="{FF2B5EF4-FFF2-40B4-BE49-F238E27FC236}">
                    <a16:creationId xmlns:a16="http://schemas.microsoft.com/office/drawing/2014/main" id="{DE088E10-0146-4DCC-6272-D0F782B9406B}"/>
                  </a:ext>
                </a:extLst>
              </p:cNvPr>
              <p:cNvSpPr txBox="1"/>
              <p:nvPr/>
            </p:nvSpPr>
            <p:spPr>
              <a:xfrm>
                <a:off x="4043600" y="3717032"/>
                <a:ext cx="576063" cy="292388"/>
              </a:xfrm>
              <a:prstGeom prst="rect">
                <a:avLst/>
              </a:prstGeom>
              <a:noFill/>
            </p:spPr>
            <p:txBody>
              <a:bodyPr wrap="square" rtlCol="0">
                <a:spAutoFit/>
              </a:bodyPr>
              <a:lstStyle/>
              <a:p>
                <a:pPr algn="l"/>
                <a:r>
                  <a:rPr lang="it-IT" sz="1300" b="1" dirty="0">
                    <a:solidFill>
                      <a:srgbClr val="000000"/>
                    </a:solidFill>
                    <a:latin typeface="+mj-lt"/>
                  </a:rPr>
                  <a:t>(S2)</a:t>
                </a:r>
              </a:p>
            </p:txBody>
          </p:sp>
          <p:sp>
            <p:nvSpPr>
              <p:cNvPr id="43" name="TextBox 42">
                <a:extLst>
                  <a:ext uri="{FF2B5EF4-FFF2-40B4-BE49-F238E27FC236}">
                    <a16:creationId xmlns:a16="http://schemas.microsoft.com/office/drawing/2014/main" id="{F9EB11B8-932D-8590-0152-D630F3740194}"/>
                  </a:ext>
                </a:extLst>
              </p:cNvPr>
              <p:cNvSpPr txBox="1"/>
              <p:nvPr/>
            </p:nvSpPr>
            <p:spPr>
              <a:xfrm>
                <a:off x="4043599" y="2276872"/>
                <a:ext cx="576063" cy="292388"/>
              </a:xfrm>
              <a:prstGeom prst="rect">
                <a:avLst/>
              </a:prstGeom>
              <a:noFill/>
            </p:spPr>
            <p:txBody>
              <a:bodyPr wrap="square" rtlCol="0">
                <a:spAutoFit/>
              </a:bodyPr>
              <a:lstStyle/>
              <a:p>
                <a:pPr algn="l"/>
                <a:r>
                  <a:rPr lang="it-IT" sz="1300" b="1" dirty="0">
                    <a:solidFill>
                      <a:srgbClr val="000000"/>
                    </a:solidFill>
                    <a:latin typeface="+mj-lt"/>
                  </a:rPr>
                  <a:t>(S2)</a:t>
                </a:r>
              </a:p>
            </p:txBody>
          </p:sp>
          <p:sp>
            <p:nvSpPr>
              <p:cNvPr id="44" name="TextBox 43">
                <a:extLst>
                  <a:ext uri="{FF2B5EF4-FFF2-40B4-BE49-F238E27FC236}">
                    <a16:creationId xmlns:a16="http://schemas.microsoft.com/office/drawing/2014/main" id="{787A979B-70A5-26A6-0DDE-43085864DA9D}"/>
                  </a:ext>
                </a:extLst>
              </p:cNvPr>
              <p:cNvSpPr txBox="1"/>
              <p:nvPr/>
            </p:nvSpPr>
            <p:spPr>
              <a:xfrm>
                <a:off x="893680" y="3368103"/>
                <a:ext cx="576063" cy="292388"/>
              </a:xfrm>
              <a:prstGeom prst="rect">
                <a:avLst/>
              </a:prstGeom>
              <a:noFill/>
            </p:spPr>
            <p:txBody>
              <a:bodyPr wrap="square" rtlCol="0">
                <a:spAutoFit/>
              </a:bodyPr>
              <a:lstStyle/>
              <a:p>
                <a:pPr algn="l"/>
                <a:r>
                  <a:rPr lang="it-IT" sz="1300" b="1" dirty="0">
                    <a:solidFill>
                      <a:srgbClr val="000000"/>
                    </a:solidFill>
                    <a:latin typeface="+mj-lt"/>
                  </a:rPr>
                  <a:t>(I)</a:t>
                </a:r>
              </a:p>
            </p:txBody>
          </p:sp>
        </p:grpSp>
        <p:sp>
          <p:nvSpPr>
            <p:cNvPr id="46" name="TextBox 45">
              <a:extLst>
                <a:ext uri="{FF2B5EF4-FFF2-40B4-BE49-F238E27FC236}">
                  <a16:creationId xmlns:a16="http://schemas.microsoft.com/office/drawing/2014/main" id="{5DEC389F-E799-2B84-A738-69D11713A344}"/>
                </a:ext>
              </a:extLst>
            </p:cNvPr>
            <p:cNvSpPr txBox="1"/>
            <p:nvPr/>
          </p:nvSpPr>
          <p:spPr>
            <a:xfrm>
              <a:off x="5159204" y="2387846"/>
              <a:ext cx="900000" cy="492443"/>
            </a:xfrm>
            <a:prstGeom prst="rect">
              <a:avLst/>
            </a:prstGeom>
            <a:noFill/>
          </p:spPr>
          <p:txBody>
            <a:bodyPr wrap="square" rtlCol="0">
              <a:spAutoFit/>
            </a:bodyPr>
            <a:lstStyle/>
            <a:p>
              <a:pPr algn="l"/>
              <a:r>
                <a:rPr lang="it-IT" sz="1300" b="1" dirty="0">
                  <a:solidFill>
                    <a:srgbClr val="000000"/>
                  </a:solidFill>
                  <a:latin typeface="+mj-lt"/>
                </a:rPr>
                <a:t>I*S1*S2</a:t>
              </a:r>
            </a:p>
          </p:txBody>
        </p:sp>
        <p:sp>
          <p:nvSpPr>
            <p:cNvPr id="47" name="TextBox 46">
              <a:extLst>
                <a:ext uri="{FF2B5EF4-FFF2-40B4-BE49-F238E27FC236}">
                  <a16:creationId xmlns:a16="http://schemas.microsoft.com/office/drawing/2014/main" id="{F8F57902-08E0-10E9-C4B3-71F16A18DE74}"/>
                </a:ext>
              </a:extLst>
            </p:cNvPr>
            <p:cNvSpPr txBox="1"/>
            <p:nvPr/>
          </p:nvSpPr>
          <p:spPr>
            <a:xfrm>
              <a:off x="5159204" y="3064604"/>
              <a:ext cx="900000" cy="492443"/>
            </a:xfrm>
            <a:prstGeom prst="rect">
              <a:avLst/>
            </a:prstGeom>
            <a:noFill/>
          </p:spPr>
          <p:txBody>
            <a:bodyPr wrap="square" rtlCol="0">
              <a:spAutoFit/>
            </a:bodyPr>
            <a:lstStyle/>
            <a:p>
              <a:pPr algn="l"/>
              <a:r>
                <a:rPr lang="it-IT" sz="1300" b="1" dirty="0">
                  <a:solidFill>
                    <a:srgbClr val="000000"/>
                  </a:solidFill>
                  <a:latin typeface="+mj-lt"/>
                </a:rPr>
                <a:t>I*S1*F2</a:t>
              </a:r>
            </a:p>
          </p:txBody>
        </p:sp>
        <p:sp>
          <p:nvSpPr>
            <p:cNvPr id="48" name="TextBox 47">
              <a:extLst>
                <a:ext uri="{FF2B5EF4-FFF2-40B4-BE49-F238E27FC236}">
                  <a16:creationId xmlns:a16="http://schemas.microsoft.com/office/drawing/2014/main" id="{EBAE0DBA-4EE2-A1E7-74C9-DC120911E656}"/>
                </a:ext>
              </a:extLst>
            </p:cNvPr>
            <p:cNvSpPr txBox="1"/>
            <p:nvPr/>
          </p:nvSpPr>
          <p:spPr>
            <a:xfrm>
              <a:off x="5159896" y="3789040"/>
              <a:ext cx="900000" cy="492443"/>
            </a:xfrm>
            <a:prstGeom prst="rect">
              <a:avLst/>
            </a:prstGeom>
            <a:noFill/>
          </p:spPr>
          <p:txBody>
            <a:bodyPr wrap="square" rtlCol="0">
              <a:spAutoFit/>
            </a:bodyPr>
            <a:lstStyle/>
            <a:p>
              <a:pPr algn="l"/>
              <a:r>
                <a:rPr lang="it-IT" sz="1300" b="1" dirty="0">
                  <a:solidFill>
                    <a:srgbClr val="000000"/>
                  </a:solidFill>
                  <a:latin typeface="+mj-lt"/>
                </a:rPr>
                <a:t>I*S1*S2</a:t>
              </a:r>
            </a:p>
          </p:txBody>
        </p:sp>
        <p:sp>
          <p:nvSpPr>
            <p:cNvPr id="49" name="TextBox 48">
              <a:extLst>
                <a:ext uri="{FF2B5EF4-FFF2-40B4-BE49-F238E27FC236}">
                  <a16:creationId xmlns:a16="http://schemas.microsoft.com/office/drawing/2014/main" id="{95977562-826E-B36A-B76A-B9F42BC92E2D}"/>
                </a:ext>
              </a:extLst>
            </p:cNvPr>
            <p:cNvSpPr txBox="1"/>
            <p:nvPr/>
          </p:nvSpPr>
          <p:spPr>
            <a:xfrm>
              <a:off x="5159896" y="4448725"/>
              <a:ext cx="900000" cy="492443"/>
            </a:xfrm>
            <a:prstGeom prst="rect">
              <a:avLst/>
            </a:prstGeom>
            <a:noFill/>
          </p:spPr>
          <p:txBody>
            <a:bodyPr wrap="square" rtlCol="0">
              <a:spAutoFit/>
            </a:bodyPr>
            <a:lstStyle/>
            <a:p>
              <a:pPr algn="l"/>
              <a:r>
                <a:rPr lang="it-IT" sz="1300" b="1" dirty="0">
                  <a:solidFill>
                    <a:srgbClr val="000000"/>
                  </a:solidFill>
                  <a:latin typeface="+mj-lt"/>
                </a:rPr>
                <a:t>I*F1*F2</a:t>
              </a:r>
            </a:p>
          </p:txBody>
        </p:sp>
      </p:grpSp>
      <p:sp>
        <p:nvSpPr>
          <p:cNvPr id="54" name="Callout: Line with Accent Bar 53">
            <a:extLst>
              <a:ext uri="{FF2B5EF4-FFF2-40B4-BE49-F238E27FC236}">
                <a16:creationId xmlns:a16="http://schemas.microsoft.com/office/drawing/2014/main" id="{9201A4EC-AFD2-5C36-3F95-E13422854D08}"/>
              </a:ext>
            </a:extLst>
          </p:cNvPr>
          <p:cNvSpPr/>
          <p:nvPr/>
        </p:nvSpPr>
        <p:spPr bwMode="auto">
          <a:xfrm>
            <a:off x="4210747" y="995494"/>
            <a:ext cx="1237183" cy="705314"/>
          </a:xfrm>
          <a:prstGeom prst="accentCallout1">
            <a:avLst>
              <a:gd name="adj1" fmla="val 18750"/>
              <a:gd name="adj2" fmla="val -8333"/>
              <a:gd name="adj3" fmla="val 214628"/>
              <a:gd name="adj4" fmla="val -63103"/>
            </a:avLst>
          </a:prstGeom>
          <a:solidFill>
            <a:srgbClr val="6E1D2A"/>
          </a:solidFill>
          <a:ln w="28575">
            <a:solidFill>
              <a:srgbClr val="6E1D2A"/>
            </a:solidFill>
          </a:ln>
          <a:effectLst/>
        </p:spPr>
        <p:txBody>
          <a:bodyPr vert="horz" wrap="square" lIns="91440" tIns="45720" rIns="91440" bIns="45720" numCol="1" rtlCol="0" anchor="ctr" anchorCtr="0" compatLnSpc="1">
            <a:prstTxWarp prst="textNoShape">
              <a:avLst/>
            </a:prstTxWarp>
          </a:bodyPr>
          <a:lstStyle/>
          <a:p>
            <a:pPr algn="ctr"/>
            <a:r>
              <a:rPr lang="it-IT" sz="1500" b="1" dirty="0">
                <a:latin typeface="+mj-lt"/>
                <a:ea typeface="ＭＳ Ｐゴシック" pitchFamily="1" charset="-128"/>
              </a:rPr>
              <a:t>How likely is it?</a:t>
            </a:r>
          </a:p>
        </p:txBody>
      </p:sp>
      <p:sp>
        <p:nvSpPr>
          <p:cNvPr id="58" name="Callout: Line with Accent Bar 57">
            <a:extLst>
              <a:ext uri="{FF2B5EF4-FFF2-40B4-BE49-F238E27FC236}">
                <a16:creationId xmlns:a16="http://schemas.microsoft.com/office/drawing/2014/main" id="{393123A8-4506-BA59-3566-E49D78AE4F72}"/>
              </a:ext>
            </a:extLst>
          </p:cNvPr>
          <p:cNvSpPr/>
          <p:nvPr/>
        </p:nvSpPr>
        <p:spPr bwMode="auto">
          <a:xfrm flipH="1">
            <a:off x="394321" y="1052736"/>
            <a:ext cx="1237183" cy="705314"/>
          </a:xfrm>
          <a:prstGeom prst="accentCallout1">
            <a:avLst>
              <a:gd name="adj1" fmla="val 18750"/>
              <a:gd name="adj2" fmla="val -8333"/>
              <a:gd name="adj3" fmla="val 206302"/>
              <a:gd name="adj4" fmla="val -89549"/>
            </a:avLst>
          </a:prstGeom>
          <a:solidFill>
            <a:srgbClr val="6E1D2A"/>
          </a:solidFill>
          <a:ln w="28575">
            <a:solidFill>
              <a:srgbClr val="6E1D2A"/>
            </a:solidFill>
          </a:ln>
          <a:effectLst/>
        </p:spPr>
        <p:txBody>
          <a:bodyPr vert="horz" wrap="square" lIns="91440" tIns="45720" rIns="91440" bIns="45720" numCol="1" rtlCol="0" anchor="ctr" anchorCtr="0" compatLnSpc="1">
            <a:prstTxWarp prst="textNoShape">
              <a:avLst/>
            </a:prstTxWarp>
          </a:bodyPr>
          <a:lstStyle/>
          <a:p>
            <a:pPr algn="ctr"/>
            <a:r>
              <a:rPr lang="it-IT" sz="1500" b="1" dirty="0">
                <a:latin typeface="+mj-lt"/>
                <a:ea typeface="ＭＳ Ｐゴシック" pitchFamily="1" charset="-128"/>
              </a:rPr>
              <a:t>What can go wrong?</a:t>
            </a:r>
          </a:p>
        </p:txBody>
      </p:sp>
      <p:sp>
        <p:nvSpPr>
          <p:cNvPr id="59" name="Callout: Line with Accent Bar 58">
            <a:extLst>
              <a:ext uri="{FF2B5EF4-FFF2-40B4-BE49-F238E27FC236}">
                <a16:creationId xmlns:a16="http://schemas.microsoft.com/office/drawing/2014/main" id="{1FC5A45E-54F1-2DDF-839E-21B068BCAE5E}"/>
              </a:ext>
            </a:extLst>
          </p:cNvPr>
          <p:cNvSpPr/>
          <p:nvPr/>
        </p:nvSpPr>
        <p:spPr bwMode="auto">
          <a:xfrm flipH="1" flipV="1">
            <a:off x="373087" y="4306868"/>
            <a:ext cx="1580731" cy="705314"/>
          </a:xfrm>
          <a:prstGeom prst="accentCallout1">
            <a:avLst>
              <a:gd name="adj1" fmla="val 18750"/>
              <a:gd name="adj2" fmla="val -8333"/>
              <a:gd name="adj3" fmla="val 282423"/>
              <a:gd name="adj4" fmla="val -51959"/>
            </a:avLst>
          </a:prstGeom>
          <a:solidFill>
            <a:srgbClr val="6E1D2A"/>
          </a:solidFill>
          <a:ln w="28575">
            <a:solidFill>
              <a:srgbClr val="6E1D2A"/>
            </a:solidFill>
          </a:ln>
          <a:effectLst/>
        </p:spPr>
        <p:txBody>
          <a:bodyPr vert="horz" wrap="square" lIns="91440" tIns="45720" rIns="91440" bIns="45720" numCol="1" rtlCol="0" anchor="ctr" anchorCtr="0" compatLnSpc="1">
            <a:prstTxWarp prst="textNoShape">
              <a:avLst/>
            </a:prstTxWarp>
          </a:bodyPr>
          <a:lstStyle/>
          <a:p>
            <a:pPr algn="ctr"/>
            <a:endParaRPr lang="it-IT" sz="1500" b="1" dirty="0">
              <a:ea typeface="ＭＳ Ｐゴシック" pitchFamily="1" charset="-128"/>
            </a:endParaRPr>
          </a:p>
        </p:txBody>
      </p:sp>
      <p:sp>
        <p:nvSpPr>
          <p:cNvPr id="53" name="TextBox 52">
            <a:extLst>
              <a:ext uri="{FF2B5EF4-FFF2-40B4-BE49-F238E27FC236}">
                <a16:creationId xmlns:a16="http://schemas.microsoft.com/office/drawing/2014/main" id="{D0BBBAE2-99D4-CDA8-9F6B-D796E78EF106}"/>
              </a:ext>
            </a:extLst>
          </p:cNvPr>
          <p:cNvSpPr txBox="1"/>
          <p:nvPr/>
        </p:nvSpPr>
        <p:spPr>
          <a:xfrm>
            <a:off x="2567608" y="2508808"/>
            <a:ext cx="1115947" cy="531674"/>
          </a:xfrm>
          <a:prstGeom prst="frame">
            <a:avLst/>
          </a:prstGeom>
          <a:solidFill>
            <a:srgbClr val="6E1D2A"/>
          </a:solidFill>
          <a:ln>
            <a:solidFill>
              <a:srgbClr val="6E1D2A"/>
            </a:solidFill>
          </a:ln>
        </p:spPr>
        <p:txBody>
          <a:bodyPr wrap="square" rtlCol="0" anchor="ctr">
            <a:spAutoFit/>
          </a:bodyPr>
          <a:lstStyle/>
          <a:p>
            <a:pPr algn="ctr"/>
            <a:r>
              <a:rPr lang="it-IT" sz="2000" b="1" dirty="0">
                <a:solidFill>
                  <a:srgbClr val="000000"/>
                </a:solidFill>
              </a:rPr>
              <a:t>PRA</a:t>
            </a:r>
          </a:p>
        </p:txBody>
      </p:sp>
      <p:sp>
        <p:nvSpPr>
          <p:cNvPr id="62" name="TextBox 61">
            <a:extLst>
              <a:ext uri="{FF2B5EF4-FFF2-40B4-BE49-F238E27FC236}">
                <a16:creationId xmlns:a16="http://schemas.microsoft.com/office/drawing/2014/main" id="{B2D4C064-F5B7-DDC2-2F78-C7A12B7F00C9}"/>
              </a:ext>
            </a:extLst>
          </p:cNvPr>
          <p:cNvSpPr txBox="1"/>
          <p:nvPr/>
        </p:nvSpPr>
        <p:spPr>
          <a:xfrm>
            <a:off x="65069" y="1844824"/>
            <a:ext cx="2142499" cy="1015663"/>
          </a:xfrm>
          <a:prstGeom prst="rect">
            <a:avLst/>
          </a:prstGeom>
          <a:noFill/>
        </p:spPr>
        <p:txBody>
          <a:bodyPr wrap="square" rtlCol="0">
            <a:spAutoFit/>
          </a:bodyPr>
          <a:lstStyle/>
          <a:p>
            <a:pPr algn="ctr"/>
            <a:r>
              <a:rPr lang="it-IT" sz="1500" b="1" dirty="0">
                <a:solidFill>
                  <a:srgbClr val="000000"/>
                </a:solidFill>
                <a:latin typeface="+mj-lt"/>
              </a:rPr>
              <a:t>«Delineate and analyze a large number of accident sequences»</a:t>
            </a:r>
          </a:p>
        </p:txBody>
      </p:sp>
      <p:sp>
        <p:nvSpPr>
          <p:cNvPr id="63" name="TextBox 62">
            <a:extLst>
              <a:ext uri="{FF2B5EF4-FFF2-40B4-BE49-F238E27FC236}">
                <a16:creationId xmlns:a16="http://schemas.microsoft.com/office/drawing/2014/main" id="{A6BBF0D2-E910-1C0E-55D7-9F935C4AF209}"/>
              </a:ext>
            </a:extLst>
          </p:cNvPr>
          <p:cNvSpPr txBox="1"/>
          <p:nvPr/>
        </p:nvSpPr>
        <p:spPr>
          <a:xfrm>
            <a:off x="3737477" y="1780074"/>
            <a:ext cx="1998483" cy="784830"/>
          </a:xfrm>
          <a:prstGeom prst="rect">
            <a:avLst/>
          </a:prstGeom>
          <a:noFill/>
        </p:spPr>
        <p:txBody>
          <a:bodyPr wrap="square" rtlCol="0">
            <a:spAutoFit/>
          </a:bodyPr>
          <a:lstStyle/>
          <a:p>
            <a:pPr algn="ctr"/>
            <a:r>
              <a:rPr lang="it-IT" sz="1500" b="1" dirty="0">
                <a:solidFill>
                  <a:srgbClr val="000000"/>
                </a:solidFill>
                <a:latin typeface="+mj-lt"/>
              </a:rPr>
              <a:t>«Reliability Engineering models»</a:t>
            </a:r>
          </a:p>
        </p:txBody>
      </p:sp>
      <p:sp>
        <p:nvSpPr>
          <p:cNvPr id="64" name="TextBox 63">
            <a:extLst>
              <a:ext uri="{FF2B5EF4-FFF2-40B4-BE49-F238E27FC236}">
                <a16:creationId xmlns:a16="http://schemas.microsoft.com/office/drawing/2014/main" id="{D3A2CA1A-3A30-C16A-9CFF-DA2D3EA1F921}"/>
              </a:ext>
            </a:extLst>
          </p:cNvPr>
          <p:cNvSpPr txBox="1"/>
          <p:nvPr/>
        </p:nvSpPr>
        <p:spPr>
          <a:xfrm>
            <a:off x="2207568" y="4293096"/>
            <a:ext cx="1998483" cy="784830"/>
          </a:xfrm>
          <a:prstGeom prst="rect">
            <a:avLst/>
          </a:prstGeom>
          <a:noFill/>
        </p:spPr>
        <p:txBody>
          <a:bodyPr wrap="square" rtlCol="0">
            <a:spAutoFit/>
          </a:bodyPr>
          <a:lstStyle/>
          <a:p>
            <a:pPr algn="ctr"/>
            <a:r>
              <a:rPr lang="it-IT" sz="1500" b="1" dirty="0">
                <a:solidFill>
                  <a:srgbClr val="000000"/>
                </a:solidFill>
                <a:latin typeface="+mj-lt"/>
              </a:rPr>
              <a:t>«Encompass a wide variety of analysis endpoint»</a:t>
            </a:r>
          </a:p>
        </p:txBody>
      </p:sp>
      <p:sp>
        <p:nvSpPr>
          <p:cNvPr id="65" name="TextBox 64">
            <a:extLst>
              <a:ext uri="{FF2B5EF4-FFF2-40B4-BE49-F238E27FC236}">
                <a16:creationId xmlns:a16="http://schemas.microsoft.com/office/drawing/2014/main" id="{9F6A3183-2A51-153E-986C-454A05C33B54}"/>
              </a:ext>
            </a:extLst>
          </p:cNvPr>
          <p:cNvSpPr txBox="1"/>
          <p:nvPr/>
        </p:nvSpPr>
        <p:spPr>
          <a:xfrm>
            <a:off x="263352" y="5178868"/>
            <a:ext cx="2940025" cy="784830"/>
          </a:xfrm>
          <a:prstGeom prst="rect">
            <a:avLst/>
          </a:prstGeom>
          <a:noFill/>
        </p:spPr>
        <p:txBody>
          <a:bodyPr wrap="square" rtlCol="0">
            <a:spAutoFit/>
          </a:bodyPr>
          <a:lstStyle/>
          <a:p>
            <a:pPr marL="180000" indent="-180000">
              <a:buFont typeface="Arial" panose="020B0604020202020204" pitchFamily="34" charset="0"/>
              <a:buChar char="•"/>
            </a:pPr>
            <a:r>
              <a:rPr lang="it-IT" sz="1500" b="1" dirty="0">
                <a:solidFill>
                  <a:srgbClr val="000000"/>
                </a:solidFill>
                <a:latin typeface="+mj-lt"/>
              </a:rPr>
              <a:t>Core Damage – level 1</a:t>
            </a:r>
          </a:p>
          <a:p>
            <a:pPr marL="180000" indent="-180000">
              <a:buFont typeface="Arial" panose="020B0604020202020204" pitchFamily="34" charset="0"/>
              <a:buChar char="•"/>
            </a:pPr>
            <a:r>
              <a:rPr lang="it-IT" sz="1500" b="1" dirty="0">
                <a:solidFill>
                  <a:srgbClr val="000000"/>
                </a:solidFill>
                <a:latin typeface="+mj-lt"/>
              </a:rPr>
              <a:t>Large Release – level 2</a:t>
            </a:r>
          </a:p>
          <a:p>
            <a:pPr marL="180000" indent="-180000">
              <a:buFont typeface="Arial" panose="020B0604020202020204" pitchFamily="34" charset="0"/>
              <a:buChar char="•"/>
            </a:pPr>
            <a:r>
              <a:rPr lang="it-IT" sz="1500" b="1" dirty="0">
                <a:solidFill>
                  <a:srgbClr val="000000"/>
                </a:solidFill>
                <a:latin typeface="+mj-lt"/>
              </a:rPr>
              <a:t>Offsite Risk – level 3</a:t>
            </a:r>
          </a:p>
        </p:txBody>
      </p:sp>
      <p:pic>
        <p:nvPicPr>
          <p:cNvPr id="68" name="Graphic 30">
            <a:extLst>
              <a:ext uri="{FF2B5EF4-FFF2-40B4-BE49-F238E27FC236}">
                <a16:creationId xmlns:a16="http://schemas.microsoft.com/office/drawing/2014/main" id="{62025CF0-2F40-CE58-E747-B523545D91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226" y="2852936"/>
            <a:ext cx="2009342" cy="126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TextBox 68">
            <a:extLst>
              <a:ext uri="{FF2B5EF4-FFF2-40B4-BE49-F238E27FC236}">
                <a16:creationId xmlns:a16="http://schemas.microsoft.com/office/drawing/2014/main" id="{11CE0FC5-A4F7-9AB9-4D9A-F2FD7D16ED67}"/>
              </a:ext>
            </a:extLst>
          </p:cNvPr>
          <p:cNvSpPr txBox="1"/>
          <p:nvPr/>
        </p:nvSpPr>
        <p:spPr>
          <a:xfrm>
            <a:off x="6096002" y="868650"/>
            <a:ext cx="5383027" cy="400110"/>
          </a:xfrm>
          <a:prstGeom prst="rect">
            <a:avLst/>
          </a:prstGeom>
          <a:noFill/>
        </p:spPr>
        <p:txBody>
          <a:bodyPr wrap="square" rtlCol="0">
            <a:spAutoFit/>
          </a:bodyPr>
          <a:lstStyle/>
          <a:p>
            <a:pPr algn="l"/>
            <a:r>
              <a:rPr lang="en-US" sz="2000" b="1" u="sng" dirty="0">
                <a:solidFill>
                  <a:srgbClr val="6E1D2A"/>
                </a:solidFill>
                <a:latin typeface="+mj-lt"/>
              </a:rPr>
              <a:t>- Event tree/fault tree methodology</a:t>
            </a:r>
            <a:endParaRPr lang="it-IT" sz="2000" b="1" u="sng" dirty="0">
              <a:solidFill>
                <a:srgbClr val="6E1D2A"/>
              </a:solidFill>
              <a:latin typeface="+mj-lt"/>
            </a:endParaRPr>
          </a:p>
        </p:txBody>
      </p:sp>
      <p:sp>
        <p:nvSpPr>
          <p:cNvPr id="71" name="TextBox 70">
            <a:extLst>
              <a:ext uri="{FF2B5EF4-FFF2-40B4-BE49-F238E27FC236}">
                <a16:creationId xmlns:a16="http://schemas.microsoft.com/office/drawing/2014/main" id="{E577B7B4-E374-2CC9-B909-B76ED71DD16F}"/>
              </a:ext>
            </a:extLst>
          </p:cNvPr>
          <p:cNvSpPr txBox="1"/>
          <p:nvPr/>
        </p:nvSpPr>
        <p:spPr>
          <a:xfrm flipH="1">
            <a:off x="335360" y="4398852"/>
            <a:ext cx="1656183" cy="553998"/>
          </a:xfrm>
          <a:prstGeom prst="rect">
            <a:avLst/>
          </a:prstGeom>
          <a:noFill/>
          <a:ln>
            <a:noFill/>
          </a:ln>
        </p:spPr>
        <p:txBody>
          <a:bodyPr wrap="square" rtlCol="0">
            <a:spAutoFit/>
          </a:bodyPr>
          <a:lstStyle/>
          <a:p>
            <a:pPr algn="ctr"/>
            <a:r>
              <a:rPr lang="it-IT" sz="1500" b="1" dirty="0">
                <a:latin typeface="+mj-lt"/>
              </a:rPr>
              <a:t>What are the consequences?</a:t>
            </a:r>
          </a:p>
        </p:txBody>
      </p:sp>
    </p:spTree>
    <p:extLst>
      <p:ext uri="{BB962C8B-B14F-4D97-AF65-F5344CB8AC3E}">
        <p14:creationId xmlns:p14="http://schemas.microsoft.com/office/powerpoint/2010/main" val="391062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88460-865B-3DA5-E81D-11DEEB572192}"/>
            </a:ext>
          </a:extLst>
        </p:cNvPr>
        <p:cNvGrpSpPr/>
        <p:nvPr/>
      </p:nvGrpSpPr>
      <p:grpSpPr>
        <a:xfrm>
          <a:off x="0" y="0"/>
          <a:ext cx="0" cy="0"/>
          <a:chOff x="0" y="0"/>
          <a:chExt cx="0" cy="0"/>
        </a:xfrm>
      </p:grpSpPr>
      <p:pic>
        <p:nvPicPr>
          <p:cNvPr id="37" name="Graphic 36">
            <a:extLst>
              <a:ext uri="{FF2B5EF4-FFF2-40B4-BE49-F238E27FC236}">
                <a16:creationId xmlns:a16="http://schemas.microsoft.com/office/drawing/2014/main" id="{8113E810-A34D-F98E-31B1-17A4842B10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7935" y="1977675"/>
            <a:ext cx="5468110" cy="3704540"/>
          </a:xfrm>
          <a:prstGeom prst="rect">
            <a:avLst/>
          </a:prstGeom>
        </p:spPr>
      </p:pic>
      <p:pic>
        <p:nvPicPr>
          <p:cNvPr id="41" name="Graphic 40">
            <a:extLst>
              <a:ext uri="{FF2B5EF4-FFF2-40B4-BE49-F238E27FC236}">
                <a16:creationId xmlns:a16="http://schemas.microsoft.com/office/drawing/2014/main" id="{6C689B2F-2AA1-33AB-B4FD-9680E72E10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4406" y="1956848"/>
            <a:ext cx="5467903" cy="3704400"/>
          </a:xfrm>
          <a:prstGeom prst="rect">
            <a:avLst/>
          </a:prstGeom>
        </p:spPr>
      </p:pic>
      <p:sp>
        <p:nvSpPr>
          <p:cNvPr id="4" name="Footer Placeholder 3">
            <a:extLst>
              <a:ext uri="{FF2B5EF4-FFF2-40B4-BE49-F238E27FC236}">
                <a16:creationId xmlns:a16="http://schemas.microsoft.com/office/drawing/2014/main" id="{0CBAA477-0E81-5C51-FC4B-E5EBCE686ACF}"/>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Titolo 1">
            <a:extLst>
              <a:ext uri="{FF2B5EF4-FFF2-40B4-BE49-F238E27FC236}">
                <a16:creationId xmlns:a16="http://schemas.microsoft.com/office/drawing/2014/main" id="{B80638C7-092F-2001-F559-2EF25E2E20B9}"/>
              </a:ext>
            </a:extLst>
          </p:cNvPr>
          <p:cNvSpPr>
            <a:spLocks noGrp="1"/>
          </p:cNvSpPr>
          <p:nvPr>
            <p:ph type="title"/>
          </p:nvPr>
        </p:nvSpPr>
        <p:spPr>
          <a:xfrm>
            <a:off x="119335" y="116632"/>
            <a:ext cx="11876732" cy="504825"/>
          </a:xfrm>
        </p:spPr>
        <p:txBody>
          <a:bodyPr/>
          <a:lstStyle/>
          <a:p>
            <a:r>
              <a:rPr lang="en-GB" dirty="0"/>
              <a:t>Dynamic Probabilistic Risk Assessment</a:t>
            </a:r>
          </a:p>
        </p:txBody>
      </p:sp>
      <p:sp>
        <p:nvSpPr>
          <p:cNvPr id="2" name="Slide Number Placeholder 1">
            <a:extLst>
              <a:ext uri="{FF2B5EF4-FFF2-40B4-BE49-F238E27FC236}">
                <a16:creationId xmlns:a16="http://schemas.microsoft.com/office/drawing/2014/main" id="{974EF1C9-8E32-F49C-4E05-D92A475EB55F}"/>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5</a:t>
            </a:fld>
            <a:endParaRPr lang="it-IT" altLang="it-IT" dirty="0"/>
          </a:p>
        </p:txBody>
      </p:sp>
      <p:grpSp>
        <p:nvGrpSpPr>
          <p:cNvPr id="18" name="Group 17">
            <a:extLst>
              <a:ext uri="{FF2B5EF4-FFF2-40B4-BE49-F238E27FC236}">
                <a16:creationId xmlns:a16="http://schemas.microsoft.com/office/drawing/2014/main" id="{F6FA3246-F5F9-A201-5001-0ECE39661C79}"/>
              </a:ext>
            </a:extLst>
          </p:cNvPr>
          <p:cNvGrpSpPr/>
          <p:nvPr/>
        </p:nvGrpSpPr>
        <p:grpSpPr>
          <a:xfrm>
            <a:off x="407368" y="764704"/>
            <a:ext cx="11328782" cy="791319"/>
            <a:chOff x="407368" y="764704"/>
            <a:chExt cx="11328782" cy="791319"/>
          </a:xfrm>
        </p:grpSpPr>
        <p:sp>
          <p:nvSpPr>
            <p:cNvPr id="5" name="Segnaposto contenuto 2">
              <a:extLst>
                <a:ext uri="{FF2B5EF4-FFF2-40B4-BE49-F238E27FC236}">
                  <a16:creationId xmlns:a16="http://schemas.microsoft.com/office/drawing/2014/main" id="{25D75BCA-E57F-1CE5-FE45-370D089EE516}"/>
                </a:ext>
              </a:extLst>
            </p:cNvPr>
            <p:cNvSpPr txBox="1">
              <a:spLocks/>
            </p:cNvSpPr>
            <p:nvPr/>
          </p:nvSpPr>
          <p:spPr bwMode="auto">
            <a:xfrm>
              <a:off x="623392" y="764704"/>
              <a:ext cx="10801200" cy="79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175" indent="-3175" algn="l" rtl="0" eaLnBrk="0" fontAlgn="base" hangingPunct="0">
                <a:spcBef>
                  <a:spcPct val="20000"/>
                </a:spcBef>
                <a:spcAft>
                  <a:spcPct val="0"/>
                </a:spcAft>
                <a:buClr>
                  <a:srgbClr val="822433"/>
                </a:buClr>
                <a:buNone/>
                <a:defRPr sz="20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1800">
                  <a:solidFill>
                    <a:srgbClr val="000000"/>
                  </a:solidFill>
                  <a:latin typeface="+mn-lt"/>
                  <a:ea typeface="+mn-ea"/>
                </a:defRPr>
              </a:lvl2pPr>
              <a:lvl3pPr marL="1143000" indent="-228600" algn="l" rtl="0" eaLnBrk="0" fontAlgn="base" hangingPunct="0">
                <a:spcBef>
                  <a:spcPct val="20000"/>
                </a:spcBef>
                <a:spcAft>
                  <a:spcPct val="0"/>
                </a:spcAft>
                <a:buChar char="•"/>
                <a:defRPr sz="1800">
                  <a:solidFill>
                    <a:srgbClr val="000000"/>
                  </a:solidFill>
                  <a:latin typeface="+mn-lt"/>
                  <a:ea typeface="+mn-ea"/>
                </a:defRPr>
              </a:lvl3pPr>
              <a:lvl4pPr marL="1562100" indent="-228600" algn="l" rtl="0" eaLnBrk="0" fontAlgn="base" hangingPunct="0">
                <a:spcBef>
                  <a:spcPct val="20000"/>
                </a:spcBef>
                <a:spcAft>
                  <a:spcPct val="0"/>
                </a:spcAft>
                <a:buChar char="–"/>
                <a:defRPr sz="1600">
                  <a:solidFill>
                    <a:srgbClr val="000000"/>
                  </a:solidFill>
                  <a:latin typeface="+mn-lt"/>
                  <a:ea typeface="+mn-ea"/>
                </a:defRPr>
              </a:lvl4pPr>
              <a:lvl5pPr marL="1981200" indent="-228600" algn="l" rtl="0" eaLnBrk="0" fontAlgn="base" hangingPunct="0">
                <a:spcBef>
                  <a:spcPct val="20000"/>
                </a:spcBef>
                <a:spcAft>
                  <a:spcPct val="0"/>
                </a:spcAft>
                <a:buChar char="»"/>
                <a:defRPr sz="14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a:lstStyle>
            <a:p>
              <a:pPr marL="0" indent="0" algn="ctr" eaLnBrk="1" fontAlgn="auto" hangingPunct="1">
                <a:spcBef>
                  <a:spcPts val="0"/>
                </a:spcBef>
                <a:spcAft>
                  <a:spcPts val="600"/>
                </a:spcAft>
                <a:buClrTx/>
              </a:pPr>
              <a:r>
                <a:rPr lang="en-US" dirty="0">
                  <a:latin typeface="+mj-lt"/>
                  <a:ea typeface="Calibri" panose="020F0502020204030204" pitchFamily="34" charset="0"/>
                  <a:cs typeface="Arial" panose="020B0604020202020204" pitchFamily="34" charset="0"/>
                </a:rPr>
                <a:t>DPRA problem can be interpreted as exploration of the space of event sequences to discover the system vulnerabilities (exploration process), and provide an estimate of the likelihood</a:t>
              </a:r>
            </a:p>
          </p:txBody>
        </p:sp>
        <p:sp>
          <p:nvSpPr>
            <p:cNvPr id="15" name="TextBox 14">
              <a:extLst>
                <a:ext uri="{FF2B5EF4-FFF2-40B4-BE49-F238E27FC236}">
                  <a16:creationId xmlns:a16="http://schemas.microsoft.com/office/drawing/2014/main" id="{4FA6E3C8-0F53-5A51-9A2A-4C5656111925}"/>
                </a:ext>
              </a:extLst>
            </p:cNvPr>
            <p:cNvSpPr txBox="1"/>
            <p:nvPr/>
          </p:nvSpPr>
          <p:spPr>
            <a:xfrm>
              <a:off x="407368" y="851778"/>
              <a:ext cx="455574" cy="553998"/>
            </a:xfrm>
            <a:prstGeom prst="rect">
              <a:avLst/>
            </a:prstGeom>
            <a:noFill/>
          </p:spPr>
          <p:txBody>
            <a:bodyPr wrap="none" rtlCol="0">
              <a:spAutoFit/>
            </a:bodyPr>
            <a:lstStyle/>
            <a:p>
              <a:pPr algn="l"/>
              <a:r>
                <a:rPr lang="it-IT" sz="3000" b="1" dirty="0">
                  <a:solidFill>
                    <a:srgbClr val="000000"/>
                  </a:solidFill>
                  <a:latin typeface="+mj-lt"/>
                </a:rPr>
                <a:t>«</a:t>
              </a:r>
            </a:p>
          </p:txBody>
        </p:sp>
        <p:sp>
          <p:nvSpPr>
            <p:cNvPr id="17" name="TextBox 16">
              <a:extLst>
                <a:ext uri="{FF2B5EF4-FFF2-40B4-BE49-F238E27FC236}">
                  <a16:creationId xmlns:a16="http://schemas.microsoft.com/office/drawing/2014/main" id="{C73DDE53-8293-1D9C-E165-E8DB37285944}"/>
                </a:ext>
              </a:extLst>
            </p:cNvPr>
            <p:cNvSpPr txBox="1"/>
            <p:nvPr/>
          </p:nvSpPr>
          <p:spPr>
            <a:xfrm flipH="1" flipV="1">
              <a:off x="11280576" y="883364"/>
              <a:ext cx="455574" cy="553998"/>
            </a:xfrm>
            <a:prstGeom prst="rect">
              <a:avLst/>
            </a:prstGeom>
            <a:noFill/>
          </p:spPr>
          <p:txBody>
            <a:bodyPr wrap="none" rtlCol="0">
              <a:spAutoFit/>
            </a:bodyPr>
            <a:lstStyle/>
            <a:p>
              <a:pPr algn="l"/>
              <a:r>
                <a:rPr lang="it-IT" sz="3000" b="1" dirty="0">
                  <a:solidFill>
                    <a:srgbClr val="000000"/>
                  </a:solidFill>
                  <a:latin typeface="+mj-lt"/>
                </a:rPr>
                <a:t>«</a:t>
              </a:r>
            </a:p>
          </p:txBody>
        </p:sp>
      </p:grpSp>
      <p:sp>
        <p:nvSpPr>
          <p:cNvPr id="11" name="Hexagon 10">
            <a:extLst>
              <a:ext uri="{FF2B5EF4-FFF2-40B4-BE49-F238E27FC236}">
                <a16:creationId xmlns:a16="http://schemas.microsoft.com/office/drawing/2014/main" id="{7F6EBEDB-1E23-86CD-FFF1-8CBE5FDBCDE5}"/>
              </a:ext>
            </a:extLst>
          </p:cNvPr>
          <p:cNvSpPr/>
          <p:nvPr/>
        </p:nvSpPr>
        <p:spPr bwMode="auto">
          <a:xfrm>
            <a:off x="8158179" y="3068960"/>
            <a:ext cx="1800000" cy="1260000"/>
          </a:xfrm>
          <a:prstGeom prst="hexagon">
            <a:avLst/>
          </a:prstGeom>
          <a:solidFill>
            <a:srgbClr val="822433"/>
          </a:solidFill>
          <a:ln>
            <a:solidFill>
              <a:schemeClr val="tx1">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500" b="1" i="0" u="none" strike="noStrike" cap="none" normalizeH="0" baseline="0" dirty="0">
                <a:ln>
                  <a:noFill/>
                </a:ln>
                <a:solidFill>
                  <a:schemeClr val="bg1"/>
                </a:solidFill>
                <a:effectLst/>
                <a:latin typeface="+mj-lt"/>
                <a:ea typeface="ＭＳ Ｐゴシック" pitchFamily="1" charset="-128"/>
              </a:rPr>
              <a:t>System Response</a:t>
            </a:r>
          </a:p>
        </p:txBody>
      </p:sp>
      <p:sp>
        <p:nvSpPr>
          <p:cNvPr id="12" name="Hexagon 11">
            <a:extLst>
              <a:ext uri="{FF2B5EF4-FFF2-40B4-BE49-F238E27FC236}">
                <a16:creationId xmlns:a16="http://schemas.microsoft.com/office/drawing/2014/main" id="{7F87E405-CB0B-6DB0-E9A0-21D5226B91C4}"/>
              </a:ext>
            </a:extLst>
          </p:cNvPr>
          <p:cNvSpPr/>
          <p:nvPr/>
        </p:nvSpPr>
        <p:spPr bwMode="auto">
          <a:xfrm>
            <a:off x="10200656" y="3068960"/>
            <a:ext cx="1800000" cy="1260000"/>
          </a:xfrm>
          <a:prstGeom prst="hexagon">
            <a:avLst>
              <a:gd name="adj" fmla="val 24220"/>
              <a:gd name="vf" fmla="val 115470"/>
            </a:avLst>
          </a:prstGeom>
          <a:solidFill>
            <a:srgbClr val="822433"/>
          </a:solidFill>
          <a:ln>
            <a:solidFill>
              <a:schemeClr val="tx1">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500" b="1" i="0" u="none" strike="noStrike" cap="none" normalizeH="0" baseline="0" dirty="0">
                <a:ln>
                  <a:noFill/>
                </a:ln>
                <a:solidFill>
                  <a:schemeClr val="bg1"/>
                </a:solidFill>
                <a:effectLst/>
                <a:latin typeface="+mj-lt"/>
                <a:ea typeface="ＭＳ Ｐゴシック" pitchFamily="1" charset="-128"/>
              </a:rPr>
              <a:t>Component Degraded Operation</a:t>
            </a:r>
          </a:p>
        </p:txBody>
      </p:sp>
      <p:sp>
        <p:nvSpPr>
          <p:cNvPr id="13" name="Hexagon 12">
            <a:extLst>
              <a:ext uri="{FF2B5EF4-FFF2-40B4-BE49-F238E27FC236}">
                <a16:creationId xmlns:a16="http://schemas.microsoft.com/office/drawing/2014/main" id="{61F66406-414C-E7C4-7A97-D75313BB742F}"/>
              </a:ext>
            </a:extLst>
          </p:cNvPr>
          <p:cNvSpPr/>
          <p:nvPr/>
        </p:nvSpPr>
        <p:spPr bwMode="auto">
          <a:xfrm>
            <a:off x="8158179" y="4545264"/>
            <a:ext cx="1800000" cy="1260000"/>
          </a:xfrm>
          <a:prstGeom prst="hexagon">
            <a:avLst/>
          </a:prstGeom>
          <a:solidFill>
            <a:srgbClr val="822433"/>
          </a:solidFill>
          <a:ln>
            <a:solidFill>
              <a:schemeClr val="tx1">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500" b="1" i="0" u="none" strike="noStrike" cap="none" normalizeH="0" baseline="0" dirty="0">
                <a:ln>
                  <a:noFill/>
                </a:ln>
                <a:solidFill>
                  <a:schemeClr val="bg1"/>
                </a:solidFill>
                <a:effectLst/>
                <a:latin typeface="+mj-lt"/>
                <a:ea typeface="ＭＳ Ｐゴシック" pitchFamily="1" charset="-128"/>
              </a:rPr>
              <a:t>Human Operarator</a:t>
            </a:r>
          </a:p>
        </p:txBody>
      </p:sp>
      <p:sp>
        <p:nvSpPr>
          <p:cNvPr id="14" name="Hexagon 13">
            <a:extLst>
              <a:ext uri="{FF2B5EF4-FFF2-40B4-BE49-F238E27FC236}">
                <a16:creationId xmlns:a16="http://schemas.microsoft.com/office/drawing/2014/main" id="{A553854A-324B-6A99-ABAA-C1422167E667}"/>
              </a:ext>
            </a:extLst>
          </p:cNvPr>
          <p:cNvSpPr/>
          <p:nvPr/>
        </p:nvSpPr>
        <p:spPr bwMode="auto">
          <a:xfrm>
            <a:off x="6096000" y="3068960"/>
            <a:ext cx="1800000" cy="1260000"/>
          </a:xfrm>
          <a:prstGeom prst="hexagon">
            <a:avLst/>
          </a:prstGeom>
          <a:solidFill>
            <a:srgbClr val="822433"/>
          </a:solidFill>
          <a:ln>
            <a:solidFill>
              <a:schemeClr val="tx1">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500" b="1" i="0" u="none" strike="noStrike" cap="none" normalizeH="0" baseline="0" dirty="0">
                <a:ln>
                  <a:noFill/>
                </a:ln>
                <a:solidFill>
                  <a:schemeClr val="bg1"/>
                </a:solidFill>
                <a:effectLst/>
                <a:latin typeface="+mj-lt"/>
                <a:ea typeface="ＭＳ Ｐゴシック" pitchFamily="1" charset="-128"/>
              </a:rPr>
              <a:t>Multiple Failure Modes</a:t>
            </a:r>
          </a:p>
        </p:txBody>
      </p:sp>
      <p:sp>
        <p:nvSpPr>
          <p:cNvPr id="16" name="Hexagon 15">
            <a:extLst>
              <a:ext uri="{FF2B5EF4-FFF2-40B4-BE49-F238E27FC236}">
                <a16:creationId xmlns:a16="http://schemas.microsoft.com/office/drawing/2014/main" id="{EF00E501-075E-E0AE-1A16-77014768E2AB}"/>
              </a:ext>
            </a:extLst>
          </p:cNvPr>
          <p:cNvSpPr/>
          <p:nvPr/>
        </p:nvSpPr>
        <p:spPr bwMode="auto">
          <a:xfrm>
            <a:off x="8157995" y="1592936"/>
            <a:ext cx="1800000" cy="1260000"/>
          </a:xfrm>
          <a:prstGeom prst="hexagon">
            <a:avLst/>
          </a:prstGeom>
          <a:solidFill>
            <a:srgbClr val="822433"/>
          </a:solidFill>
          <a:ln>
            <a:solidFill>
              <a:schemeClr val="tx1">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it-IT" sz="1500" b="1" i="0" u="none" strike="noStrike" cap="none" normalizeH="0" baseline="0" dirty="0">
                <a:ln>
                  <a:noFill/>
                </a:ln>
                <a:solidFill>
                  <a:schemeClr val="bg1"/>
                </a:solidFill>
                <a:effectLst/>
                <a:latin typeface="+mj-lt"/>
                <a:ea typeface="ＭＳ Ｐゴシック" pitchFamily="1" charset="-128"/>
              </a:rPr>
              <a:t>Operation of Control systems</a:t>
            </a:r>
          </a:p>
        </p:txBody>
      </p:sp>
      <mc:AlternateContent xmlns:mc="http://schemas.openxmlformats.org/markup-compatibility/2006" xmlns:p14="http://schemas.microsoft.com/office/powerpoint/2010/main">
        <mc:Choice Requires="p14">
          <p:contentPart p14:bwMode="auto" r:id="rId7">
            <p14:nvContentPartPr>
              <p14:cNvPr id="3" name="Input penna 2">
                <a:extLst>
                  <a:ext uri="{FF2B5EF4-FFF2-40B4-BE49-F238E27FC236}">
                    <a16:creationId xmlns:a16="http://schemas.microsoft.com/office/drawing/2014/main" id="{E857A68B-1AE1-E60C-77EB-A38AC65A5D3C}"/>
                  </a:ext>
                </a:extLst>
              </p14:cNvPr>
              <p14:cNvContentPartPr/>
              <p14:nvPr/>
            </p14:nvContentPartPr>
            <p14:xfrm>
              <a:off x="4219200" y="2554200"/>
              <a:ext cx="1552680" cy="2187720"/>
            </p14:xfrm>
          </p:contentPart>
        </mc:Choice>
        <mc:Fallback xmlns="">
          <p:pic>
            <p:nvPicPr>
              <p:cNvPr id="3" name="Input penna 2">
                <a:extLst>
                  <a:ext uri="{FF2B5EF4-FFF2-40B4-BE49-F238E27FC236}">
                    <a16:creationId xmlns:a16="http://schemas.microsoft.com/office/drawing/2014/main" id="{E857A68B-1AE1-E60C-77EB-A38AC65A5D3C}"/>
                  </a:ext>
                </a:extLst>
              </p:cNvPr>
              <p:cNvPicPr/>
              <p:nvPr/>
            </p:nvPicPr>
            <p:blipFill>
              <a:blip r:embed="rId8"/>
              <a:stretch>
                <a:fillRect/>
              </a:stretch>
            </p:blipFill>
            <p:spPr>
              <a:xfrm>
                <a:off x="4209840" y="2544840"/>
                <a:ext cx="1571400" cy="2206440"/>
              </a:xfrm>
              <a:prstGeom prst="rect">
                <a:avLst/>
              </a:prstGeom>
            </p:spPr>
          </p:pic>
        </mc:Fallback>
      </mc:AlternateContent>
    </p:spTree>
    <p:extLst>
      <p:ext uri="{BB962C8B-B14F-4D97-AF65-F5344CB8AC3E}">
        <p14:creationId xmlns:p14="http://schemas.microsoft.com/office/powerpoint/2010/main" val="333582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829EC-2E86-4DFC-5C85-0ADCB04A0444}"/>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48A999-2888-83ED-4F41-D2F8F4F8217D}"/>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2" name="Slide Number Placeholder 1">
            <a:extLst>
              <a:ext uri="{FF2B5EF4-FFF2-40B4-BE49-F238E27FC236}">
                <a16:creationId xmlns:a16="http://schemas.microsoft.com/office/drawing/2014/main" id="{A9B93782-8C1C-1170-E775-19C66B50939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6</a:t>
            </a:fld>
            <a:endParaRPr lang="it-IT" altLang="it-IT" dirty="0"/>
          </a:p>
        </p:txBody>
      </p:sp>
      <p:sp>
        <p:nvSpPr>
          <p:cNvPr id="5" name="Titolo 1">
            <a:extLst>
              <a:ext uri="{FF2B5EF4-FFF2-40B4-BE49-F238E27FC236}">
                <a16:creationId xmlns:a16="http://schemas.microsoft.com/office/drawing/2014/main" id="{6DACEF6C-98D2-2BD1-0959-58E5A4C1007C}"/>
              </a:ext>
            </a:extLst>
          </p:cNvPr>
          <p:cNvSpPr>
            <a:spLocks noGrp="1"/>
          </p:cNvSpPr>
          <p:nvPr>
            <p:ph type="title"/>
          </p:nvPr>
        </p:nvSpPr>
        <p:spPr>
          <a:xfrm>
            <a:off x="119335" y="116632"/>
            <a:ext cx="11876732" cy="504825"/>
          </a:xfrm>
        </p:spPr>
        <p:txBody>
          <a:bodyPr/>
          <a:lstStyle/>
          <a:p>
            <a:r>
              <a:rPr lang="en-GB" dirty="0"/>
              <a:t>Discrete Dynamic Event Tree</a:t>
            </a:r>
          </a:p>
        </p:txBody>
      </p:sp>
      <p:grpSp>
        <p:nvGrpSpPr>
          <p:cNvPr id="15" name="Gruppo 14">
            <a:extLst>
              <a:ext uri="{FF2B5EF4-FFF2-40B4-BE49-F238E27FC236}">
                <a16:creationId xmlns:a16="http://schemas.microsoft.com/office/drawing/2014/main" id="{F91F535C-799C-FB99-ABCE-8F564F7E702F}"/>
              </a:ext>
            </a:extLst>
          </p:cNvPr>
          <p:cNvGrpSpPr/>
          <p:nvPr/>
        </p:nvGrpSpPr>
        <p:grpSpPr>
          <a:xfrm>
            <a:off x="231100" y="764704"/>
            <a:ext cx="6148468" cy="5184576"/>
            <a:chOff x="292307" y="764704"/>
            <a:chExt cx="6148468" cy="5184576"/>
          </a:xfrm>
        </p:grpSpPr>
        <p:sp>
          <p:nvSpPr>
            <p:cNvPr id="11" name="Segnaposto contenuto 5">
              <a:extLst>
                <a:ext uri="{FF2B5EF4-FFF2-40B4-BE49-F238E27FC236}">
                  <a16:creationId xmlns:a16="http://schemas.microsoft.com/office/drawing/2014/main" id="{E16985B4-857E-CCB4-A9B8-216E418C9427}"/>
                </a:ext>
              </a:extLst>
            </p:cNvPr>
            <p:cNvSpPr txBox="1">
              <a:spLocks/>
            </p:cNvSpPr>
            <p:nvPr/>
          </p:nvSpPr>
          <p:spPr bwMode="auto">
            <a:xfrm>
              <a:off x="468575" y="764704"/>
              <a:ext cx="5699433" cy="518457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rstTxWarp prst="textNoShape">
                <a:avLst/>
              </a:prstTxWarp>
            </a:bodyPr>
            <a:lstStyle>
              <a:lvl1pPr marL="3175" indent="-3175" algn="l" rtl="0" eaLnBrk="0" fontAlgn="base" hangingPunct="0">
                <a:spcBef>
                  <a:spcPct val="20000"/>
                </a:spcBef>
                <a:spcAft>
                  <a:spcPct val="0"/>
                </a:spcAft>
                <a:buClr>
                  <a:srgbClr val="822433"/>
                </a:buClr>
                <a:buNone/>
                <a:defRPr sz="20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1800">
                  <a:solidFill>
                    <a:srgbClr val="000000"/>
                  </a:solidFill>
                  <a:latin typeface="+mn-lt"/>
                  <a:ea typeface="+mn-ea"/>
                </a:defRPr>
              </a:lvl2pPr>
              <a:lvl3pPr marL="1143000" indent="-228600" algn="l" rtl="0" eaLnBrk="0" fontAlgn="base" hangingPunct="0">
                <a:spcBef>
                  <a:spcPct val="20000"/>
                </a:spcBef>
                <a:spcAft>
                  <a:spcPct val="0"/>
                </a:spcAft>
                <a:buChar char="•"/>
                <a:defRPr sz="1800">
                  <a:solidFill>
                    <a:srgbClr val="000000"/>
                  </a:solidFill>
                  <a:latin typeface="+mn-lt"/>
                  <a:ea typeface="+mn-ea"/>
                </a:defRPr>
              </a:lvl3pPr>
              <a:lvl4pPr marL="1562100" indent="-228600" algn="l" rtl="0" eaLnBrk="0" fontAlgn="base" hangingPunct="0">
                <a:spcBef>
                  <a:spcPct val="20000"/>
                </a:spcBef>
                <a:spcAft>
                  <a:spcPct val="0"/>
                </a:spcAft>
                <a:buChar char="–"/>
                <a:defRPr sz="1600">
                  <a:solidFill>
                    <a:srgbClr val="000000"/>
                  </a:solidFill>
                  <a:latin typeface="+mn-lt"/>
                  <a:ea typeface="+mn-ea"/>
                </a:defRPr>
              </a:lvl4pPr>
              <a:lvl5pPr marL="1981200" indent="-228600" algn="l" rtl="0" eaLnBrk="0" fontAlgn="base" hangingPunct="0">
                <a:spcBef>
                  <a:spcPct val="20000"/>
                </a:spcBef>
                <a:spcAft>
                  <a:spcPct val="0"/>
                </a:spcAft>
                <a:buChar char="»"/>
                <a:defRPr sz="14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a:lstStyle>
            <a:p>
              <a:pPr marL="0" indent="0">
                <a:buClrTx/>
              </a:pPr>
              <a:endParaRPr lang="en-US" b="1" u="sng" kern="0" dirty="0"/>
            </a:p>
            <a:p>
              <a:pPr marL="0" indent="0" algn="ctr">
                <a:buClrTx/>
              </a:pPr>
              <a:r>
                <a:rPr lang="en-US" b="1" kern="0" dirty="0"/>
                <a:t>Physical Model solved by a system code and characterized by discrete events modeled within a reliability framework</a:t>
              </a:r>
            </a:p>
            <a:p>
              <a:pPr marL="0" indent="0" algn="ctr">
                <a:buClrTx/>
              </a:pPr>
              <a:endParaRPr lang="en-US" b="1" kern="0" dirty="0"/>
            </a:p>
            <a:p>
              <a:pPr marL="0" indent="0" algn="ctr">
                <a:buClrTx/>
              </a:pPr>
              <a:r>
                <a:rPr lang="en-US" b="1" kern="0" dirty="0"/>
                <a:t>Transitions are predetermined</a:t>
              </a:r>
            </a:p>
          </p:txBody>
        </p:sp>
        <p:pic>
          <p:nvPicPr>
            <p:cNvPr id="8" name="Graphic 7">
              <a:extLst>
                <a:ext uri="{FF2B5EF4-FFF2-40B4-BE49-F238E27FC236}">
                  <a16:creationId xmlns:a16="http://schemas.microsoft.com/office/drawing/2014/main" id="{FB653407-3C1F-1625-2874-DD309A2847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4919" y="3414947"/>
              <a:ext cx="2875856" cy="1958269"/>
            </a:xfrm>
            <a:prstGeom prst="rect">
              <a:avLst/>
            </a:prstGeom>
          </p:spPr>
        </p:pic>
        <p:pic>
          <p:nvPicPr>
            <p:cNvPr id="9" name="Graphic 8">
              <a:extLst>
                <a:ext uri="{FF2B5EF4-FFF2-40B4-BE49-F238E27FC236}">
                  <a16:creationId xmlns:a16="http://schemas.microsoft.com/office/drawing/2014/main" id="{22A60E43-9B98-43CA-6B81-2CCADEEFC0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307" y="3356992"/>
              <a:ext cx="2984580" cy="2021996"/>
            </a:xfrm>
            <a:prstGeom prst="rect">
              <a:avLst/>
            </a:prstGeom>
          </p:spPr>
        </p:pic>
      </p:grpSp>
      <p:grpSp>
        <p:nvGrpSpPr>
          <p:cNvPr id="18" name="Gruppo 17">
            <a:extLst>
              <a:ext uri="{FF2B5EF4-FFF2-40B4-BE49-F238E27FC236}">
                <a16:creationId xmlns:a16="http://schemas.microsoft.com/office/drawing/2014/main" id="{2ABA20AF-FF17-F7AC-3E40-B48FB4672511}"/>
              </a:ext>
            </a:extLst>
          </p:cNvPr>
          <p:cNvGrpSpPr/>
          <p:nvPr/>
        </p:nvGrpSpPr>
        <p:grpSpPr>
          <a:xfrm>
            <a:off x="6589255" y="116632"/>
            <a:ext cx="5411401" cy="2960608"/>
            <a:chOff x="6517249" y="764704"/>
            <a:chExt cx="5411401" cy="2960608"/>
          </a:xfrm>
        </p:grpSpPr>
        <p:sp>
          <p:nvSpPr>
            <p:cNvPr id="7" name="Segnaposto contenuto 5">
              <a:extLst>
                <a:ext uri="{FF2B5EF4-FFF2-40B4-BE49-F238E27FC236}">
                  <a16:creationId xmlns:a16="http://schemas.microsoft.com/office/drawing/2014/main" id="{371B3A7A-DDBE-B4C5-ED66-92529601B09F}"/>
                </a:ext>
              </a:extLst>
            </p:cNvPr>
            <p:cNvSpPr txBox="1">
              <a:spLocks/>
            </p:cNvSpPr>
            <p:nvPr/>
          </p:nvSpPr>
          <p:spPr bwMode="auto">
            <a:xfrm>
              <a:off x="6517249" y="764704"/>
              <a:ext cx="5411401" cy="296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175" indent="-3175" algn="l" rtl="0" eaLnBrk="0" fontAlgn="base" hangingPunct="0">
                <a:spcBef>
                  <a:spcPct val="20000"/>
                </a:spcBef>
                <a:spcAft>
                  <a:spcPct val="0"/>
                </a:spcAft>
                <a:buClr>
                  <a:srgbClr val="822433"/>
                </a:buClr>
                <a:buNone/>
                <a:defRPr sz="20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1800">
                  <a:solidFill>
                    <a:srgbClr val="000000"/>
                  </a:solidFill>
                  <a:latin typeface="+mn-lt"/>
                  <a:ea typeface="+mn-ea"/>
                </a:defRPr>
              </a:lvl2pPr>
              <a:lvl3pPr marL="1143000" indent="-228600" algn="l" rtl="0" eaLnBrk="0" fontAlgn="base" hangingPunct="0">
                <a:spcBef>
                  <a:spcPct val="20000"/>
                </a:spcBef>
                <a:spcAft>
                  <a:spcPct val="0"/>
                </a:spcAft>
                <a:buChar char="•"/>
                <a:defRPr sz="1800">
                  <a:solidFill>
                    <a:srgbClr val="000000"/>
                  </a:solidFill>
                  <a:latin typeface="+mn-lt"/>
                  <a:ea typeface="+mn-ea"/>
                </a:defRPr>
              </a:lvl3pPr>
              <a:lvl4pPr marL="1562100" indent="-228600" algn="l" rtl="0" eaLnBrk="0" fontAlgn="base" hangingPunct="0">
                <a:spcBef>
                  <a:spcPct val="20000"/>
                </a:spcBef>
                <a:spcAft>
                  <a:spcPct val="0"/>
                </a:spcAft>
                <a:buChar char="–"/>
                <a:defRPr sz="1600">
                  <a:solidFill>
                    <a:srgbClr val="000000"/>
                  </a:solidFill>
                  <a:latin typeface="+mn-lt"/>
                  <a:ea typeface="+mn-ea"/>
                </a:defRPr>
              </a:lvl4pPr>
              <a:lvl5pPr marL="1981200" indent="-228600" algn="l" rtl="0" eaLnBrk="0" fontAlgn="base" hangingPunct="0">
                <a:spcBef>
                  <a:spcPct val="20000"/>
                </a:spcBef>
                <a:spcAft>
                  <a:spcPct val="0"/>
                </a:spcAft>
                <a:buChar char="»"/>
                <a:defRPr sz="1400">
                  <a:solidFill>
                    <a:srgbClr val="000000"/>
                  </a:solidFill>
                  <a:latin typeface="+mn-lt"/>
                  <a:ea typeface="+mn-ea"/>
                </a:defRPr>
              </a:lvl5pPr>
              <a:lvl6pPr marL="2438400" indent="-228600" algn="l" rtl="0" fontAlgn="base">
                <a:spcBef>
                  <a:spcPct val="20000"/>
                </a:spcBef>
                <a:spcAft>
                  <a:spcPct val="0"/>
                </a:spcAft>
                <a:buChar char="»"/>
                <a:defRPr sz="1200">
                  <a:solidFill>
                    <a:srgbClr val="000000"/>
                  </a:solidFill>
                  <a:latin typeface="+mn-lt"/>
                  <a:ea typeface="+mn-ea"/>
                </a:defRPr>
              </a:lvl6pPr>
              <a:lvl7pPr marL="2895600" indent="-228600" algn="l" rtl="0" fontAlgn="base">
                <a:spcBef>
                  <a:spcPct val="20000"/>
                </a:spcBef>
                <a:spcAft>
                  <a:spcPct val="0"/>
                </a:spcAft>
                <a:buChar char="»"/>
                <a:defRPr sz="1200">
                  <a:solidFill>
                    <a:srgbClr val="000000"/>
                  </a:solidFill>
                  <a:latin typeface="+mn-lt"/>
                  <a:ea typeface="+mn-ea"/>
                </a:defRPr>
              </a:lvl7pPr>
              <a:lvl8pPr marL="3352800" indent="-228600" algn="l" rtl="0" fontAlgn="base">
                <a:spcBef>
                  <a:spcPct val="20000"/>
                </a:spcBef>
                <a:spcAft>
                  <a:spcPct val="0"/>
                </a:spcAft>
                <a:buChar char="»"/>
                <a:defRPr sz="1200">
                  <a:solidFill>
                    <a:srgbClr val="000000"/>
                  </a:solidFill>
                  <a:latin typeface="+mn-lt"/>
                  <a:ea typeface="+mn-ea"/>
                </a:defRPr>
              </a:lvl8pPr>
              <a:lvl9pPr marL="3810000" indent="-228600" algn="l" rtl="0" fontAlgn="base">
                <a:spcBef>
                  <a:spcPct val="20000"/>
                </a:spcBef>
                <a:spcAft>
                  <a:spcPct val="0"/>
                </a:spcAft>
                <a:buChar char="»"/>
                <a:defRPr sz="1200">
                  <a:solidFill>
                    <a:srgbClr val="000000"/>
                  </a:solidFill>
                  <a:latin typeface="+mn-lt"/>
                  <a:ea typeface="+mn-ea"/>
                </a:defRPr>
              </a:lvl9pPr>
            </a:lstStyle>
            <a:p>
              <a:pPr marL="0" indent="0">
                <a:buClrTx/>
              </a:pPr>
              <a:r>
                <a:rPr lang="en-US" b="1" u="sng" dirty="0"/>
                <a:t>Challenges:</a:t>
              </a:r>
            </a:p>
            <a:p>
              <a:pPr marL="0" indent="0">
                <a:buClrTx/>
              </a:pPr>
              <a:endParaRPr lang="en-US" sz="500" b="1" u="sng" dirty="0"/>
            </a:p>
            <a:p>
              <a:pPr marL="342900" indent="-342900" algn="just">
                <a:buClrTx/>
                <a:buFont typeface="Arial" panose="020B0604020202020204" pitchFamily="34" charset="0"/>
                <a:buChar char="•"/>
              </a:pPr>
              <a:r>
                <a:rPr lang="en-US" sz="1800" dirty="0"/>
                <a:t>State explosion problem</a:t>
              </a:r>
            </a:p>
            <a:p>
              <a:pPr marL="342900" indent="-342900" algn="just">
                <a:buClrTx/>
                <a:buFont typeface="Arial" panose="020B0604020202020204" pitchFamily="34" charset="0"/>
                <a:buChar char="•"/>
              </a:pPr>
              <a:endParaRPr lang="en-US" dirty="0"/>
            </a:p>
            <a:p>
              <a:pPr marL="342900" indent="-342900" algn="just">
                <a:buClrTx/>
                <a:buFont typeface="Arial" panose="020B0604020202020204" pitchFamily="34" charset="0"/>
                <a:buChar char="•"/>
              </a:pPr>
              <a:endParaRPr lang="en-US" dirty="0"/>
            </a:p>
            <a:p>
              <a:pPr marL="342900" indent="-342900" algn="just">
                <a:buClrTx/>
                <a:buFont typeface="Arial" panose="020B0604020202020204" pitchFamily="34" charset="0"/>
                <a:buChar char="•"/>
              </a:pPr>
              <a:r>
                <a:rPr lang="en-US" sz="1800" dirty="0"/>
                <a:t>Propagation of aleatory and epistemic uncertainties</a:t>
              </a:r>
            </a:p>
            <a:p>
              <a:pPr marL="342900" indent="-342900" algn="just">
                <a:buClrTx/>
                <a:buFont typeface="Arial" panose="020B0604020202020204" pitchFamily="34" charset="0"/>
                <a:buChar char="•"/>
              </a:pPr>
              <a:r>
                <a:rPr lang="en-US" sz="1800" dirty="0"/>
                <a:t>Represent all possible states which a system could reach</a:t>
              </a:r>
            </a:p>
            <a:p>
              <a:pPr marL="342900" indent="-342900" algn="just">
                <a:buClrTx/>
                <a:buFont typeface="Arial" panose="020B0604020202020204" pitchFamily="34" charset="0"/>
                <a:buChar char="•"/>
              </a:pPr>
              <a:endParaRPr lang="en-US" dirty="0"/>
            </a:p>
            <a:p>
              <a:pPr marL="342900" indent="-342900" algn="just">
                <a:buClrTx/>
                <a:buFont typeface="Arial" panose="020B0604020202020204" pitchFamily="34" charset="0"/>
                <a:buChar char="•"/>
              </a:pPr>
              <a:endParaRPr lang="en-US" dirty="0"/>
            </a:p>
            <a:p>
              <a:pPr marL="342900" indent="-342900" algn="just">
                <a:buClrTx/>
                <a:buFont typeface="Arial" panose="020B0604020202020204" pitchFamily="34" charset="0"/>
                <a:buChar char="•"/>
              </a:pPr>
              <a:endParaRPr lang="en-US" dirty="0"/>
            </a:p>
            <a:p>
              <a:pPr marL="0" indent="0">
                <a:buClrTx/>
              </a:pPr>
              <a:endParaRPr lang="en-US" kern="0" dirty="0"/>
            </a:p>
          </p:txBody>
        </p:sp>
        <mc:AlternateContent xmlns:mc="http://schemas.openxmlformats.org/markup-compatibility/2006">
          <mc:Choice xmlns:a14="http://schemas.microsoft.com/office/drawing/2010/main" Requires="a14">
            <p:sp>
              <p:nvSpPr>
                <p:cNvPr id="14" name="CasellaDiTesto 13">
                  <a:extLst>
                    <a:ext uri="{FF2B5EF4-FFF2-40B4-BE49-F238E27FC236}">
                      <a16:creationId xmlns:a16="http://schemas.microsoft.com/office/drawing/2014/main" id="{3B675491-92E7-84C1-DC6E-18B55FE56F65}"/>
                    </a:ext>
                  </a:extLst>
                </p:cNvPr>
                <p:cNvSpPr txBox="1"/>
                <p:nvPr/>
              </p:nvSpPr>
              <p:spPr>
                <a:xfrm>
                  <a:off x="7100407" y="1675871"/>
                  <a:ext cx="4540209" cy="456985"/>
                </a:xfrm>
                <a:prstGeom prst="rect">
                  <a:avLst/>
                </a:prstGeom>
                <a:noFill/>
                <a:ln w="38100">
                  <a:solidFill>
                    <a:srgbClr val="3B9E38"/>
                  </a:solidFill>
                </a:ln>
              </p:spPr>
              <p:txBody>
                <a:bodyPr wrap="square" anchor="ctr">
                  <a:spAutoFit/>
                </a:bodyPr>
                <a:lstStyle/>
                <a:p>
                  <a:pPr marL="0" indent="0" algn="just">
                    <a:buClrTx/>
                  </a:pPr>
                  <a14:m>
                    <m:oMathPara xmlns:m="http://schemas.openxmlformats.org/officeDocument/2006/math">
                      <m:oMathParaPr>
                        <m:jc m:val="centerGroup"/>
                      </m:oMathParaPr>
                      <m:oMath xmlns:m="http://schemas.openxmlformats.org/officeDocument/2006/math">
                        <m:r>
                          <a:rPr lang="it-IT" sz="2000" b="1" i="1" smtClean="0">
                            <a:solidFill>
                              <a:srgbClr val="000000"/>
                            </a:solidFill>
                            <a:latin typeface="Cambria Math" panose="02040503050406030204" pitchFamily="18" charset="0"/>
                          </a:rPr>
                          <m:t>𝒏𝒖𝒎𝒃𝒆𝒓</m:t>
                        </m:r>
                        <m:r>
                          <a:rPr lang="it-IT" sz="2000" b="1" i="1" smtClean="0">
                            <a:solidFill>
                              <a:srgbClr val="000000"/>
                            </a:solidFill>
                            <a:latin typeface="Cambria Math" panose="02040503050406030204" pitchFamily="18" charset="0"/>
                          </a:rPr>
                          <m:t> </m:t>
                        </m:r>
                        <m:r>
                          <a:rPr lang="it-IT" sz="2000" b="1" i="1" smtClean="0">
                            <a:solidFill>
                              <a:srgbClr val="000000"/>
                            </a:solidFill>
                            <a:latin typeface="Cambria Math" panose="02040503050406030204" pitchFamily="18" charset="0"/>
                          </a:rPr>
                          <m:t>𝒐𝒇</m:t>
                        </m:r>
                        <m:r>
                          <a:rPr lang="it-IT" sz="2000" b="1" i="1" smtClean="0">
                            <a:solidFill>
                              <a:srgbClr val="000000"/>
                            </a:solidFill>
                            <a:latin typeface="Cambria Math" panose="02040503050406030204" pitchFamily="18" charset="0"/>
                          </a:rPr>
                          <m:t> </m:t>
                        </m:r>
                        <m:r>
                          <a:rPr lang="it-IT" sz="2000" b="1" i="1" smtClean="0">
                            <a:solidFill>
                              <a:srgbClr val="000000"/>
                            </a:solidFill>
                            <a:latin typeface="Cambria Math" panose="02040503050406030204" pitchFamily="18" charset="0"/>
                          </a:rPr>
                          <m:t>𝒔𝒆𝒒𝒖𝒆𝒏𝒄𝒆𝒔</m:t>
                        </m:r>
                        <m:r>
                          <a:rPr lang="it-IT" sz="2000" b="1" i="1" smtClean="0">
                            <a:solidFill>
                              <a:srgbClr val="000000"/>
                            </a:solidFill>
                            <a:latin typeface="Cambria Math" panose="02040503050406030204" pitchFamily="18" charset="0"/>
                          </a:rPr>
                          <m:t>= </m:t>
                        </m:r>
                        <m:sSup>
                          <m:sSupPr>
                            <m:ctrlPr>
                              <a:rPr lang="it-IT" sz="2000" b="1" i="1" smtClean="0">
                                <a:solidFill>
                                  <a:srgbClr val="000000"/>
                                </a:solidFill>
                                <a:latin typeface="Cambria Math" panose="02040503050406030204" pitchFamily="18" charset="0"/>
                              </a:rPr>
                            </m:ctrlPr>
                          </m:sSupPr>
                          <m:e>
                            <m:r>
                              <a:rPr lang="it-IT" sz="2000" b="1" i="1" smtClean="0">
                                <a:solidFill>
                                  <a:srgbClr val="000000"/>
                                </a:solidFill>
                                <a:latin typeface="Cambria Math" panose="02040503050406030204" pitchFamily="18" charset="0"/>
                              </a:rPr>
                              <m:t>𝒏</m:t>
                            </m:r>
                          </m:e>
                          <m:sup>
                            <m:sSup>
                              <m:sSupPr>
                                <m:ctrlPr>
                                  <a:rPr lang="it-IT" sz="2000" b="1" i="1" smtClean="0">
                                    <a:solidFill>
                                      <a:srgbClr val="000000"/>
                                    </a:solidFill>
                                    <a:latin typeface="Cambria Math" panose="02040503050406030204" pitchFamily="18" charset="0"/>
                                  </a:rPr>
                                </m:ctrlPr>
                              </m:sSupPr>
                              <m:e>
                                <m:r>
                                  <a:rPr lang="it-IT" sz="2000" b="1" i="1" smtClean="0">
                                    <a:solidFill>
                                      <a:srgbClr val="000000"/>
                                    </a:solidFill>
                                    <a:latin typeface="Cambria Math" panose="02040503050406030204" pitchFamily="18" charset="0"/>
                                  </a:rPr>
                                  <m:t>𝒎</m:t>
                                </m:r>
                              </m:e>
                              <m:sup>
                                <m:r>
                                  <a:rPr lang="it-IT" sz="2000" b="1" i="1" smtClean="0">
                                    <a:solidFill>
                                      <a:srgbClr val="000000"/>
                                    </a:solidFill>
                                    <a:latin typeface="Cambria Math" panose="02040503050406030204" pitchFamily="18" charset="0"/>
                                  </a:rPr>
                                  <m:t>𝒌</m:t>
                                </m:r>
                              </m:sup>
                            </m:sSup>
                          </m:sup>
                        </m:sSup>
                        <m:r>
                          <a:rPr lang="it-IT" sz="2000" b="1" i="1" smtClean="0">
                            <a:solidFill>
                              <a:srgbClr val="000000"/>
                            </a:solidFill>
                            <a:latin typeface="Cambria Math" panose="02040503050406030204" pitchFamily="18" charset="0"/>
                          </a:rPr>
                          <m:t> </m:t>
                        </m:r>
                      </m:oMath>
                    </m:oMathPara>
                  </a14:m>
                  <a:endParaRPr lang="en-US" sz="2000" dirty="0"/>
                </a:p>
              </p:txBody>
            </p:sp>
          </mc:Choice>
          <mc:Fallback>
            <p:sp>
              <p:nvSpPr>
                <p:cNvPr id="14" name="CasellaDiTesto 13">
                  <a:extLst>
                    <a:ext uri="{FF2B5EF4-FFF2-40B4-BE49-F238E27FC236}">
                      <a16:creationId xmlns:a16="http://schemas.microsoft.com/office/drawing/2014/main" id="{3B675491-92E7-84C1-DC6E-18B55FE56F65}"/>
                    </a:ext>
                  </a:extLst>
                </p:cNvPr>
                <p:cNvSpPr txBox="1">
                  <a:spLocks noRot="1" noChangeAspect="1" noMove="1" noResize="1" noEditPoints="1" noAdjustHandles="1" noChangeArrowheads="1" noChangeShapeType="1" noTextEdit="1"/>
                </p:cNvSpPr>
                <p:nvPr/>
              </p:nvSpPr>
              <p:spPr>
                <a:xfrm>
                  <a:off x="7100407" y="1675871"/>
                  <a:ext cx="4540209" cy="456985"/>
                </a:xfrm>
                <a:prstGeom prst="rect">
                  <a:avLst/>
                </a:prstGeom>
                <a:blipFill>
                  <a:blip r:embed="rId7"/>
                  <a:stretch>
                    <a:fillRect b="-9877"/>
                  </a:stretch>
                </a:blipFill>
                <a:ln w="38100">
                  <a:solidFill>
                    <a:srgbClr val="3B9E38"/>
                  </a:solidFill>
                </a:ln>
              </p:spPr>
              <p:txBody>
                <a:bodyPr/>
                <a:lstStyle/>
                <a:p>
                  <a:r>
                    <a:rPr lang="it-IT">
                      <a:noFill/>
                    </a:rPr>
                    <a:t> </a:t>
                  </a:r>
                </a:p>
              </p:txBody>
            </p:sp>
          </mc:Fallback>
        </mc:AlternateContent>
      </p:grpSp>
      <p:sp>
        <p:nvSpPr>
          <p:cNvPr id="17" name="CasellaDiTesto 16">
            <a:extLst>
              <a:ext uri="{FF2B5EF4-FFF2-40B4-BE49-F238E27FC236}">
                <a16:creationId xmlns:a16="http://schemas.microsoft.com/office/drawing/2014/main" id="{F946E4E3-280A-687A-CDCB-E5CE1200A7B5}"/>
              </a:ext>
            </a:extLst>
          </p:cNvPr>
          <p:cNvSpPr txBox="1"/>
          <p:nvPr/>
        </p:nvSpPr>
        <p:spPr>
          <a:xfrm>
            <a:off x="6641900" y="3076112"/>
            <a:ext cx="5601234" cy="2646878"/>
          </a:xfrm>
          <a:prstGeom prst="rect">
            <a:avLst/>
          </a:prstGeom>
          <a:noFill/>
        </p:spPr>
        <p:txBody>
          <a:bodyPr wrap="square">
            <a:spAutoFit/>
          </a:bodyPr>
          <a:lstStyle/>
          <a:p>
            <a:r>
              <a:rPr lang="en-US" sz="2000" b="1" u="sng" dirty="0">
                <a:solidFill>
                  <a:srgbClr val="000000"/>
                </a:solidFill>
                <a:latin typeface="+mj-lt"/>
              </a:rPr>
              <a:t>Supervised DPRA</a:t>
            </a:r>
          </a:p>
          <a:p>
            <a:endParaRPr lang="en-US" sz="2000" b="1" dirty="0">
              <a:solidFill>
                <a:srgbClr val="000000"/>
              </a:solidFill>
              <a:latin typeface="+mj-lt"/>
            </a:endParaRPr>
          </a:p>
          <a:p>
            <a:pPr marL="342900" indent="-342900">
              <a:buFont typeface="Wingdings" panose="05000000000000000000" pitchFamily="2" charset="2"/>
              <a:buChar char="Ø"/>
            </a:pPr>
            <a:r>
              <a:rPr lang="en-US" sz="1800" b="1" dirty="0">
                <a:solidFill>
                  <a:srgbClr val="000000"/>
                </a:solidFill>
                <a:latin typeface="+mj-lt"/>
              </a:rPr>
              <a:t>Guided Exploration:</a:t>
            </a:r>
          </a:p>
          <a:p>
            <a:r>
              <a:rPr lang="en-US" sz="1800" dirty="0">
                <a:solidFill>
                  <a:srgbClr val="000000"/>
                </a:solidFill>
                <a:latin typeface="+mj-lt"/>
              </a:rPr>
              <a:t>High consequences and low probability event sampling</a:t>
            </a:r>
          </a:p>
          <a:p>
            <a:pPr marL="342900" indent="-342900">
              <a:buFont typeface="Wingdings" panose="05000000000000000000" pitchFamily="2" charset="2"/>
              <a:buChar char="Ø"/>
            </a:pPr>
            <a:r>
              <a:rPr lang="en-US" sz="1800" dirty="0">
                <a:solidFill>
                  <a:srgbClr val="000000"/>
                </a:solidFill>
                <a:latin typeface="+mj-lt"/>
              </a:rPr>
              <a:t> </a:t>
            </a:r>
            <a:r>
              <a:rPr lang="en-US" sz="1800" b="1" dirty="0">
                <a:solidFill>
                  <a:srgbClr val="000000"/>
                </a:solidFill>
                <a:latin typeface="+mj-lt"/>
              </a:rPr>
              <a:t>State-space Pruning:</a:t>
            </a:r>
          </a:p>
          <a:p>
            <a:r>
              <a:rPr lang="en-US" sz="1800" dirty="0">
                <a:solidFill>
                  <a:srgbClr val="000000"/>
                </a:solidFill>
                <a:latin typeface="+mj-lt"/>
              </a:rPr>
              <a:t>Avoid re-evaluating similar scenarios</a:t>
            </a:r>
          </a:p>
          <a:p>
            <a:pPr marL="342900" indent="-342900">
              <a:buFont typeface="Wingdings" panose="05000000000000000000" pitchFamily="2" charset="2"/>
              <a:buChar char="Ø"/>
            </a:pPr>
            <a:r>
              <a:rPr lang="en-US" sz="1800" b="1" dirty="0">
                <a:solidFill>
                  <a:srgbClr val="000000"/>
                </a:solidFill>
                <a:latin typeface="+mj-lt"/>
              </a:rPr>
              <a:t>Reduced-Order Models:</a:t>
            </a:r>
          </a:p>
          <a:p>
            <a:r>
              <a:rPr lang="en-US" sz="1800" dirty="0">
                <a:solidFill>
                  <a:srgbClr val="000000"/>
                </a:solidFill>
                <a:latin typeface="+mj-lt"/>
              </a:rPr>
              <a:t>Simplified system code modeling </a:t>
            </a:r>
          </a:p>
        </p:txBody>
      </p:sp>
      <p:sp>
        <p:nvSpPr>
          <p:cNvPr id="19" name="TextBox 8">
            <a:extLst>
              <a:ext uri="{FF2B5EF4-FFF2-40B4-BE49-F238E27FC236}">
                <a16:creationId xmlns:a16="http://schemas.microsoft.com/office/drawing/2014/main" id="{DD4E356F-DE6E-958C-33FE-C113002A6C74}"/>
              </a:ext>
            </a:extLst>
          </p:cNvPr>
          <p:cNvSpPr txBox="1"/>
          <p:nvPr/>
        </p:nvSpPr>
        <p:spPr>
          <a:xfrm>
            <a:off x="9840416" y="51882"/>
            <a:ext cx="2409973" cy="784830"/>
          </a:xfrm>
          <a:prstGeom prst="rect">
            <a:avLst/>
          </a:prstGeom>
          <a:noFill/>
        </p:spPr>
        <p:txBody>
          <a:bodyPr wrap="square" rtlCol="0">
            <a:spAutoFit/>
          </a:bodyPr>
          <a:lstStyle/>
          <a:p>
            <a:pPr algn="l"/>
            <a:r>
              <a:rPr lang="it-IT" sz="1500" b="1" dirty="0">
                <a:solidFill>
                  <a:srgbClr val="000000"/>
                </a:solidFill>
                <a:latin typeface="+mj-lt"/>
              </a:rPr>
              <a:t>n:</a:t>
            </a:r>
            <a:r>
              <a:rPr lang="it-IT" sz="1500" dirty="0">
                <a:solidFill>
                  <a:srgbClr val="000000"/>
                </a:solidFill>
                <a:latin typeface="+mj-lt"/>
              </a:rPr>
              <a:t> possible states</a:t>
            </a:r>
            <a:endParaRPr lang="it-IT" sz="1500" b="1" dirty="0">
              <a:solidFill>
                <a:srgbClr val="000000"/>
              </a:solidFill>
              <a:latin typeface="+mj-lt"/>
            </a:endParaRPr>
          </a:p>
          <a:p>
            <a:pPr algn="l"/>
            <a:r>
              <a:rPr lang="it-IT" sz="1500" b="1" dirty="0">
                <a:solidFill>
                  <a:srgbClr val="000000"/>
                </a:solidFill>
                <a:latin typeface="+mj-lt"/>
              </a:rPr>
              <a:t>m:</a:t>
            </a:r>
            <a:r>
              <a:rPr lang="it-IT" sz="1500" dirty="0">
                <a:solidFill>
                  <a:srgbClr val="000000"/>
                </a:solidFill>
                <a:latin typeface="+mj-lt"/>
              </a:rPr>
              <a:t> components modeled</a:t>
            </a:r>
          </a:p>
          <a:p>
            <a:pPr algn="l"/>
            <a:r>
              <a:rPr lang="it-IT" sz="1500" b="1" dirty="0">
                <a:solidFill>
                  <a:srgbClr val="000000"/>
                </a:solidFill>
                <a:latin typeface="+mj-lt"/>
              </a:rPr>
              <a:t>k:</a:t>
            </a:r>
            <a:r>
              <a:rPr lang="it-IT" sz="1500" dirty="0">
                <a:solidFill>
                  <a:srgbClr val="000000"/>
                </a:solidFill>
                <a:latin typeface="+mj-lt"/>
              </a:rPr>
              <a:t> time steps </a:t>
            </a:r>
          </a:p>
        </p:txBody>
      </p:sp>
    </p:spTree>
    <p:extLst>
      <p:ext uri="{BB962C8B-B14F-4D97-AF65-F5344CB8AC3E}">
        <p14:creationId xmlns:p14="http://schemas.microsoft.com/office/powerpoint/2010/main" val="2459655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a:extLst>
              <a:ext uri="{FF2B5EF4-FFF2-40B4-BE49-F238E27FC236}">
                <a16:creationId xmlns:a16="http://schemas.microsoft.com/office/drawing/2014/main" id="{B0BD9FEE-6115-4168-B0D1-65BE6F2AE0BF}"/>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2" name="Titolo 1">
            <a:extLst>
              <a:ext uri="{FF2B5EF4-FFF2-40B4-BE49-F238E27FC236}">
                <a16:creationId xmlns:a16="http://schemas.microsoft.com/office/drawing/2014/main" id="{ABC4A607-9A94-9780-C277-8277ACFAEF5A}"/>
              </a:ext>
            </a:extLst>
          </p:cNvPr>
          <p:cNvSpPr>
            <a:spLocks noGrp="1" noChangeArrowheads="1"/>
          </p:cNvSpPr>
          <p:nvPr>
            <p:ph type="title"/>
          </p:nvPr>
        </p:nvSpPr>
        <p:spPr>
          <a:xfrm>
            <a:off x="13599" y="115863"/>
            <a:ext cx="11266977" cy="504825"/>
          </a:xfrm>
        </p:spPr>
        <p:txBody>
          <a:bodyPr/>
          <a:lstStyle/>
          <a:p>
            <a:pPr eaLnBrk="1" hangingPunct="1"/>
            <a:r>
              <a:rPr lang="it-IT" altLang="it-IT" dirty="0">
                <a:latin typeface="Tahoma" panose="020B0604030504040204" pitchFamily="34" charset="0"/>
                <a:cs typeface="Tahoma" panose="020B0604030504040204" pitchFamily="34" charset="0"/>
              </a:rPr>
              <a:t>Discrete Dynamic Event Tree modeling</a:t>
            </a:r>
          </a:p>
        </p:txBody>
      </p:sp>
      <p:sp>
        <p:nvSpPr>
          <p:cNvPr id="14" name="TextBox 13">
            <a:extLst>
              <a:ext uri="{FF2B5EF4-FFF2-40B4-BE49-F238E27FC236}">
                <a16:creationId xmlns:a16="http://schemas.microsoft.com/office/drawing/2014/main" id="{5598CD37-596E-724F-F456-7A578855B19C}"/>
              </a:ext>
            </a:extLst>
          </p:cNvPr>
          <p:cNvSpPr txBox="1"/>
          <p:nvPr/>
        </p:nvSpPr>
        <p:spPr>
          <a:xfrm>
            <a:off x="6240016" y="1228034"/>
            <a:ext cx="5663952" cy="2298065"/>
          </a:xfrm>
          <a:prstGeom prst="rect">
            <a:avLst/>
          </a:prstGeom>
          <a:noFill/>
        </p:spPr>
        <p:txBody>
          <a:bodyPr wrap="square">
            <a:spAutoFit/>
          </a:bodyPr>
          <a:lstStyle/>
          <a:p>
            <a:pPr marL="285750" indent="-285750">
              <a:spcAft>
                <a:spcPts val="150"/>
              </a:spcAft>
              <a:buFont typeface="Wingdings" panose="05000000000000000000" pitchFamily="2" charset="2"/>
              <a:buChar char="Ø"/>
              <a:defRPr/>
            </a:pPr>
            <a:r>
              <a:rPr lang="en-US" altLang="it-IT" sz="1500" dirty="0">
                <a:solidFill>
                  <a:srgbClr val="000000"/>
                </a:solidFill>
                <a:latin typeface="Tahoma" panose="020B0604030504040204" pitchFamily="34" charset="0"/>
                <a:cs typeface="Tahoma" panose="020B0604030504040204" pitchFamily="34" charset="0"/>
              </a:rPr>
              <a:t>Dynamic Event Tree sampler lets a system code find the accident sequence path</a:t>
            </a:r>
            <a:endParaRPr lang="en-US" sz="15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spcAft>
                <a:spcPts val="150"/>
              </a:spcAft>
              <a:buFont typeface="Wingdings" panose="05000000000000000000" pitchFamily="2" charset="2"/>
              <a:buChar char="Ø"/>
              <a:defRPr/>
            </a:pPr>
            <a:r>
              <a:rPr lang="en-US" sz="1500" dirty="0">
                <a:solidFill>
                  <a:srgbClr val="000000"/>
                </a:solidFill>
                <a:latin typeface="Tahoma" panose="020B0604030504040204" pitchFamily="34" charset="0"/>
                <a:ea typeface="Tahoma" panose="020B0604030504040204" pitchFamily="34" charset="0"/>
                <a:cs typeface="Tahoma" panose="020B0604030504040204" pitchFamily="34" charset="0"/>
              </a:rPr>
              <a:t>When an event occurs, the sampler generates new possible scenarios</a:t>
            </a:r>
          </a:p>
          <a:p>
            <a:pPr marL="285750" indent="-285750">
              <a:spcAft>
                <a:spcPts val="150"/>
              </a:spcAft>
              <a:buFont typeface="Wingdings" panose="05000000000000000000" pitchFamily="2" charset="2"/>
              <a:buChar char="Ø"/>
              <a:defRPr/>
            </a:pPr>
            <a:r>
              <a:rPr 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G</a:t>
            </a:r>
            <a:r>
              <a:rPr lang="it-IT" sz="1500" b="1" dirty="0">
                <a:solidFill>
                  <a:srgbClr val="000000"/>
                </a:solidFill>
                <a:latin typeface="Tahoma" panose="020B0604030504040204" pitchFamily="34" charset="0"/>
                <a:ea typeface="Tahoma" panose="020B0604030504040204" pitchFamily="34" charset="0"/>
                <a:cs typeface="Tahoma" panose="020B0604030504040204" pitchFamily="34" charset="0"/>
              </a:rPr>
              <a:t>uided exploration: </a:t>
            </a: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preliminary event timings are set to find Recovery Time Limit</a:t>
            </a:r>
          </a:p>
          <a:p>
            <a:pPr marL="285750" indent="-285750">
              <a:spcAft>
                <a:spcPts val="150"/>
              </a:spcAft>
              <a:buFont typeface="Wingdings" panose="05000000000000000000" pitchFamily="2" charset="2"/>
              <a:buChar char="Ø"/>
              <a:defRPr/>
            </a:pPr>
            <a:r>
              <a:rPr lang="it-IT" sz="1500" b="1" dirty="0">
                <a:solidFill>
                  <a:srgbClr val="000000"/>
                </a:solidFill>
                <a:latin typeface="Tahoma" panose="020B0604030504040204" pitchFamily="34" charset="0"/>
                <a:ea typeface="Tahoma" panose="020B0604030504040204" pitchFamily="34" charset="0"/>
                <a:cs typeface="Tahoma" panose="020B0604030504040204" pitchFamily="34" charset="0"/>
              </a:rPr>
              <a:t>Truncation method</a:t>
            </a: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800100" lvl="1" indent="-342900">
              <a:spcAft>
                <a:spcPts val="150"/>
              </a:spcAft>
              <a:buFont typeface="Courier New" panose="02070309020205020404" pitchFamily="49" charset="0"/>
              <a:buChar char="o"/>
              <a:defRPr/>
            </a:pP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PCT &gt; 1477.0 K </a:t>
            </a:r>
          </a:p>
          <a:p>
            <a:pPr marL="800100" lvl="1" indent="-342900">
              <a:spcAft>
                <a:spcPts val="150"/>
              </a:spcAft>
              <a:buFont typeface="Courier New" panose="02070309020205020404" pitchFamily="49" charset="0"/>
              <a:buChar char="o"/>
              <a:defRPr/>
            </a:pPr>
            <a:r>
              <a:rPr lang="it-IT" sz="1500" dirty="0">
                <a:solidFill>
                  <a:srgbClr val="000000"/>
                </a:solidFill>
                <a:latin typeface="Tahoma" panose="020B0604030504040204" pitchFamily="34" charset="0"/>
                <a:ea typeface="Tahoma" panose="020B0604030504040204" pitchFamily="34" charset="0"/>
                <a:cs typeface="Tahoma" panose="020B0604030504040204" pitchFamily="34" charset="0"/>
              </a:rPr>
              <a:t>HPCI successfull recovery</a:t>
            </a:r>
          </a:p>
        </p:txBody>
      </p:sp>
      <p:sp>
        <p:nvSpPr>
          <p:cNvPr id="9" name="Slide Number Placeholder 8">
            <a:extLst>
              <a:ext uri="{FF2B5EF4-FFF2-40B4-BE49-F238E27FC236}">
                <a16:creationId xmlns:a16="http://schemas.microsoft.com/office/drawing/2014/main" id="{AF596DDD-CF4D-72E6-675F-10A90B9E041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7</a:t>
            </a:fld>
            <a:endParaRPr lang="it-IT" altLang="it-IT" dirty="0"/>
          </a:p>
        </p:txBody>
      </p:sp>
      <p:grpSp>
        <p:nvGrpSpPr>
          <p:cNvPr id="7" name="Group 6">
            <a:extLst>
              <a:ext uri="{FF2B5EF4-FFF2-40B4-BE49-F238E27FC236}">
                <a16:creationId xmlns:a16="http://schemas.microsoft.com/office/drawing/2014/main" id="{5838DC56-5F35-B04C-33C4-45079588E2CA}"/>
              </a:ext>
            </a:extLst>
          </p:cNvPr>
          <p:cNvGrpSpPr/>
          <p:nvPr/>
        </p:nvGrpSpPr>
        <p:grpSpPr>
          <a:xfrm>
            <a:off x="359058" y="1211180"/>
            <a:ext cx="5088870" cy="4450068"/>
            <a:chOff x="5730653" y="57738"/>
            <a:chExt cx="6315702" cy="6113391"/>
          </a:xfrm>
        </p:grpSpPr>
        <p:pic>
          <p:nvPicPr>
            <p:cNvPr id="3" name="Immagine 7">
              <a:extLst>
                <a:ext uri="{FF2B5EF4-FFF2-40B4-BE49-F238E27FC236}">
                  <a16:creationId xmlns:a16="http://schemas.microsoft.com/office/drawing/2014/main" id="{DD7A89C1-720C-D8BE-C384-6F4D41839BA2}"/>
                </a:ext>
              </a:extLst>
            </p:cNvPr>
            <p:cNvPicPr>
              <a:picLocks noChangeAspect="1"/>
            </p:cNvPicPr>
            <p:nvPr/>
          </p:nvPicPr>
          <p:blipFill>
            <a:blip r:embed="rId3"/>
            <a:stretch>
              <a:fillRect/>
            </a:stretch>
          </p:blipFill>
          <p:spPr>
            <a:xfrm>
              <a:off x="8648583" y="57738"/>
              <a:ext cx="3397772" cy="3442476"/>
            </a:xfrm>
            <a:prstGeom prst="rect">
              <a:avLst/>
            </a:prstGeom>
          </p:spPr>
        </p:pic>
        <p:pic>
          <p:nvPicPr>
            <p:cNvPr id="5" name="Immagine 9">
              <a:extLst>
                <a:ext uri="{FF2B5EF4-FFF2-40B4-BE49-F238E27FC236}">
                  <a16:creationId xmlns:a16="http://schemas.microsoft.com/office/drawing/2014/main" id="{633601C7-2CC0-120E-D866-6409F48F649D}"/>
                </a:ext>
              </a:extLst>
            </p:cNvPr>
            <p:cNvPicPr/>
            <p:nvPr/>
          </p:nvPicPr>
          <p:blipFill rotWithShape="1">
            <a:blip r:embed="rId4"/>
            <a:srcRect l="19562" r="20540"/>
            <a:stretch/>
          </p:blipFill>
          <p:spPr bwMode="auto">
            <a:xfrm>
              <a:off x="5730653" y="151298"/>
              <a:ext cx="2740990" cy="6019831"/>
            </a:xfrm>
            <a:prstGeom prst="rect">
              <a:avLst/>
            </a:prstGeom>
            <a:ln>
              <a:noFill/>
            </a:ln>
            <a:extLst>
              <a:ext uri="{53640926-AAD7-44D8-BBD7-CCE9431645EC}">
                <a14:shadowObscured xmlns:a14="http://schemas.microsoft.com/office/drawing/2010/main"/>
              </a:ext>
            </a:extLst>
          </p:spPr>
        </p:pic>
      </p:grpSp>
      <p:sp>
        <p:nvSpPr>
          <p:cNvPr id="8" name="TextBox 7">
            <a:extLst>
              <a:ext uri="{FF2B5EF4-FFF2-40B4-BE49-F238E27FC236}">
                <a16:creationId xmlns:a16="http://schemas.microsoft.com/office/drawing/2014/main" id="{4F0ACAC0-0B90-3FC9-D4B4-1071BA601E87}"/>
              </a:ext>
            </a:extLst>
          </p:cNvPr>
          <p:cNvSpPr txBox="1"/>
          <p:nvPr/>
        </p:nvSpPr>
        <p:spPr>
          <a:xfrm>
            <a:off x="1633400" y="726400"/>
            <a:ext cx="2374368" cy="323165"/>
          </a:xfrm>
          <a:prstGeom prst="rect">
            <a:avLst/>
          </a:prstGeom>
          <a:noFill/>
        </p:spPr>
        <p:txBody>
          <a:bodyPr wrap="none" rtlCol="0">
            <a:spAutoFit/>
          </a:bodyPr>
          <a:lstStyle/>
          <a:p>
            <a:pPr algn="l"/>
            <a:r>
              <a:rPr lang="it-IT" sz="1500" b="1" dirty="0">
                <a:solidFill>
                  <a:srgbClr val="000000"/>
                </a:solidFill>
                <a:latin typeface="+mj-lt"/>
              </a:rPr>
              <a:t>System Code: MELCOR</a:t>
            </a:r>
          </a:p>
        </p:txBody>
      </p:sp>
      <p:sp>
        <p:nvSpPr>
          <p:cNvPr id="12" name="TextBox 11">
            <a:extLst>
              <a:ext uri="{FF2B5EF4-FFF2-40B4-BE49-F238E27FC236}">
                <a16:creationId xmlns:a16="http://schemas.microsoft.com/office/drawing/2014/main" id="{6FEB0108-5650-5C97-876C-9422EAF214BC}"/>
              </a:ext>
            </a:extLst>
          </p:cNvPr>
          <p:cNvSpPr txBox="1"/>
          <p:nvPr/>
        </p:nvSpPr>
        <p:spPr>
          <a:xfrm>
            <a:off x="6960096" y="726400"/>
            <a:ext cx="3384376" cy="323165"/>
          </a:xfrm>
          <a:prstGeom prst="rect">
            <a:avLst/>
          </a:prstGeom>
          <a:noFill/>
        </p:spPr>
        <p:txBody>
          <a:bodyPr wrap="square" rtlCol="0">
            <a:spAutoFit/>
          </a:bodyPr>
          <a:lstStyle/>
          <a:p>
            <a:pPr algn="l"/>
            <a:r>
              <a:rPr lang="it-IT" sz="1500" b="1" dirty="0">
                <a:solidFill>
                  <a:srgbClr val="000000"/>
                </a:solidFill>
                <a:latin typeface="+mj-lt"/>
              </a:rPr>
              <a:t>Risk Assessment Code: RAVEN</a:t>
            </a:r>
          </a:p>
        </p:txBody>
      </p:sp>
      <p:pic>
        <p:nvPicPr>
          <p:cNvPr id="13" name="Picture 4">
            <a:extLst>
              <a:ext uri="{FF2B5EF4-FFF2-40B4-BE49-F238E27FC236}">
                <a16:creationId xmlns:a16="http://schemas.microsoft.com/office/drawing/2014/main" id="{019A610E-2BD1-0431-87CE-B77A5DC84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701" y="3861048"/>
            <a:ext cx="3382963"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6815419-0B8C-0639-2B0A-8439D037FE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1232" y="4077072"/>
            <a:ext cx="2159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CF2DBAC6-28F0-3CC4-5AFF-43D741779FB2}"/>
              </a:ext>
            </a:extLst>
          </p:cNvPr>
          <p:cNvSpPr txBox="1"/>
          <p:nvPr/>
        </p:nvSpPr>
        <p:spPr>
          <a:xfrm>
            <a:off x="2710177" y="3861048"/>
            <a:ext cx="3021586" cy="1545680"/>
          </a:xfrm>
          <a:prstGeom prst="rect">
            <a:avLst/>
          </a:prstGeom>
          <a:noFill/>
        </p:spPr>
        <p:txBody>
          <a:bodyPr wrap="square" rtlCol="0">
            <a:spAutoFit/>
          </a:bodyPr>
          <a:lstStyle/>
          <a:p>
            <a:pPr algn="l"/>
            <a:r>
              <a:rPr lang="it-IT" sz="1500" b="1" dirty="0">
                <a:solidFill>
                  <a:srgbClr val="000000"/>
                </a:solidFill>
                <a:latin typeface="+mj-lt"/>
              </a:rPr>
              <a:t>Main Ingredients:</a:t>
            </a:r>
          </a:p>
          <a:p>
            <a:pPr algn="l"/>
            <a:endParaRPr lang="it-IT" sz="1500" dirty="0">
              <a:solidFill>
                <a:srgbClr val="000000"/>
              </a:solidFill>
              <a:latin typeface="+mj-lt"/>
            </a:endParaRPr>
          </a:p>
          <a:p>
            <a:pPr marL="285750" indent="-285750" algn="l">
              <a:lnSpc>
                <a:spcPct val="150000"/>
              </a:lnSpc>
              <a:buFont typeface="Wingdings" panose="05000000000000000000" pitchFamily="2" charset="2"/>
              <a:buChar char="Ø"/>
            </a:pPr>
            <a:r>
              <a:rPr lang="it-IT" sz="1500" dirty="0">
                <a:solidFill>
                  <a:srgbClr val="000000"/>
                </a:solidFill>
                <a:latin typeface="+mj-lt"/>
              </a:rPr>
              <a:t>EXEC_STOPCF</a:t>
            </a:r>
          </a:p>
          <a:p>
            <a:pPr marL="285750" indent="-285750" algn="l">
              <a:lnSpc>
                <a:spcPct val="150000"/>
              </a:lnSpc>
              <a:buFont typeface="Wingdings" panose="05000000000000000000" pitchFamily="2" charset="2"/>
              <a:buChar char="Ø"/>
            </a:pPr>
            <a:r>
              <a:rPr lang="it-IT" sz="1500" dirty="0">
                <a:solidFill>
                  <a:srgbClr val="000000"/>
                </a:solidFill>
                <a:latin typeface="+mj-lt"/>
              </a:rPr>
              <a:t>TRIP Function</a:t>
            </a:r>
          </a:p>
          <a:p>
            <a:pPr marL="285750" indent="-285750" algn="l">
              <a:lnSpc>
                <a:spcPct val="150000"/>
              </a:lnSpc>
              <a:buFont typeface="Wingdings" panose="05000000000000000000" pitchFamily="2" charset="2"/>
              <a:buChar char="Ø"/>
            </a:pPr>
            <a:r>
              <a:rPr lang="it-IT" sz="1500" dirty="0">
                <a:solidFill>
                  <a:srgbClr val="000000"/>
                </a:solidFill>
                <a:latin typeface="+mj-lt"/>
              </a:rPr>
              <a:t>MEL_RESTARTFILE</a:t>
            </a:r>
          </a:p>
        </p:txBody>
      </p:sp>
    </p:spTree>
    <p:extLst>
      <p:ext uri="{BB962C8B-B14F-4D97-AF65-F5344CB8AC3E}">
        <p14:creationId xmlns:p14="http://schemas.microsoft.com/office/powerpoint/2010/main" val="206767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DBCA07E-0EDA-7397-0399-F11E517D8ECB}"/>
              </a:ext>
            </a:extLst>
          </p:cNvPr>
          <p:cNvSpPr>
            <a:spLocks noGrp="1"/>
          </p:cNvSpPr>
          <p:nvPr>
            <p:ph type="ftr" sz="quarter" idx="3"/>
          </p:nvPr>
        </p:nvSpPr>
        <p:spPr/>
        <p:txBody>
          <a:bodyPr/>
          <a:lstStyle/>
          <a:p>
            <a:pPr>
              <a:defRPr/>
            </a:pPr>
            <a:r>
              <a:rPr lang="en-US" altLang="it-IT"/>
              <a:t>An approach for a DPRA with RAVEN and MELCOR</a:t>
            </a:r>
            <a:endParaRPr lang="it-IT" altLang="it-IT" i="1" dirty="0"/>
          </a:p>
        </p:txBody>
      </p:sp>
      <p:sp>
        <p:nvSpPr>
          <p:cNvPr id="7" name="Rettangolo 8">
            <a:extLst>
              <a:ext uri="{FF2B5EF4-FFF2-40B4-BE49-F238E27FC236}">
                <a16:creationId xmlns:a16="http://schemas.microsoft.com/office/drawing/2014/main" id="{1E795734-CD29-F3CD-79BA-C12022BE48F5}"/>
              </a:ext>
            </a:extLst>
          </p:cNvPr>
          <p:cNvSpPr/>
          <p:nvPr/>
        </p:nvSpPr>
        <p:spPr>
          <a:xfrm>
            <a:off x="263352" y="1196752"/>
            <a:ext cx="7560840" cy="2353786"/>
          </a:xfrm>
          <a:prstGeom prst="rect">
            <a:avLst/>
          </a:prstGeom>
        </p:spPr>
        <p:txBody>
          <a:bodyPr wrap="square">
            <a:spAutoFit/>
          </a:bodyPr>
          <a:lstStyle/>
          <a:p>
            <a:pPr marL="342899" indent="-342899" algn="just">
              <a:lnSpc>
                <a:spcPct val="107000"/>
              </a:lnSpc>
              <a:spcAft>
                <a:spcPts val="601"/>
              </a:spcAft>
              <a:buFont typeface="Wingdings" panose="05000000000000000000" pitchFamily="2" charset="2"/>
              <a:buChar char="Ø"/>
            </a:pPr>
            <a:r>
              <a:rPr lang="en-US" sz="1500" b="1" dirty="0">
                <a:solidFill>
                  <a:srgbClr val="000000"/>
                </a:solidFill>
                <a:latin typeface="+mj-lt"/>
                <a:cs typeface="Times New Roman" panose="02020603050405020304" pitchFamily="18" charset="0"/>
              </a:rPr>
              <a:t>Postulated Initiating Event</a:t>
            </a:r>
            <a:r>
              <a:rPr lang="en-US" sz="1500" dirty="0">
                <a:solidFill>
                  <a:srgbClr val="000000"/>
                </a:solidFill>
                <a:latin typeface="+mj-lt"/>
                <a:cs typeface="Times New Roman" panose="02020603050405020304" pitchFamily="18" charset="0"/>
              </a:rPr>
              <a:t>: Total loss of AC power as a result of complete failure of both offsite and onsite AC and DC power sources</a:t>
            </a:r>
          </a:p>
          <a:p>
            <a:pPr marL="342899" indent="-342899" algn="just">
              <a:lnSpc>
                <a:spcPct val="107000"/>
              </a:lnSpc>
              <a:spcAft>
                <a:spcPts val="601"/>
              </a:spcAft>
              <a:buFont typeface="Wingdings" panose="05000000000000000000" pitchFamily="2" charset="2"/>
              <a:buChar char="Ø"/>
            </a:pPr>
            <a:r>
              <a:rPr lang="en-US" sz="1500" b="1" dirty="0">
                <a:solidFill>
                  <a:srgbClr val="000000"/>
                </a:solidFill>
                <a:latin typeface="+mj-lt"/>
                <a:cs typeface="Times New Roman" panose="02020603050405020304" pitchFamily="18" charset="0"/>
              </a:rPr>
              <a:t>Operators successfully scram </a:t>
            </a:r>
            <a:r>
              <a:rPr lang="en-US" sz="1500" dirty="0">
                <a:solidFill>
                  <a:srgbClr val="000000"/>
                </a:solidFill>
                <a:latin typeface="+mj-lt"/>
                <a:cs typeface="Times New Roman" panose="02020603050405020304" pitchFamily="18" charset="0"/>
              </a:rPr>
              <a:t>the reactor and put it in sub-critical conditions by fully inserting the control rods in the core</a:t>
            </a:r>
          </a:p>
          <a:p>
            <a:pPr marL="342899" indent="-342899" algn="just">
              <a:lnSpc>
                <a:spcPct val="107000"/>
              </a:lnSpc>
              <a:spcAft>
                <a:spcPts val="601"/>
              </a:spcAft>
              <a:buFont typeface="Wingdings" panose="05000000000000000000" pitchFamily="2" charset="2"/>
              <a:buChar char="Ø"/>
            </a:pPr>
            <a:r>
              <a:rPr lang="it-IT" sz="1500" b="1" dirty="0">
                <a:solidFill>
                  <a:srgbClr val="000000"/>
                </a:solidFill>
                <a:latin typeface="+mj-lt"/>
                <a:cs typeface="Times New Roman" panose="02020603050405020304" pitchFamily="18" charset="0"/>
              </a:rPr>
              <a:t>Aggravating failure </a:t>
            </a:r>
            <a:r>
              <a:rPr lang="it-IT" sz="1500" dirty="0">
                <a:solidFill>
                  <a:srgbClr val="000000"/>
                </a:solidFill>
                <a:latin typeface="+mj-lt"/>
                <a:cs typeface="Times New Roman" panose="02020603050405020304" pitchFamily="18" charset="0"/>
              </a:rPr>
              <a:t>of all Diesel Generator causing loss of Emergency Core Cooling System</a:t>
            </a:r>
          </a:p>
          <a:p>
            <a:pPr marL="342899" indent="-342899" algn="just">
              <a:lnSpc>
                <a:spcPct val="107000"/>
              </a:lnSpc>
              <a:spcAft>
                <a:spcPts val="601"/>
              </a:spcAft>
              <a:buFont typeface="Wingdings" panose="05000000000000000000" pitchFamily="2" charset="2"/>
              <a:buChar char="Ø"/>
            </a:pPr>
            <a:r>
              <a:rPr lang="en-US" sz="1500" dirty="0">
                <a:solidFill>
                  <a:srgbClr val="000000"/>
                </a:solidFill>
                <a:latin typeface="+mj-lt"/>
                <a:cs typeface="Times New Roman" panose="02020603050405020304" pitchFamily="18" charset="0"/>
              </a:rPr>
              <a:t>Operators begin actions to recover Diesel Generators </a:t>
            </a:r>
          </a:p>
          <a:p>
            <a:pPr marL="342899" indent="-342899" algn="just">
              <a:lnSpc>
                <a:spcPct val="107000"/>
              </a:lnSpc>
              <a:spcAft>
                <a:spcPts val="601"/>
              </a:spcAft>
              <a:buFont typeface="Wingdings" panose="05000000000000000000" pitchFamily="2" charset="2"/>
              <a:buChar char="Ø"/>
            </a:pPr>
            <a:r>
              <a:rPr lang="en-US" sz="1500" b="1" dirty="0">
                <a:solidFill>
                  <a:srgbClr val="000000"/>
                </a:solidFill>
                <a:latin typeface="+mj-lt"/>
                <a:cs typeface="Times New Roman" panose="02020603050405020304" pitchFamily="18" charset="0"/>
              </a:rPr>
              <a:t>Emergency Battery </a:t>
            </a:r>
            <a:r>
              <a:rPr lang="en-US" sz="1500" dirty="0">
                <a:solidFill>
                  <a:srgbClr val="000000"/>
                </a:solidFill>
                <a:latin typeface="+mj-lt"/>
                <a:cs typeface="Times New Roman" panose="02020603050405020304" pitchFamily="18" charset="0"/>
              </a:rPr>
              <a:t>are functional and provide</a:t>
            </a:r>
            <a:r>
              <a:rPr lang="en-US" sz="1500" b="1" dirty="0">
                <a:solidFill>
                  <a:srgbClr val="000000"/>
                </a:solidFill>
                <a:latin typeface="+mj-lt"/>
                <a:cs typeface="Times New Roman" panose="02020603050405020304" pitchFamily="18" charset="0"/>
              </a:rPr>
              <a:t> </a:t>
            </a:r>
            <a:r>
              <a:rPr lang="en-US" sz="1500" dirty="0">
                <a:solidFill>
                  <a:srgbClr val="000000"/>
                </a:solidFill>
                <a:latin typeface="+mj-lt"/>
                <a:cs typeface="Times New Roman" panose="02020603050405020304" pitchFamily="18" charset="0"/>
              </a:rPr>
              <a:t>DC for the operation of RCIC </a:t>
            </a:r>
            <a:endParaRPr lang="en-US" sz="1500" b="1" dirty="0">
              <a:solidFill>
                <a:srgbClr val="000000"/>
              </a:solidFill>
              <a:latin typeface="+mj-lt"/>
              <a:cs typeface="Times New Roman" panose="02020603050405020304" pitchFamily="18" charset="0"/>
            </a:endParaRPr>
          </a:p>
        </p:txBody>
      </p:sp>
      <p:sp>
        <p:nvSpPr>
          <p:cNvPr id="8" name="Titolo 1">
            <a:extLst>
              <a:ext uri="{FF2B5EF4-FFF2-40B4-BE49-F238E27FC236}">
                <a16:creationId xmlns:a16="http://schemas.microsoft.com/office/drawing/2014/main" id="{94B7F444-D4EF-424C-C39B-13FFB6580EAE}"/>
              </a:ext>
            </a:extLst>
          </p:cNvPr>
          <p:cNvSpPr txBox="1">
            <a:spLocks noChangeArrowheads="1"/>
          </p:cNvSpPr>
          <p:nvPr/>
        </p:nvSpPr>
        <p:spPr bwMode="auto">
          <a:xfrm>
            <a:off x="47897" y="43855"/>
            <a:ext cx="9288463"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a:solidFill>
                  <a:srgbClr val="822433"/>
                </a:solidFill>
                <a:latin typeface="+mj-lt"/>
                <a:ea typeface="+mj-ea"/>
                <a:cs typeface="+mj-cs"/>
              </a:defRPr>
            </a:lvl1pPr>
            <a:lvl2pPr algn="l" rtl="0" eaLnBrk="0" fontAlgn="base" hangingPunct="0">
              <a:spcBef>
                <a:spcPct val="0"/>
              </a:spcBef>
              <a:spcAft>
                <a:spcPct val="0"/>
              </a:spcAft>
              <a:defRPr sz="2400" b="1">
                <a:solidFill>
                  <a:srgbClr val="822433"/>
                </a:solidFill>
                <a:latin typeface="Arial" charset="0"/>
                <a:ea typeface="ＭＳ Ｐゴシック" pitchFamily="1" charset="-128"/>
              </a:defRPr>
            </a:lvl2pPr>
            <a:lvl3pPr algn="l" rtl="0" eaLnBrk="0" fontAlgn="base" hangingPunct="0">
              <a:spcBef>
                <a:spcPct val="0"/>
              </a:spcBef>
              <a:spcAft>
                <a:spcPct val="0"/>
              </a:spcAft>
              <a:defRPr sz="2400" b="1">
                <a:solidFill>
                  <a:srgbClr val="822433"/>
                </a:solidFill>
                <a:latin typeface="Arial" charset="0"/>
                <a:ea typeface="ＭＳ Ｐゴシック" pitchFamily="1" charset="-128"/>
              </a:defRPr>
            </a:lvl3pPr>
            <a:lvl4pPr algn="l" rtl="0" eaLnBrk="0" fontAlgn="base" hangingPunct="0">
              <a:spcBef>
                <a:spcPct val="0"/>
              </a:spcBef>
              <a:spcAft>
                <a:spcPct val="0"/>
              </a:spcAft>
              <a:defRPr sz="2400" b="1">
                <a:solidFill>
                  <a:srgbClr val="822433"/>
                </a:solidFill>
                <a:latin typeface="Arial" charset="0"/>
                <a:ea typeface="ＭＳ Ｐゴシック" pitchFamily="1" charset="-128"/>
              </a:defRPr>
            </a:lvl4pPr>
            <a:lvl5pPr algn="l" rtl="0" eaLnBrk="0" fontAlgn="base" hangingPunct="0">
              <a:spcBef>
                <a:spcPct val="0"/>
              </a:spcBef>
              <a:spcAft>
                <a:spcPct val="0"/>
              </a:spcAft>
              <a:defRPr sz="2400" b="1">
                <a:solidFill>
                  <a:srgbClr val="822433"/>
                </a:solidFill>
                <a:latin typeface="Arial" charset="0"/>
                <a:ea typeface="ＭＳ Ｐゴシック" pitchFamily="1" charset="-128"/>
              </a:defRPr>
            </a:lvl5pPr>
            <a:lvl6pPr marL="457200" algn="l" rtl="0" fontAlgn="base">
              <a:spcBef>
                <a:spcPct val="0"/>
              </a:spcBef>
              <a:spcAft>
                <a:spcPct val="0"/>
              </a:spcAft>
              <a:defRPr sz="2400" b="1">
                <a:solidFill>
                  <a:srgbClr val="822433"/>
                </a:solidFill>
                <a:latin typeface="Arial" charset="0"/>
                <a:ea typeface="ＭＳ Ｐゴシック" pitchFamily="1" charset="-128"/>
              </a:defRPr>
            </a:lvl6pPr>
            <a:lvl7pPr marL="914400" algn="l" rtl="0" fontAlgn="base">
              <a:spcBef>
                <a:spcPct val="0"/>
              </a:spcBef>
              <a:spcAft>
                <a:spcPct val="0"/>
              </a:spcAft>
              <a:defRPr sz="2400" b="1">
                <a:solidFill>
                  <a:srgbClr val="822433"/>
                </a:solidFill>
                <a:latin typeface="Arial" charset="0"/>
                <a:ea typeface="ＭＳ Ｐゴシック" pitchFamily="1" charset="-128"/>
              </a:defRPr>
            </a:lvl7pPr>
            <a:lvl8pPr marL="1371600" algn="l" rtl="0" fontAlgn="base">
              <a:spcBef>
                <a:spcPct val="0"/>
              </a:spcBef>
              <a:spcAft>
                <a:spcPct val="0"/>
              </a:spcAft>
              <a:defRPr sz="2400" b="1">
                <a:solidFill>
                  <a:srgbClr val="822433"/>
                </a:solidFill>
                <a:latin typeface="Arial" charset="0"/>
                <a:ea typeface="ＭＳ Ｐゴシック" pitchFamily="1" charset="-128"/>
              </a:defRPr>
            </a:lvl8pPr>
            <a:lvl9pPr marL="1828800" algn="l" rtl="0" fontAlgn="base">
              <a:spcBef>
                <a:spcPct val="0"/>
              </a:spcBef>
              <a:spcAft>
                <a:spcPct val="0"/>
              </a:spcAft>
              <a:defRPr sz="2400" b="1">
                <a:solidFill>
                  <a:srgbClr val="822433"/>
                </a:solidFill>
                <a:latin typeface="Arial" charset="0"/>
                <a:ea typeface="ＭＳ Ｐゴシック" pitchFamily="1" charset="-128"/>
              </a:defRPr>
            </a:lvl9pPr>
          </a:lstStyle>
          <a:p>
            <a:pPr eaLnBrk="1" hangingPunct="1"/>
            <a:r>
              <a:rPr lang="it-IT" altLang="it-IT" kern="0" dirty="0">
                <a:latin typeface="Tahoma" panose="020B0604030504040204" pitchFamily="34" charset="0"/>
                <a:cs typeface="Tahoma" panose="020B0604030504040204" pitchFamily="34" charset="0"/>
              </a:rPr>
              <a:t>Accident Analysis Specification</a:t>
            </a:r>
          </a:p>
        </p:txBody>
      </p:sp>
      <p:sp>
        <p:nvSpPr>
          <p:cNvPr id="28" name="Rettangolo 8">
            <a:extLst>
              <a:ext uri="{FF2B5EF4-FFF2-40B4-BE49-F238E27FC236}">
                <a16:creationId xmlns:a16="http://schemas.microsoft.com/office/drawing/2014/main" id="{6C04E190-3CF4-4324-B1B0-6B6230C8A2D4}"/>
              </a:ext>
            </a:extLst>
          </p:cNvPr>
          <p:cNvSpPr/>
          <p:nvPr/>
        </p:nvSpPr>
        <p:spPr>
          <a:xfrm>
            <a:off x="263351" y="3878388"/>
            <a:ext cx="11665297" cy="1782860"/>
          </a:xfrm>
          <a:prstGeom prst="rect">
            <a:avLst/>
          </a:prstGeom>
        </p:spPr>
        <p:txBody>
          <a:bodyPr wrap="square">
            <a:spAutoFit/>
          </a:bodyPr>
          <a:lstStyle/>
          <a:p>
            <a:pPr algn="just">
              <a:lnSpc>
                <a:spcPct val="107000"/>
              </a:lnSpc>
              <a:spcAft>
                <a:spcPts val="601"/>
              </a:spcAft>
            </a:pPr>
            <a:r>
              <a:rPr lang="it-IT" sz="1500" b="1" u="sng" dirty="0">
                <a:solidFill>
                  <a:srgbClr val="000000"/>
                </a:solidFill>
                <a:latin typeface="+mj-lt"/>
                <a:cs typeface="Times New Roman" panose="02020603050405020304" pitchFamily="18" charset="0"/>
              </a:rPr>
              <a:t>Accident Sequence Events</a:t>
            </a:r>
          </a:p>
          <a:p>
            <a:pPr marL="285750" indent="-285750" algn="just">
              <a:lnSpc>
                <a:spcPct val="107000"/>
              </a:lnSpc>
              <a:spcAft>
                <a:spcPts val="601"/>
              </a:spcAft>
              <a:buFont typeface="Wingdings" panose="05000000000000000000" pitchFamily="2" charset="2"/>
              <a:buChar char="Ø"/>
            </a:pPr>
            <a:r>
              <a:rPr lang="it-IT" sz="1500" b="1" dirty="0">
                <a:solidFill>
                  <a:srgbClr val="000000"/>
                </a:solidFill>
                <a:latin typeface="+mj-lt"/>
                <a:cs typeface="Times New Roman" panose="02020603050405020304" pitchFamily="18" charset="0"/>
              </a:rPr>
              <a:t>Remaining Battery Life: </a:t>
            </a:r>
            <a:r>
              <a:rPr lang="en-US" sz="1500" dirty="0">
                <a:solidFill>
                  <a:srgbClr val="000000"/>
                </a:solidFill>
                <a:latin typeface="+mj-lt"/>
                <a:cs typeface="Times New Roman" panose="02020603050405020304" pitchFamily="18" charset="0"/>
              </a:rPr>
              <a:t>Depending on the use of DC power, battery power can deplete. When this happens, all remaining control systems are offline. Failure to start is also considered</a:t>
            </a:r>
          </a:p>
          <a:p>
            <a:pPr marL="285750" indent="-285750" algn="just">
              <a:lnSpc>
                <a:spcPct val="107000"/>
              </a:lnSpc>
              <a:spcAft>
                <a:spcPts val="601"/>
              </a:spcAft>
              <a:buFont typeface="Wingdings" panose="05000000000000000000" pitchFamily="2" charset="2"/>
              <a:buChar char="Ø"/>
            </a:pPr>
            <a:r>
              <a:rPr lang="it-IT" sz="1500" b="1" dirty="0">
                <a:solidFill>
                  <a:srgbClr val="000000"/>
                </a:solidFill>
                <a:latin typeface="+mj-lt"/>
                <a:cs typeface="Times New Roman" panose="02020603050405020304" pitchFamily="18" charset="0"/>
              </a:rPr>
              <a:t>RCIC blackstart: </a:t>
            </a:r>
            <a:r>
              <a:rPr lang="it-IT" sz="1500" dirty="0">
                <a:solidFill>
                  <a:srgbClr val="000000"/>
                </a:solidFill>
                <a:latin typeface="+mj-lt"/>
                <a:cs typeface="Times New Roman" panose="02020603050405020304" pitchFamily="18" charset="0"/>
              </a:rPr>
              <a:t>following battery depletion, a team of plant operators perform action for RCIC black start. Batteries from nearby vehicles are recovered and connected to the RCIC </a:t>
            </a:r>
          </a:p>
          <a:p>
            <a:pPr marL="285750" indent="-285750" algn="just">
              <a:lnSpc>
                <a:spcPct val="107000"/>
              </a:lnSpc>
              <a:spcAft>
                <a:spcPts val="601"/>
              </a:spcAft>
              <a:buFont typeface="Wingdings" panose="05000000000000000000" pitchFamily="2" charset="2"/>
              <a:buChar char="Ø"/>
            </a:pPr>
            <a:r>
              <a:rPr lang="it-IT" sz="1500" b="1" dirty="0">
                <a:solidFill>
                  <a:srgbClr val="000000"/>
                </a:solidFill>
                <a:latin typeface="+mj-lt"/>
                <a:cs typeface="Times New Roman" panose="02020603050405020304" pitchFamily="18" charset="0"/>
              </a:rPr>
              <a:t>Diesel Generator recovery: </a:t>
            </a:r>
            <a:r>
              <a:rPr lang="en-US" sz="1500" dirty="0">
                <a:solidFill>
                  <a:srgbClr val="000000"/>
                </a:solidFill>
                <a:latin typeface="+mj-lt"/>
                <a:cs typeface="Times New Roman" panose="02020603050405020304" pitchFamily="18" charset="0"/>
              </a:rPr>
              <a:t>Plant operators start recovery operations to bring back on-line the DGs</a:t>
            </a:r>
            <a:endParaRPr lang="en-US" sz="1500" b="1" dirty="0">
              <a:solidFill>
                <a:srgbClr val="000000"/>
              </a:solidFill>
              <a:latin typeface="+mj-lt"/>
              <a:cs typeface="Times New Roman" panose="02020603050405020304" pitchFamily="18" charset="0"/>
            </a:endParaRPr>
          </a:p>
        </p:txBody>
      </p:sp>
      <p:graphicFrame>
        <p:nvGraphicFramePr>
          <p:cNvPr id="30" name="Table 29">
            <a:extLst>
              <a:ext uri="{FF2B5EF4-FFF2-40B4-BE49-F238E27FC236}">
                <a16:creationId xmlns:a16="http://schemas.microsoft.com/office/drawing/2014/main" id="{28E482BF-6FB8-C2D9-8588-F4B3599E641F}"/>
              </a:ext>
            </a:extLst>
          </p:cNvPr>
          <p:cNvGraphicFramePr>
            <a:graphicFrameLocks noGrp="1"/>
          </p:cNvGraphicFramePr>
          <p:nvPr>
            <p:extLst>
              <p:ext uri="{D42A27DB-BD31-4B8C-83A1-F6EECF244321}">
                <p14:modId xmlns:p14="http://schemas.microsoft.com/office/powerpoint/2010/main" val="2525303621"/>
              </p:ext>
            </p:extLst>
          </p:nvPr>
        </p:nvGraphicFramePr>
        <p:xfrm>
          <a:off x="8400256" y="1556792"/>
          <a:ext cx="3528000" cy="1854200"/>
        </p:xfrm>
        <a:graphic>
          <a:graphicData uri="http://schemas.openxmlformats.org/drawingml/2006/table">
            <a:tbl>
              <a:tblPr firstRow="1" bandRow="1">
                <a:tableStyleId>{00A15C55-8517-42AA-B614-E9B94910E393}</a:tableStyleId>
              </a:tblPr>
              <a:tblGrid>
                <a:gridCol w="2016000">
                  <a:extLst>
                    <a:ext uri="{9D8B030D-6E8A-4147-A177-3AD203B41FA5}">
                      <a16:colId xmlns:a16="http://schemas.microsoft.com/office/drawing/2014/main" val="1919241491"/>
                    </a:ext>
                  </a:extLst>
                </a:gridCol>
                <a:gridCol w="720000">
                  <a:extLst>
                    <a:ext uri="{9D8B030D-6E8A-4147-A177-3AD203B41FA5}">
                      <a16:colId xmlns:a16="http://schemas.microsoft.com/office/drawing/2014/main" val="2763964228"/>
                    </a:ext>
                  </a:extLst>
                </a:gridCol>
                <a:gridCol w="792000">
                  <a:extLst>
                    <a:ext uri="{9D8B030D-6E8A-4147-A177-3AD203B41FA5}">
                      <a16:colId xmlns:a16="http://schemas.microsoft.com/office/drawing/2014/main" val="2418721484"/>
                    </a:ext>
                  </a:extLst>
                </a:gridCol>
              </a:tblGrid>
              <a:tr h="370840">
                <a:tc gridSpan="3">
                  <a:txBody>
                    <a:bodyPr/>
                    <a:lstStyle/>
                    <a:p>
                      <a:r>
                        <a:rPr lang="it-IT" sz="1500" dirty="0"/>
                        <a:t>RCIC parameters</a:t>
                      </a:r>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4105157802"/>
                  </a:ext>
                </a:extLst>
              </a:tr>
              <a:tr h="370840">
                <a:tc>
                  <a:txBody>
                    <a:bodyPr/>
                    <a:lstStyle/>
                    <a:p>
                      <a:pPr algn="l"/>
                      <a:r>
                        <a:rPr lang="it-IT" sz="1300" b="1" dirty="0">
                          <a:solidFill>
                            <a:srgbClr val="000000"/>
                          </a:solidFill>
                        </a:rPr>
                        <a:t>Pump fixed flow rate</a:t>
                      </a:r>
                    </a:p>
                  </a:txBody>
                  <a:tcPr anchor="ctr"/>
                </a:tc>
                <a:tc>
                  <a:txBody>
                    <a:bodyPr/>
                    <a:lstStyle/>
                    <a:p>
                      <a:pPr algn="ctr"/>
                      <a:r>
                        <a:rPr lang="it-IT" sz="1300" b="0" dirty="0">
                          <a:solidFill>
                            <a:srgbClr val="000000"/>
                          </a:solidFill>
                        </a:rPr>
                        <a:t>[kg/s]</a:t>
                      </a:r>
                    </a:p>
                  </a:txBody>
                  <a:tcPr anchor="ctr"/>
                </a:tc>
                <a:tc>
                  <a:txBody>
                    <a:bodyPr/>
                    <a:lstStyle/>
                    <a:p>
                      <a:pPr algn="ctr"/>
                      <a:r>
                        <a:rPr lang="it-IT" sz="1300" b="1" dirty="0">
                          <a:solidFill>
                            <a:srgbClr val="000000"/>
                          </a:solidFill>
                        </a:rPr>
                        <a:t>26.0</a:t>
                      </a:r>
                    </a:p>
                  </a:txBody>
                  <a:tcPr anchor="ctr"/>
                </a:tc>
                <a:extLst>
                  <a:ext uri="{0D108BD9-81ED-4DB2-BD59-A6C34878D82A}">
                    <a16:rowId xmlns:a16="http://schemas.microsoft.com/office/drawing/2014/main" val="473331810"/>
                  </a:ext>
                </a:extLst>
              </a:tr>
              <a:tr h="370840">
                <a:tc>
                  <a:txBody>
                    <a:bodyPr/>
                    <a:lstStyle/>
                    <a:p>
                      <a:pPr algn="l"/>
                      <a:r>
                        <a:rPr lang="it-IT" sz="1300" b="1" dirty="0">
                          <a:solidFill>
                            <a:srgbClr val="000000"/>
                          </a:solidFill>
                        </a:rPr>
                        <a:t>Steam Line extraction</a:t>
                      </a:r>
                    </a:p>
                  </a:txBody>
                  <a:tcPr anchor="ctr"/>
                </a:tc>
                <a:tc>
                  <a:txBody>
                    <a:bodyPr/>
                    <a:lstStyle/>
                    <a:p>
                      <a:pPr algn="ctr"/>
                      <a:r>
                        <a:rPr lang="it-IT" sz="1300" b="0" dirty="0">
                          <a:solidFill>
                            <a:srgbClr val="000000"/>
                          </a:solidFill>
                        </a:rPr>
                        <a:t>[kg/s]</a:t>
                      </a:r>
                    </a:p>
                  </a:txBody>
                  <a:tcPr anchor="ctr"/>
                </a:tc>
                <a:tc>
                  <a:txBody>
                    <a:bodyPr/>
                    <a:lstStyle/>
                    <a:p>
                      <a:pPr algn="ctr"/>
                      <a:r>
                        <a:rPr lang="it-IT" sz="1300" b="1" dirty="0">
                          <a:solidFill>
                            <a:srgbClr val="000000"/>
                          </a:solidFill>
                        </a:rPr>
                        <a:t>2.51</a:t>
                      </a:r>
                    </a:p>
                  </a:txBody>
                  <a:tcPr anchor="ctr"/>
                </a:tc>
                <a:extLst>
                  <a:ext uri="{0D108BD9-81ED-4DB2-BD59-A6C34878D82A}">
                    <a16:rowId xmlns:a16="http://schemas.microsoft.com/office/drawing/2014/main" val="3684648244"/>
                  </a:ext>
                </a:extLst>
              </a:tr>
              <a:tr h="370840">
                <a:tc>
                  <a:txBody>
                    <a:bodyPr/>
                    <a:lstStyle/>
                    <a:p>
                      <a:pPr algn="l"/>
                      <a:r>
                        <a:rPr lang="it-IT" sz="1300" b="1" dirty="0">
                          <a:solidFill>
                            <a:srgbClr val="000000"/>
                          </a:solidFill>
                        </a:rPr>
                        <a:t>Water Temperature</a:t>
                      </a:r>
                    </a:p>
                  </a:txBody>
                  <a:tcPr anchor="ctr"/>
                </a:tc>
                <a:tc>
                  <a:txBody>
                    <a:bodyPr/>
                    <a:lstStyle/>
                    <a:p>
                      <a:pPr algn="ctr"/>
                      <a:r>
                        <a:rPr lang="it-IT" sz="1300" b="0" dirty="0">
                          <a:solidFill>
                            <a:srgbClr val="000000"/>
                          </a:solidFill>
                        </a:rPr>
                        <a:t>[K]</a:t>
                      </a:r>
                    </a:p>
                  </a:txBody>
                  <a:tcPr anchor="ctr"/>
                </a:tc>
                <a:tc>
                  <a:txBody>
                    <a:bodyPr/>
                    <a:lstStyle/>
                    <a:p>
                      <a:pPr algn="ctr"/>
                      <a:r>
                        <a:rPr lang="it-IT" sz="1300" b="1" dirty="0">
                          <a:solidFill>
                            <a:srgbClr val="000000"/>
                          </a:solidFill>
                        </a:rPr>
                        <a:t>283.15</a:t>
                      </a:r>
                    </a:p>
                  </a:txBody>
                  <a:tcPr anchor="ctr"/>
                </a:tc>
                <a:extLst>
                  <a:ext uri="{0D108BD9-81ED-4DB2-BD59-A6C34878D82A}">
                    <a16:rowId xmlns:a16="http://schemas.microsoft.com/office/drawing/2014/main" val="872922869"/>
                  </a:ext>
                </a:extLst>
              </a:tr>
              <a:tr h="370840">
                <a:tc>
                  <a:txBody>
                    <a:bodyPr/>
                    <a:lstStyle/>
                    <a:p>
                      <a:pPr algn="l"/>
                      <a:r>
                        <a:rPr lang="it-IT" sz="1300" b="1" dirty="0">
                          <a:solidFill>
                            <a:srgbClr val="000000"/>
                          </a:solidFill>
                        </a:rPr>
                        <a:t>Water Inventory</a:t>
                      </a:r>
                    </a:p>
                  </a:txBody>
                  <a:tcPr anchor="ctr"/>
                </a:tc>
                <a:tc>
                  <a:txBody>
                    <a:bodyPr/>
                    <a:lstStyle/>
                    <a:p>
                      <a:pPr algn="ctr"/>
                      <a:r>
                        <a:rPr lang="it-IT" sz="1300" b="0" dirty="0">
                          <a:solidFill>
                            <a:srgbClr val="000000"/>
                          </a:solidFill>
                        </a:rPr>
                        <a:t>[m</a:t>
                      </a:r>
                      <a:r>
                        <a:rPr lang="it-IT" sz="1300" b="0" i="0" baseline="30000" dirty="0">
                          <a:solidFill>
                            <a:srgbClr val="000000"/>
                          </a:solidFill>
                          <a:latin typeface="+mj-lt"/>
                        </a:rPr>
                        <a:t>3</a:t>
                      </a:r>
                      <a:r>
                        <a:rPr lang="it-IT" sz="1300" b="0" dirty="0">
                          <a:solidFill>
                            <a:srgbClr val="000000"/>
                          </a:solidFill>
                        </a:rPr>
                        <a:t>]</a:t>
                      </a:r>
                    </a:p>
                  </a:txBody>
                  <a:tcPr anchor="ctr"/>
                </a:tc>
                <a:tc>
                  <a:txBody>
                    <a:bodyPr/>
                    <a:lstStyle/>
                    <a:p>
                      <a:pPr algn="ctr"/>
                      <a:r>
                        <a:rPr lang="it-IT" sz="1300" b="1" dirty="0">
                          <a:solidFill>
                            <a:srgbClr val="000000"/>
                          </a:solidFill>
                        </a:rPr>
                        <a:t>1500.0</a:t>
                      </a:r>
                    </a:p>
                  </a:txBody>
                  <a:tcPr anchor="ctr"/>
                </a:tc>
                <a:extLst>
                  <a:ext uri="{0D108BD9-81ED-4DB2-BD59-A6C34878D82A}">
                    <a16:rowId xmlns:a16="http://schemas.microsoft.com/office/drawing/2014/main" val="4012259774"/>
                  </a:ext>
                </a:extLst>
              </a:tr>
            </a:tbl>
          </a:graphicData>
        </a:graphic>
      </p:graphicFrame>
      <p:sp>
        <p:nvSpPr>
          <p:cNvPr id="2" name="Slide Number Placeholder 1">
            <a:extLst>
              <a:ext uri="{FF2B5EF4-FFF2-40B4-BE49-F238E27FC236}">
                <a16:creationId xmlns:a16="http://schemas.microsoft.com/office/drawing/2014/main" id="{3043F71C-30FC-66EC-1398-F24C2F461448}"/>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8</a:t>
            </a:fld>
            <a:endParaRPr lang="it-IT" altLang="it-IT" dirty="0"/>
          </a:p>
        </p:txBody>
      </p:sp>
      <p:sp>
        <p:nvSpPr>
          <p:cNvPr id="32" name="TextBox 31">
            <a:extLst>
              <a:ext uri="{FF2B5EF4-FFF2-40B4-BE49-F238E27FC236}">
                <a16:creationId xmlns:a16="http://schemas.microsoft.com/office/drawing/2014/main" id="{F40B3EE1-502F-DF9B-DE8B-174C2D300051}"/>
              </a:ext>
            </a:extLst>
          </p:cNvPr>
          <p:cNvSpPr txBox="1"/>
          <p:nvPr/>
        </p:nvSpPr>
        <p:spPr>
          <a:xfrm>
            <a:off x="47328" y="663654"/>
            <a:ext cx="11647672" cy="317074"/>
          </a:xfrm>
          <a:prstGeom prst="rect">
            <a:avLst/>
          </a:prstGeom>
          <a:noFill/>
        </p:spPr>
        <p:txBody>
          <a:bodyPr wrap="square">
            <a:spAutoFit/>
          </a:bodyPr>
          <a:lstStyle/>
          <a:p>
            <a:pPr algn="just">
              <a:lnSpc>
                <a:spcPct val="107000"/>
              </a:lnSpc>
              <a:spcAft>
                <a:spcPts val="601"/>
              </a:spcAft>
            </a:pPr>
            <a:r>
              <a:rPr lang="en-US" sz="1500" b="1" u="sng" dirty="0">
                <a:solidFill>
                  <a:srgbClr val="000000"/>
                </a:solidFill>
                <a:latin typeface="+mj-lt"/>
                <a:cs typeface="Times New Roman" panose="02020603050405020304" pitchFamily="18" charset="0"/>
              </a:rPr>
              <a:t>Loss of Off-site Power followed by loss of the Diesel Generator (Station Blackout)</a:t>
            </a:r>
            <a:endParaRPr lang="it-IT" sz="1500" u="sng" dirty="0">
              <a:solidFill>
                <a:srgbClr val="000000"/>
              </a:solidFill>
              <a:latin typeface="+mj-lt"/>
              <a:cs typeface="Times New Roman" panose="02020603050405020304" pitchFamily="18" charset="0"/>
            </a:endParaRPr>
          </a:p>
        </p:txBody>
      </p:sp>
    </p:spTree>
    <p:extLst>
      <p:ext uri="{BB962C8B-B14F-4D97-AF65-F5344CB8AC3E}">
        <p14:creationId xmlns:p14="http://schemas.microsoft.com/office/powerpoint/2010/main" val="224067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C50F-547A-9399-D6E2-844B941EBAA5}"/>
              </a:ext>
            </a:extLst>
          </p:cNvPr>
          <p:cNvSpPr>
            <a:spLocks noGrp="1"/>
          </p:cNvSpPr>
          <p:nvPr>
            <p:ph type="title"/>
          </p:nvPr>
        </p:nvSpPr>
        <p:spPr>
          <a:xfrm>
            <a:off x="47328" y="44624"/>
            <a:ext cx="11876732" cy="504825"/>
          </a:xfrm>
        </p:spPr>
        <p:txBody>
          <a:bodyPr/>
          <a:lstStyle/>
          <a:p>
            <a:r>
              <a:rPr lang="en-US" dirty="0"/>
              <a:t>Control logic scheme for the BWR system</a:t>
            </a:r>
            <a:endParaRPr lang="it-IT" dirty="0"/>
          </a:p>
        </p:txBody>
      </p:sp>
      <p:sp>
        <p:nvSpPr>
          <p:cNvPr id="4" name="Footer Placeholder 3">
            <a:extLst>
              <a:ext uri="{FF2B5EF4-FFF2-40B4-BE49-F238E27FC236}">
                <a16:creationId xmlns:a16="http://schemas.microsoft.com/office/drawing/2014/main" id="{A131E0D3-7638-0A3A-2A38-C8DBBEBACAB3}"/>
              </a:ext>
            </a:extLst>
          </p:cNvPr>
          <p:cNvSpPr>
            <a:spLocks noGrp="1"/>
          </p:cNvSpPr>
          <p:nvPr>
            <p:ph type="ftr" sz="quarter" idx="3"/>
          </p:nvPr>
        </p:nvSpPr>
        <p:spPr/>
        <p:txBody>
          <a:bodyPr/>
          <a:lstStyle/>
          <a:p>
            <a:pPr>
              <a:defRPr/>
            </a:pPr>
            <a:r>
              <a:rPr lang="en-US" altLang="it-IT" dirty="0"/>
              <a:t>An approach for a DPRA with RAVEN and MELCOR</a:t>
            </a:r>
            <a:endParaRPr lang="it-IT" altLang="it-IT" i="1" dirty="0"/>
          </a:p>
        </p:txBody>
      </p:sp>
      <p:sp>
        <p:nvSpPr>
          <p:cNvPr id="5" name="Slide Number Placeholder 4">
            <a:extLst>
              <a:ext uri="{FF2B5EF4-FFF2-40B4-BE49-F238E27FC236}">
                <a16:creationId xmlns:a16="http://schemas.microsoft.com/office/drawing/2014/main" id="{D354FF49-A47E-8856-6996-61F65E2D6457}"/>
              </a:ext>
            </a:extLst>
          </p:cNvPr>
          <p:cNvSpPr>
            <a:spLocks noGrp="1"/>
          </p:cNvSpPr>
          <p:nvPr>
            <p:ph type="sldNum" sz="quarter" idx="4"/>
          </p:nvPr>
        </p:nvSpPr>
        <p:spPr/>
        <p:txBody>
          <a:bodyPr/>
          <a:lstStyle/>
          <a:p>
            <a:pPr>
              <a:defRPr/>
            </a:pPr>
            <a:r>
              <a:rPr lang="it-IT" altLang="it-IT"/>
              <a:t>  </a:t>
            </a:r>
            <a:fld id="{15DB496B-56F0-4D04-9B5F-089F1F370704}" type="slidenum">
              <a:rPr lang="it-IT" altLang="it-IT" smtClean="0"/>
              <a:pPr>
                <a:defRPr/>
              </a:pPr>
              <a:t>9</a:t>
            </a:fld>
            <a:endParaRPr lang="it-IT" altLang="it-IT" dirty="0"/>
          </a:p>
        </p:txBody>
      </p:sp>
      <p:sp>
        <p:nvSpPr>
          <p:cNvPr id="6" name="TextBox 5">
            <a:extLst>
              <a:ext uri="{FF2B5EF4-FFF2-40B4-BE49-F238E27FC236}">
                <a16:creationId xmlns:a16="http://schemas.microsoft.com/office/drawing/2014/main" id="{90D9B5EE-9622-C555-EEEF-FA9B12E4969C}"/>
              </a:ext>
            </a:extLst>
          </p:cNvPr>
          <p:cNvSpPr txBox="1"/>
          <p:nvPr/>
        </p:nvSpPr>
        <p:spPr>
          <a:xfrm>
            <a:off x="3359696" y="620688"/>
            <a:ext cx="4896544" cy="1123712"/>
          </a:xfrm>
          <a:prstGeom prst="roundRect">
            <a:avLst/>
          </a:prstGeom>
          <a:solidFill>
            <a:schemeClr val="accent3">
              <a:lumMod val="95000"/>
            </a:schemeClr>
          </a:solidFill>
          <a:ln>
            <a:solidFill>
              <a:srgbClr val="000000"/>
            </a:solidFill>
          </a:ln>
        </p:spPr>
        <p:txBody>
          <a:bodyPr wrap="square" numCol="2" rtlCol="0">
            <a:spAutoFit/>
          </a:bodyPr>
          <a:lstStyle/>
          <a:p>
            <a:pPr marL="342900" indent="-342900">
              <a:buFont typeface="Wingdings" panose="05000000000000000000" pitchFamily="2" charset="2"/>
              <a:buChar char="Ø"/>
            </a:pPr>
            <a:r>
              <a:rPr lang="it-IT" sz="1500" b="1" dirty="0">
                <a:solidFill>
                  <a:srgbClr val="000000"/>
                </a:solidFill>
              </a:rPr>
              <a:t>LOOP</a:t>
            </a:r>
          </a:p>
          <a:p>
            <a:pPr marL="342900" indent="-342900">
              <a:buFont typeface="Wingdings" panose="05000000000000000000" pitchFamily="2" charset="2"/>
              <a:buChar char="Ø"/>
            </a:pPr>
            <a:r>
              <a:rPr lang="it-IT" sz="1500" b="1" dirty="0">
                <a:solidFill>
                  <a:srgbClr val="000000"/>
                </a:solidFill>
              </a:rPr>
              <a:t>Reactor trips</a:t>
            </a:r>
          </a:p>
          <a:p>
            <a:pPr marL="342900" indent="-342900">
              <a:buFont typeface="Wingdings" panose="05000000000000000000" pitchFamily="2" charset="2"/>
              <a:buChar char="Ø"/>
            </a:pPr>
            <a:r>
              <a:rPr lang="it-IT" sz="1500" b="1" dirty="0">
                <a:solidFill>
                  <a:srgbClr val="000000"/>
                </a:solidFill>
              </a:rPr>
              <a:t>MSIV valves close</a:t>
            </a:r>
          </a:p>
          <a:p>
            <a:pPr marL="342900" indent="-342900">
              <a:buFont typeface="Wingdings" panose="05000000000000000000" pitchFamily="2" charset="2"/>
              <a:buChar char="Ø"/>
            </a:pPr>
            <a:endParaRPr lang="it-IT" sz="1500" b="1" dirty="0">
              <a:solidFill>
                <a:srgbClr val="000000"/>
              </a:solidFill>
            </a:endParaRPr>
          </a:p>
          <a:p>
            <a:pPr marL="342900" indent="-342900">
              <a:buFont typeface="Wingdings" panose="05000000000000000000" pitchFamily="2" charset="2"/>
              <a:buChar char="Ø"/>
            </a:pPr>
            <a:r>
              <a:rPr lang="it-IT" sz="1500" b="1" dirty="0">
                <a:solidFill>
                  <a:srgbClr val="000000"/>
                </a:solidFill>
              </a:rPr>
              <a:t>DGs fail to run</a:t>
            </a:r>
          </a:p>
          <a:p>
            <a:pPr marL="342900" indent="-342900">
              <a:buFont typeface="Wingdings" panose="05000000000000000000" pitchFamily="2" charset="2"/>
              <a:buChar char="Ø"/>
            </a:pPr>
            <a:r>
              <a:rPr lang="it-IT" sz="1500" b="1" dirty="0">
                <a:solidFill>
                  <a:srgbClr val="000000"/>
                </a:solidFill>
              </a:rPr>
              <a:t>DC power is available through emergency batteries</a:t>
            </a:r>
          </a:p>
        </p:txBody>
      </p:sp>
      <p:sp>
        <p:nvSpPr>
          <p:cNvPr id="8" name="TextBox 7">
            <a:extLst>
              <a:ext uri="{FF2B5EF4-FFF2-40B4-BE49-F238E27FC236}">
                <a16:creationId xmlns:a16="http://schemas.microsoft.com/office/drawing/2014/main" id="{69774AD1-3B47-7102-B381-579A74770C57}"/>
              </a:ext>
            </a:extLst>
          </p:cNvPr>
          <p:cNvSpPr txBox="1"/>
          <p:nvPr/>
        </p:nvSpPr>
        <p:spPr>
          <a:xfrm>
            <a:off x="191344" y="2276872"/>
            <a:ext cx="2592000" cy="553998"/>
          </a:xfrm>
          <a:prstGeom prst="rect">
            <a:avLst/>
          </a:prstGeom>
          <a:solidFill>
            <a:schemeClr val="accent5">
              <a:lumMod val="75000"/>
            </a:schemeClr>
          </a:solidFill>
          <a:ln>
            <a:solidFill>
              <a:srgbClr val="000000"/>
            </a:solidFill>
          </a:ln>
        </p:spPr>
        <p:txBody>
          <a:bodyPr wrap="square" rtlCol="0">
            <a:spAutoFit/>
          </a:bodyPr>
          <a:lstStyle/>
          <a:p>
            <a:pPr algn="ctr"/>
            <a:r>
              <a:rPr lang="it-IT" sz="1500" b="1" dirty="0">
                <a:solidFill>
                  <a:srgbClr val="000000"/>
                </a:solidFill>
              </a:rPr>
              <a:t>Actions: </a:t>
            </a:r>
            <a:r>
              <a:rPr lang="it-IT" sz="1500" dirty="0">
                <a:solidFill>
                  <a:srgbClr val="000000"/>
                </a:solidFill>
              </a:rPr>
              <a:t>Level control using RCIC and/or HPCI via CST</a:t>
            </a:r>
          </a:p>
        </p:txBody>
      </p:sp>
      <p:sp>
        <p:nvSpPr>
          <p:cNvPr id="11" name="TextBox 10">
            <a:extLst>
              <a:ext uri="{FF2B5EF4-FFF2-40B4-BE49-F238E27FC236}">
                <a16:creationId xmlns:a16="http://schemas.microsoft.com/office/drawing/2014/main" id="{0E716F30-BF9E-608F-56E0-209D06149EE2}"/>
              </a:ext>
            </a:extLst>
          </p:cNvPr>
          <p:cNvSpPr txBox="1"/>
          <p:nvPr/>
        </p:nvSpPr>
        <p:spPr>
          <a:xfrm>
            <a:off x="9264640" y="2276874"/>
            <a:ext cx="2592000" cy="323165"/>
          </a:xfrm>
          <a:prstGeom prst="rect">
            <a:avLst/>
          </a:prstGeom>
          <a:solidFill>
            <a:schemeClr val="accent5">
              <a:lumMod val="75000"/>
            </a:schemeClr>
          </a:solidFill>
          <a:ln>
            <a:solidFill>
              <a:srgbClr val="000000"/>
            </a:solidFill>
          </a:ln>
        </p:spPr>
        <p:txBody>
          <a:bodyPr wrap="square" rtlCol="0">
            <a:spAutoFit/>
          </a:bodyPr>
          <a:lstStyle/>
          <a:p>
            <a:pPr algn="ctr"/>
            <a:r>
              <a:rPr lang="it-IT" sz="1500" b="1" dirty="0">
                <a:solidFill>
                  <a:srgbClr val="000000"/>
                </a:solidFill>
              </a:rPr>
              <a:t>Actions: </a:t>
            </a:r>
            <a:r>
              <a:rPr lang="it-IT" sz="1500" dirty="0">
                <a:solidFill>
                  <a:srgbClr val="000000"/>
                </a:solidFill>
              </a:rPr>
              <a:t>DG recovery</a:t>
            </a:r>
          </a:p>
        </p:txBody>
      </p:sp>
      <p:sp>
        <p:nvSpPr>
          <p:cNvPr id="12" name="TextBox 11">
            <a:extLst>
              <a:ext uri="{FF2B5EF4-FFF2-40B4-BE49-F238E27FC236}">
                <a16:creationId xmlns:a16="http://schemas.microsoft.com/office/drawing/2014/main" id="{491B9EA3-1F21-4830-D2CD-78190EDCBA2C}"/>
              </a:ext>
            </a:extLst>
          </p:cNvPr>
          <p:cNvSpPr txBox="1"/>
          <p:nvPr/>
        </p:nvSpPr>
        <p:spPr>
          <a:xfrm>
            <a:off x="4296088" y="4077072"/>
            <a:ext cx="2592000" cy="553998"/>
          </a:xfrm>
          <a:prstGeom prst="rect">
            <a:avLst/>
          </a:prstGeom>
          <a:solidFill>
            <a:schemeClr val="accent5">
              <a:lumMod val="75000"/>
            </a:schemeClr>
          </a:solidFill>
          <a:ln>
            <a:solidFill>
              <a:srgbClr val="000000"/>
            </a:solidFill>
          </a:ln>
        </p:spPr>
        <p:txBody>
          <a:bodyPr wrap="square" rtlCol="0">
            <a:spAutoFit/>
          </a:bodyPr>
          <a:lstStyle/>
          <a:p>
            <a:pPr algn="ctr"/>
            <a:r>
              <a:rPr lang="it-IT" sz="1500" b="1" dirty="0">
                <a:solidFill>
                  <a:srgbClr val="000000"/>
                </a:solidFill>
              </a:rPr>
              <a:t>Actions: </a:t>
            </a:r>
            <a:r>
              <a:rPr lang="it-IT" sz="1500" dirty="0">
                <a:solidFill>
                  <a:srgbClr val="000000"/>
                </a:solidFill>
              </a:rPr>
              <a:t>Battery Recovery for RCIC black start</a:t>
            </a:r>
          </a:p>
        </p:txBody>
      </p:sp>
      <p:sp>
        <p:nvSpPr>
          <p:cNvPr id="13" name="TextBox 12">
            <a:extLst>
              <a:ext uri="{FF2B5EF4-FFF2-40B4-BE49-F238E27FC236}">
                <a16:creationId xmlns:a16="http://schemas.microsoft.com/office/drawing/2014/main" id="{B01A9356-96D3-DA27-4FC6-384F95A89896}"/>
              </a:ext>
            </a:extLst>
          </p:cNvPr>
          <p:cNvSpPr txBox="1"/>
          <p:nvPr/>
        </p:nvSpPr>
        <p:spPr>
          <a:xfrm>
            <a:off x="191344" y="4185955"/>
            <a:ext cx="2592000" cy="323165"/>
          </a:xfrm>
          <a:prstGeom prst="rect">
            <a:avLst/>
          </a:prstGeom>
          <a:solidFill>
            <a:schemeClr val="tx2">
              <a:lumMod val="40000"/>
              <a:lumOff val="60000"/>
            </a:schemeClr>
          </a:solidFill>
          <a:ln>
            <a:solidFill>
              <a:srgbClr val="000000"/>
            </a:solidFill>
          </a:ln>
        </p:spPr>
        <p:txBody>
          <a:bodyPr wrap="square" rtlCol="0">
            <a:spAutoFit/>
          </a:bodyPr>
          <a:lstStyle/>
          <a:p>
            <a:pPr algn="ctr"/>
            <a:r>
              <a:rPr lang="it-IT" sz="1500" b="1" dirty="0">
                <a:solidFill>
                  <a:srgbClr val="000000"/>
                </a:solidFill>
              </a:rPr>
              <a:t>Event: </a:t>
            </a:r>
            <a:r>
              <a:rPr lang="it-IT" sz="1500" dirty="0">
                <a:solidFill>
                  <a:srgbClr val="000000"/>
                </a:solidFill>
              </a:rPr>
              <a:t>Battery depletion</a:t>
            </a:r>
            <a:endParaRPr lang="it-IT" sz="1500" b="1" dirty="0">
              <a:solidFill>
                <a:srgbClr val="000000"/>
              </a:solidFill>
            </a:endParaRPr>
          </a:p>
        </p:txBody>
      </p:sp>
      <p:cxnSp>
        <p:nvCxnSpPr>
          <p:cNvPr id="15" name="Straight Connector 14">
            <a:extLst>
              <a:ext uri="{FF2B5EF4-FFF2-40B4-BE49-F238E27FC236}">
                <a16:creationId xmlns:a16="http://schemas.microsoft.com/office/drawing/2014/main" id="{06AB05D2-BB19-E7DE-E9FF-459FCB82851F}"/>
              </a:ext>
            </a:extLst>
          </p:cNvPr>
          <p:cNvCxnSpPr/>
          <p:nvPr/>
        </p:nvCxnSpPr>
        <p:spPr bwMode="auto">
          <a:xfrm>
            <a:off x="1487488" y="1988840"/>
            <a:ext cx="9072000" cy="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7" name="Straight Connector 16">
            <a:extLst>
              <a:ext uri="{FF2B5EF4-FFF2-40B4-BE49-F238E27FC236}">
                <a16:creationId xmlns:a16="http://schemas.microsoft.com/office/drawing/2014/main" id="{60EFF8C7-C4CB-173A-7E22-D80C9D59B924}"/>
              </a:ext>
            </a:extLst>
          </p:cNvPr>
          <p:cNvCxnSpPr>
            <a:cxnSpLocks/>
          </p:cNvCxnSpPr>
          <p:nvPr/>
        </p:nvCxnSpPr>
        <p:spPr bwMode="auto">
          <a:xfrm>
            <a:off x="5915980" y="1744400"/>
            <a:ext cx="0" cy="244440"/>
          </a:xfrm>
          <a:prstGeom prst="line">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19" name="Straight Connector 18">
            <a:extLst>
              <a:ext uri="{FF2B5EF4-FFF2-40B4-BE49-F238E27FC236}">
                <a16:creationId xmlns:a16="http://schemas.microsoft.com/office/drawing/2014/main" id="{BAC09744-F5B3-9E87-1FE0-640B6BA6E195}"/>
              </a:ext>
            </a:extLst>
          </p:cNvPr>
          <p:cNvCxnSpPr/>
          <p:nvPr/>
        </p:nvCxnSpPr>
        <p:spPr bwMode="auto">
          <a:xfrm>
            <a:off x="1487488" y="1988872"/>
            <a:ext cx="0" cy="288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3" name="Straight Connector 22">
            <a:extLst>
              <a:ext uri="{FF2B5EF4-FFF2-40B4-BE49-F238E27FC236}">
                <a16:creationId xmlns:a16="http://schemas.microsoft.com/office/drawing/2014/main" id="{84B429DD-3033-B7BD-84DB-CD2D5A39EA3A}"/>
              </a:ext>
            </a:extLst>
          </p:cNvPr>
          <p:cNvCxnSpPr/>
          <p:nvPr/>
        </p:nvCxnSpPr>
        <p:spPr bwMode="auto">
          <a:xfrm>
            <a:off x="10560496" y="1988144"/>
            <a:ext cx="0" cy="288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24" name="Straight Connector 23">
            <a:extLst>
              <a:ext uri="{FF2B5EF4-FFF2-40B4-BE49-F238E27FC236}">
                <a16:creationId xmlns:a16="http://schemas.microsoft.com/office/drawing/2014/main" id="{EE57BECD-1288-127C-0F6C-1EF400DFE559}"/>
              </a:ext>
            </a:extLst>
          </p:cNvPr>
          <p:cNvCxnSpPr/>
          <p:nvPr/>
        </p:nvCxnSpPr>
        <p:spPr bwMode="auto">
          <a:xfrm>
            <a:off x="1478615" y="2830870"/>
            <a:ext cx="0" cy="1332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26" name="Left Brace 25">
            <a:extLst>
              <a:ext uri="{FF2B5EF4-FFF2-40B4-BE49-F238E27FC236}">
                <a16:creationId xmlns:a16="http://schemas.microsoft.com/office/drawing/2014/main" id="{7E04669D-72A3-2735-181E-10E34533515A}"/>
              </a:ext>
            </a:extLst>
          </p:cNvPr>
          <p:cNvSpPr/>
          <p:nvPr/>
        </p:nvSpPr>
        <p:spPr bwMode="auto">
          <a:xfrm>
            <a:off x="2844495" y="2204864"/>
            <a:ext cx="324000" cy="1584000"/>
          </a:xfrm>
          <a:prstGeom prst="leftBrace">
            <a:avLst>
              <a:gd name="adj1" fmla="val 21615"/>
              <a:gd name="adj2" fmla="val 24493"/>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tlCol="0" anchor="ctr"/>
          <a:lstStyle/>
          <a:p>
            <a:pPr algn="ctr"/>
            <a:endParaRPr lang="it-IT"/>
          </a:p>
        </p:txBody>
      </p:sp>
      <p:sp>
        <p:nvSpPr>
          <p:cNvPr id="27" name="TextBox 26">
            <a:extLst>
              <a:ext uri="{FF2B5EF4-FFF2-40B4-BE49-F238E27FC236}">
                <a16:creationId xmlns:a16="http://schemas.microsoft.com/office/drawing/2014/main" id="{FA264F4C-79CF-6600-BCB1-47B433CAD68D}"/>
              </a:ext>
            </a:extLst>
          </p:cNvPr>
          <p:cNvSpPr txBox="1"/>
          <p:nvPr/>
        </p:nvSpPr>
        <p:spPr>
          <a:xfrm>
            <a:off x="3071664" y="2191747"/>
            <a:ext cx="2254538" cy="1569660"/>
          </a:xfrm>
          <a:prstGeom prst="rect">
            <a:avLst/>
          </a:prstGeom>
          <a:noFill/>
        </p:spPr>
        <p:txBody>
          <a:bodyPr wrap="square" rtlCol="0">
            <a:spAutoFit/>
          </a:bodyPr>
          <a:lstStyle/>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RCIC control logic:</a:t>
            </a:r>
          </a:p>
          <a:p>
            <a:pPr marL="360000" lvl="2" indent="-180000" defTabSz="720000">
              <a:spcBef>
                <a:spcPts val="0"/>
              </a:spcBef>
              <a:spcAft>
                <a:spcPts val="100"/>
              </a:spcAft>
              <a:buFont typeface="Courier New" panose="02070309020205020404" pitchFamily="49" charset="0"/>
              <a:buChar char="o"/>
            </a:pPr>
            <a:r>
              <a:rPr lang="it-IT" sz="1300" dirty="0">
                <a:solidFill>
                  <a:srgbClr val="000000"/>
                </a:solidFill>
                <a:latin typeface="+mj-lt"/>
              </a:rPr>
              <a:t>ON: level &lt; 12.0 m</a:t>
            </a:r>
          </a:p>
          <a:p>
            <a:pPr marL="360000" lvl="2" indent="-180000" defTabSz="720000">
              <a:spcBef>
                <a:spcPts val="0"/>
              </a:spcBef>
              <a:spcAft>
                <a:spcPts val="100"/>
              </a:spcAft>
              <a:buFont typeface="Courier New" panose="02070309020205020404" pitchFamily="49" charset="0"/>
              <a:buChar char="o"/>
            </a:pPr>
            <a:r>
              <a:rPr lang="it-IT" sz="1300" dirty="0">
                <a:solidFill>
                  <a:srgbClr val="000000"/>
                </a:solidFill>
                <a:latin typeface="+mj-lt"/>
              </a:rPr>
              <a:t>OFF: level &gt; 14.5 m</a:t>
            </a:r>
          </a:p>
          <a:p>
            <a:pPr marL="36000" defTabSz="720000">
              <a:spcBef>
                <a:spcPts val="0"/>
              </a:spcBef>
              <a:spcAft>
                <a:spcPts val="100"/>
              </a:spcAft>
            </a:pPr>
            <a:r>
              <a:rPr lang="it-IT" sz="1300" dirty="0">
                <a:solidFill>
                  <a:srgbClr val="000000"/>
                </a:solidFill>
                <a:latin typeface="+mj-lt"/>
              </a:rPr>
              <a:t>Trip condtions:</a:t>
            </a:r>
          </a:p>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CST empty</a:t>
            </a:r>
          </a:p>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Loss of DC</a:t>
            </a:r>
          </a:p>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Low pressure</a:t>
            </a:r>
          </a:p>
        </p:txBody>
      </p:sp>
      <p:sp>
        <p:nvSpPr>
          <p:cNvPr id="29" name="Left Brace 28">
            <a:extLst>
              <a:ext uri="{FF2B5EF4-FFF2-40B4-BE49-F238E27FC236}">
                <a16:creationId xmlns:a16="http://schemas.microsoft.com/office/drawing/2014/main" id="{0A2E689F-54F4-F23A-42F4-6494AD9D6A55}"/>
              </a:ext>
            </a:extLst>
          </p:cNvPr>
          <p:cNvSpPr/>
          <p:nvPr/>
        </p:nvSpPr>
        <p:spPr bwMode="auto">
          <a:xfrm>
            <a:off x="6960096" y="4149256"/>
            <a:ext cx="324000" cy="1584000"/>
          </a:xfrm>
          <a:prstGeom prst="leftBrace">
            <a:avLst>
              <a:gd name="adj1" fmla="val 38215"/>
              <a:gd name="adj2" fmla="val 84234"/>
            </a:avLst>
          </a:prstGeom>
          <a:noFill/>
          <a:ln w="19050"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rtlCol="0" anchor="ctr"/>
          <a:lstStyle/>
          <a:p>
            <a:pPr algn="ctr"/>
            <a:endParaRPr lang="it-IT"/>
          </a:p>
        </p:txBody>
      </p:sp>
      <p:sp>
        <p:nvSpPr>
          <p:cNvPr id="30" name="TextBox 29">
            <a:extLst>
              <a:ext uri="{FF2B5EF4-FFF2-40B4-BE49-F238E27FC236}">
                <a16:creationId xmlns:a16="http://schemas.microsoft.com/office/drawing/2014/main" id="{B2A34A23-238B-2820-E7B2-44DE1FC7FAFB}"/>
              </a:ext>
            </a:extLst>
          </p:cNvPr>
          <p:cNvSpPr txBox="1"/>
          <p:nvPr/>
        </p:nvSpPr>
        <p:spPr>
          <a:xfrm>
            <a:off x="7176120" y="4232458"/>
            <a:ext cx="3240360" cy="1569660"/>
          </a:xfrm>
          <a:prstGeom prst="rect">
            <a:avLst/>
          </a:prstGeom>
          <a:noFill/>
        </p:spPr>
        <p:txBody>
          <a:bodyPr wrap="square" rtlCol="0">
            <a:spAutoFit/>
          </a:bodyPr>
          <a:lstStyle/>
          <a:p>
            <a:pPr defTabSz="720000">
              <a:spcBef>
                <a:spcPts val="0"/>
              </a:spcBef>
              <a:spcAft>
                <a:spcPts val="100"/>
              </a:spcAft>
            </a:pPr>
            <a:r>
              <a:rPr lang="it-IT" sz="1300" dirty="0">
                <a:solidFill>
                  <a:srgbClr val="000000"/>
                </a:solidFill>
                <a:latin typeface="+mj-lt"/>
              </a:rPr>
              <a:t>No manual control of the system:</a:t>
            </a:r>
          </a:p>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Valves always open</a:t>
            </a:r>
          </a:p>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Fixed flow rate at 26.0 kg/s</a:t>
            </a:r>
          </a:p>
          <a:p>
            <a:pPr marL="36000" defTabSz="720000">
              <a:spcBef>
                <a:spcPts val="0"/>
              </a:spcBef>
              <a:spcAft>
                <a:spcPts val="100"/>
              </a:spcAft>
            </a:pPr>
            <a:r>
              <a:rPr lang="it-IT" sz="1300" dirty="0">
                <a:solidFill>
                  <a:srgbClr val="000000"/>
                </a:solidFill>
                <a:latin typeface="+mj-lt"/>
              </a:rPr>
              <a:t>Trip condtions:</a:t>
            </a:r>
          </a:p>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CST empty</a:t>
            </a:r>
          </a:p>
          <a:p>
            <a:pPr marL="36000" indent="-144000" defTabSz="720000">
              <a:spcBef>
                <a:spcPts val="0"/>
              </a:spcBef>
              <a:spcAft>
                <a:spcPts val="100"/>
              </a:spcAft>
              <a:buFont typeface="Arial" panose="020B0604020202020204" pitchFamily="34" charset="0"/>
              <a:buChar char="•"/>
            </a:pPr>
            <a:r>
              <a:rPr lang="it-IT" sz="1300" dirty="0">
                <a:solidFill>
                  <a:srgbClr val="000000"/>
                </a:solidFill>
                <a:latin typeface="+mj-lt"/>
              </a:rPr>
              <a:t>Degraded state if RCIC turbine </a:t>
            </a:r>
            <a:r>
              <a:rPr lang="it-IT" sz="1300" dirty="0" err="1">
                <a:solidFill>
                  <a:srgbClr val="000000"/>
                </a:solidFill>
                <a:latin typeface="+mj-lt"/>
              </a:rPr>
              <a:t>flooded</a:t>
            </a:r>
            <a:endParaRPr lang="it-IT" sz="1300" dirty="0">
              <a:solidFill>
                <a:srgbClr val="000000"/>
              </a:solidFill>
              <a:latin typeface="+mj-lt"/>
            </a:endParaRPr>
          </a:p>
          <a:p>
            <a:pPr defTabSz="720000">
              <a:spcBef>
                <a:spcPts val="0"/>
              </a:spcBef>
              <a:spcAft>
                <a:spcPts val="100"/>
              </a:spcAft>
            </a:pPr>
            <a:r>
              <a:rPr lang="it-IT" sz="1300" dirty="0">
                <a:solidFill>
                  <a:srgbClr val="000000"/>
                </a:solidFill>
                <a:latin typeface="+mj-lt"/>
              </a:rPr>
              <a:t>	flow rate = 10% </a:t>
            </a:r>
            <a:r>
              <a:rPr lang="it-IT" sz="1300" dirty="0" err="1">
                <a:solidFill>
                  <a:srgbClr val="000000"/>
                </a:solidFill>
                <a:latin typeface="+mj-lt"/>
              </a:rPr>
              <a:t>nominal</a:t>
            </a:r>
            <a:endParaRPr lang="it-IT" sz="1300" dirty="0">
              <a:solidFill>
                <a:srgbClr val="000000"/>
              </a:solidFill>
              <a:latin typeface="+mj-lt"/>
            </a:endParaRPr>
          </a:p>
        </p:txBody>
      </p:sp>
      <p:sp>
        <p:nvSpPr>
          <p:cNvPr id="31" name="TextBox 30">
            <a:extLst>
              <a:ext uri="{FF2B5EF4-FFF2-40B4-BE49-F238E27FC236}">
                <a16:creationId xmlns:a16="http://schemas.microsoft.com/office/drawing/2014/main" id="{D3AA2B89-5D45-0650-6F84-4E0B53BC14C3}"/>
              </a:ext>
            </a:extLst>
          </p:cNvPr>
          <p:cNvSpPr txBox="1"/>
          <p:nvPr/>
        </p:nvSpPr>
        <p:spPr>
          <a:xfrm>
            <a:off x="4332088" y="5179258"/>
            <a:ext cx="2556000" cy="553998"/>
          </a:xfrm>
          <a:prstGeom prst="rect">
            <a:avLst/>
          </a:prstGeom>
          <a:solidFill>
            <a:schemeClr val="tx2">
              <a:lumMod val="40000"/>
              <a:lumOff val="60000"/>
            </a:schemeClr>
          </a:solidFill>
          <a:ln>
            <a:solidFill>
              <a:srgbClr val="000000"/>
            </a:solidFill>
          </a:ln>
        </p:spPr>
        <p:txBody>
          <a:bodyPr wrap="square" rtlCol="0">
            <a:spAutoFit/>
          </a:bodyPr>
          <a:lstStyle/>
          <a:p>
            <a:pPr algn="ctr"/>
            <a:r>
              <a:rPr lang="it-IT" sz="1500" b="1" dirty="0">
                <a:solidFill>
                  <a:srgbClr val="000000"/>
                </a:solidFill>
              </a:rPr>
              <a:t>Event: </a:t>
            </a:r>
            <a:r>
              <a:rPr lang="it-IT" sz="1500" dirty="0">
                <a:solidFill>
                  <a:srgbClr val="000000"/>
                </a:solidFill>
              </a:rPr>
              <a:t>RCIC black start operation</a:t>
            </a:r>
            <a:endParaRPr lang="it-IT" sz="1500" b="1" dirty="0">
              <a:solidFill>
                <a:srgbClr val="000000"/>
              </a:solidFill>
            </a:endParaRPr>
          </a:p>
        </p:txBody>
      </p:sp>
      <p:sp>
        <p:nvSpPr>
          <p:cNvPr id="32" name="TextBox 31">
            <a:extLst>
              <a:ext uri="{FF2B5EF4-FFF2-40B4-BE49-F238E27FC236}">
                <a16:creationId xmlns:a16="http://schemas.microsoft.com/office/drawing/2014/main" id="{520B149A-9907-AA86-3D23-77DBCDC95EB3}"/>
              </a:ext>
            </a:extLst>
          </p:cNvPr>
          <p:cNvSpPr txBox="1"/>
          <p:nvPr/>
        </p:nvSpPr>
        <p:spPr>
          <a:xfrm>
            <a:off x="5231904" y="2276874"/>
            <a:ext cx="2592000" cy="323165"/>
          </a:xfrm>
          <a:prstGeom prst="rect">
            <a:avLst/>
          </a:prstGeom>
          <a:solidFill>
            <a:schemeClr val="tx2">
              <a:lumMod val="40000"/>
              <a:lumOff val="60000"/>
            </a:schemeClr>
          </a:solidFill>
          <a:ln>
            <a:solidFill>
              <a:srgbClr val="000000"/>
            </a:solidFill>
          </a:ln>
        </p:spPr>
        <p:txBody>
          <a:bodyPr wrap="square" rtlCol="0">
            <a:spAutoFit/>
          </a:bodyPr>
          <a:lstStyle/>
          <a:p>
            <a:pPr algn="ctr"/>
            <a:r>
              <a:rPr lang="it-IT" sz="1500" b="1" dirty="0">
                <a:solidFill>
                  <a:srgbClr val="000000"/>
                </a:solidFill>
              </a:rPr>
              <a:t>Event: </a:t>
            </a:r>
            <a:r>
              <a:rPr lang="it-IT" sz="1500" dirty="0">
                <a:solidFill>
                  <a:srgbClr val="000000"/>
                </a:solidFill>
              </a:rPr>
              <a:t>Battery Fail to start</a:t>
            </a:r>
            <a:endParaRPr lang="it-IT" sz="1500" b="1" dirty="0">
              <a:solidFill>
                <a:srgbClr val="000000"/>
              </a:solidFill>
            </a:endParaRPr>
          </a:p>
        </p:txBody>
      </p:sp>
      <p:cxnSp>
        <p:nvCxnSpPr>
          <p:cNvPr id="33" name="Straight Connector 32">
            <a:extLst>
              <a:ext uri="{FF2B5EF4-FFF2-40B4-BE49-F238E27FC236}">
                <a16:creationId xmlns:a16="http://schemas.microsoft.com/office/drawing/2014/main" id="{430F2830-82AE-0673-3119-2658BEFE8E52}"/>
              </a:ext>
            </a:extLst>
          </p:cNvPr>
          <p:cNvCxnSpPr/>
          <p:nvPr/>
        </p:nvCxnSpPr>
        <p:spPr bwMode="auto">
          <a:xfrm>
            <a:off x="6529273" y="1998761"/>
            <a:ext cx="0" cy="288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4" name="Straight Connector 33">
            <a:extLst>
              <a:ext uri="{FF2B5EF4-FFF2-40B4-BE49-F238E27FC236}">
                <a16:creationId xmlns:a16="http://schemas.microsoft.com/office/drawing/2014/main" id="{6E69A1A3-3137-3EC8-E748-6A15471A5DDB}"/>
              </a:ext>
            </a:extLst>
          </p:cNvPr>
          <p:cNvCxnSpPr/>
          <p:nvPr/>
        </p:nvCxnSpPr>
        <p:spPr bwMode="auto">
          <a:xfrm>
            <a:off x="5915980" y="2601056"/>
            <a:ext cx="0" cy="1476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5" name="Straight Connector 34">
            <a:extLst>
              <a:ext uri="{FF2B5EF4-FFF2-40B4-BE49-F238E27FC236}">
                <a16:creationId xmlns:a16="http://schemas.microsoft.com/office/drawing/2014/main" id="{5CC10198-3D82-746F-C118-0B6A9A46A09E}"/>
              </a:ext>
            </a:extLst>
          </p:cNvPr>
          <p:cNvCxnSpPr/>
          <p:nvPr/>
        </p:nvCxnSpPr>
        <p:spPr bwMode="auto">
          <a:xfrm>
            <a:off x="2783632" y="4365104"/>
            <a:ext cx="1512000" cy="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cxnSp>
        <p:nvCxnSpPr>
          <p:cNvPr id="36" name="Straight Connector 35">
            <a:extLst>
              <a:ext uri="{FF2B5EF4-FFF2-40B4-BE49-F238E27FC236}">
                <a16:creationId xmlns:a16="http://schemas.microsoft.com/office/drawing/2014/main" id="{6062B1B7-B8C9-0761-156E-4540AC3AFFB8}"/>
              </a:ext>
            </a:extLst>
          </p:cNvPr>
          <p:cNvCxnSpPr/>
          <p:nvPr/>
        </p:nvCxnSpPr>
        <p:spPr bwMode="auto">
          <a:xfrm>
            <a:off x="5591944" y="4653192"/>
            <a:ext cx="0" cy="504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7" name="TextBox 6">
            <a:extLst>
              <a:ext uri="{FF2B5EF4-FFF2-40B4-BE49-F238E27FC236}">
                <a16:creationId xmlns:a16="http://schemas.microsoft.com/office/drawing/2014/main" id="{2C8E205F-615D-53CF-C0EC-9A731701786D}"/>
              </a:ext>
            </a:extLst>
          </p:cNvPr>
          <p:cNvSpPr txBox="1"/>
          <p:nvPr/>
        </p:nvSpPr>
        <p:spPr>
          <a:xfrm>
            <a:off x="8597703" y="163812"/>
            <a:ext cx="3318791" cy="1631216"/>
          </a:xfrm>
          <a:prstGeom prst="rect">
            <a:avLst/>
          </a:prstGeom>
          <a:noFill/>
        </p:spPr>
        <p:txBody>
          <a:bodyPr wrap="square" rtlCol="0">
            <a:spAutoFit/>
          </a:bodyPr>
          <a:lstStyle/>
          <a:p>
            <a:pPr algn="ctr"/>
            <a:r>
              <a:rPr lang="it-IT" sz="2000" b="1" dirty="0" err="1">
                <a:solidFill>
                  <a:srgbClr val="000000"/>
                </a:solidFill>
              </a:rPr>
              <a:t>Initiating</a:t>
            </a:r>
            <a:r>
              <a:rPr lang="it-IT" sz="2000" b="1" dirty="0">
                <a:solidFill>
                  <a:srgbClr val="000000"/>
                </a:solidFill>
              </a:rPr>
              <a:t> Event:</a:t>
            </a:r>
          </a:p>
          <a:p>
            <a:pPr algn="ctr"/>
            <a:r>
              <a:rPr lang="en-US" sz="2000" dirty="0">
                <a:solidFill>
                  <a:srgbClr val="000000"/>
                </a:solidFill>
                <a:latin typeface="+mj-lt"/>
              </a:rPr>
              <a:t>Loss of Off-site Power followed by loss of the Diesel Generator (Station Blackout)</a:t>
            </a:r>
            <a:endParaRPr lang="it-IT" sz="2000" b="1" dirty="0">
              <a:solidFill>
                <a:srgbClr val="000000"/>
              </a:solidFill>
            </a:endParaRPr>
          </a:p>
        </p:txBody>
      </p:sp>
      <p:sp>
        <p:nvSpPr>
          <p:cNvPr id="3" name="TextBox 31">
            <a:extLst>
              <a:ext uri="{FF2B5EF4-FFF2-40B4-BE49-F238E27FC236}">
                <a16:creationId xmlns:a16="http://schemas.microsoft.com/office/drawing/2014/main" id="{0002A49B-996C-ED24-FF36-F7A39F8A76F6}"/>
              </a:ext>
            </a:extLst>
          </p:cNvPr>
          <p:cNvSpPr txBox="1"/>
          <p:nvPr/>
        </p:nvSpPr>
        <p:spPr>
          <a:xfrm>
            <a:off x="9264640" y="2843017"/>
            <a:ext cx="2592000" cy="553998"/>
          </a:xfrm>
          <a:prstGeom prst="rect">
            <a:avLst/>
          </a:prstGeom>
          <a:solidFill>
            <a:schemeClr val="tx2">
              <a:lumMod val="40000"/>
              <a:lumOff val="60000"/>
            </a:schemeClr>
          </a:solidFill>
          <a:ln>
            <a:solidFill>
              <a:srgbClr val="000000"/>
            </a:solidFill>
          </a:ln>
        </p:spPr>
        <p:txBody>
          <a:bodyPr wrap="square" rtlCol="0">
            <a:spAutoFit/>
          </a:bodyPr>
          <a:lstStyle/>
          <a:p>
            <a:pPr algn="ctr"/>
            <a:r>
              <a:rPr lang="it-IT" sz="1500" b="1" dirty="0">
                <a:solidFill>
                  <a:srgbClr val="000000"/>
                </a:solidFill>
              </a:rPr>
              <a:t>Event: </a:t>
            </a:r>
            <a:r>
              <a:rPr lang="it-IT" sz="1500" dirty="0">
                <a:solidFill>
                  <a:srgbClr val="000000"/>
                </a:solidFill>
              </a:rPr>
              <a:t>Diesel Generator </a:t>
            </a:r>
            <a:r>
              <a:rPr lang="it-IT" sz="1500" dirty="0" err="1">
                <a:solidFill>
                  <a:srgbClr val="000000"/>
                </a:solidFill>
              </a:rPr>
              <a:t>recovered</a:t>
            </a:r>
            <a:r>
              <a:rPr lang="it-IT" sz="1500" dirty="0">
                <a:solidFill>
                  <a:srgbClr val="000000"/>
                </a:solidFill>
              </a:rPr>
              <a:t> and DC </a:t>
            </a:r>
            <a:r>
              <a:rPr lang="it-IT" sz="1500" dirty="0" err="1">
                <a:solidFill>
                  <a:srgbClr val="000000"/>
                </a:solidFill>
              </a:rPr>
              <a:t>available</a:t>
            </a:r>
            <a:endParaRPr lang="it-IT" sz="1500" b="1" dirty="0">
              <a:solidFill>
                <a:srgbClr val="000000"/>
              </a:solidFill>
            </a:endParaRPr>
          </a:p>
        </p:txBody>
      </p:sp>
      <p:cxnSp>
        <p:nvCxnSpPr>
          <p:cNvPr id="9" name="Straight Connector 32">
            <a:extLst>
              <a:ext uri="{FF2B5EF4-FFF2-40B4-BE49-F238E27FC236}">
                <a16:creationId xmlns:a16="http://schemas.microsoft.com/office/drawing/2014/main" id="{F7D7F8D4-FF6E-D762-E07D-AB3B2ACA6720}"/>
              </a:ext>
            </a:extLst>
          </p:cNvPr>
          <p:cNvCxnSpPr/>
          <p:nvPr/>
        </p:nvCxnSpPr>
        <p:spPr bwMode="auto">
          <a:xfrm>
            <a:off x="10562009" y="2564904"/>
            <a:ext cx="0" cy="288000"/>
          </a:xfrm>
          <a:prstGeom prst="line">
            <a:avLst/>
          </a:prstGeom>
          <a:noFill/>
          <a:ln w="19050" cap="flat" cmpd="sng" algn="ctr">
            <a:solidFill>
              <a:srgbClr val="00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sp>
        <p:nvSpPr>
          <p:cNvPr id="18" name="CasellaDiTesto 17">
            <a:extLst>
              <a:ext uri="{FF2B5EF4-FFF2-40B4-BE49-F238E27FC236}">
                <a16:creationId xmlns:a16="http://schemas.microsoft.com/office/drawing/2014/main" id="{65E747C0-3EB5-302B-8AE5-3E38E2DD56C6}"/>
              </a:ext>
            </a:extLst>
          </p:cNvPr>
          <p:cNvSpPr txBox="1"/>
          <p:nvPr/>
        </p:nvSpPr>
        <p:spPr>
          <a:xfrm>
            <a:off x="-1438266" y="949636"/>
            <a:ext cx="6139542" cy="400110"/>
          </a:xfrm>
          <a:prstGeom prst="rect">
            <a:avLst/>
          </a:prstGeom>
          <a:noFill/>
        </p:spPr>
        <p:txBody>
          <a:bodyPr wrap="square">
            <a:spAutoFit/>
          </a:bodyPr>
          <a:lstStyle/>
          <a:p>
            <a:pPr algn="ctr"/>
            <a:r>
              <a:rPr lang="it-IT" sz="2000" b="1" dirty="0" err="1">
                <a:solidFill>
                  <a:srgbClr val="000000"/>
                </a:solidFill>
                <a:latin typeface="+mj-lt"/>
              </a:rPr>
              <a:t>Boundary</a:t>
            </a:r>
            <a:r>
              <a:rPr lang="it-IT" sz="2000" b="1" dirty="0">
                <a:solidFill>
                  <a:srgbClr val="000000"/>
                </a:solidFill>
                <a:latin typeface="+mj-lt"/>
              </a:rPr>
              <a:t> </a:t>
            </a:r>
            <a:r>
              <a:rPr lang="it-IT" sz="2000" b="1" dirty="0" err="1">
                <a:solidFill>
                  <a:srgbClr val="000000"/>
                </a:solidFill>
                <a:latin typeface="+mj-lt"/>
              </a:rPr>
              <a:t>Conditions</a:t>
            </a:r>
            <a:endParaRPr lang="it-IT" sz="2000" b="1" dirty="0">
              <a:solidFill>
                <a:srgbClr val="000000"/>
              </a:solidFill>
              <a:latin typeface="+mj-lt"/>
            </a:endParaRPr>
          </a:p>
        </p:txBody>
      </p:sp>
    </p:spTree>
    <p:extLst>
      <p:ext uri="{BB962C8B-B14F-4D97-AF65-F5344CB8AC3E}">
        <p14:creationId xmlns:p14="http://schemas.microsoft.com/office/powerpoint/2010/main" val="3130354356"/>
      </p:ext>
    </p:extLst>
  </p:cSld>
  <p:clrMapOvr>
    <a:masterClrMapping/>
  </p:clrMapOvr>
</p:sld>
</file>

<file path=ppt/theme/theme1.xml><?xml version="1.0" encoding="utf-8"?>
<a:theme xmlns:a="http://schemas.openxmlformats.org/drawingml/2006/main" name="la sapienza">
  <a:themeElements>
    <a:clrScheme name="">
      <a:dk1>
        <a:srgbClr val="822433"/>
      </a:dk1>
      <a:lt1>
        <a:srgbClr val="FFFFFF"/>
      </a:lt1>
      <a:dk2>
        <a:srgbClr val="822433"/>
      </a:dk2>
      <a:lt2>
        <a:srgbClr val="808080"/>
      </a:lt2>
      <a:accent1>
        <a:srgbClr val="BBE0E3"/>
      </a:accent1>
      <a:accent2>
        <a:srgbClr val="FFFF00"/>
      </a:accent2>
      <a:accent3>
        <a:srgbClr val="FFFFFF"/>
      </a:accent3>
      <a:accent4>
        <a:srgbClr val="6E1D2A"/>
      </a:accent4>
      <a:accent5>
        <a:srgbClr val="DAEDEF"/>
      </a:accent5>
      <a:accent6>
        <a:srgbClr val="E7E700"/>
      </a:accent6>
      <a:hlink>
        <a:srgbClr val="0000FF"/>
      </a:hlink>
      <a:folHlink>
        <a:srgbClr val="FF0000"/>
      </a:folHlink>
    </a:clrScheme>
    <a:fontScheme name="Personalizzato 1">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900" b="0" i="0" u="none" strike="noStrike" cap="none" normalizeH="0" baseline="0" smtClean="0">
            <a:ln>
              <a:noFill/>
            </a:ln>
            <a:solidFill>
              <a:schemeClr val="bg1"/>
            </a:solidFill>
            <a:effectLst/>
            <a:latin typeface="Arial" charset="0"/>
            <a:ea typeface="ＭＳ Ｐゴシック" pitchFamily="1" charset="-128"/>
          </a:defRPr>
        </a:defPPr>
      </a:lstStyle>
    </a:spDef>
    <a:lnDef>
      <a:spPr bwMode="auto">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a:lstStyle/>
    </a:lnDef>
    <a:txDef>
      <a:spPr>
        <a:noFill/>
      </a:spPr>
      <a:bodyPr wrap="none" rtlCol="0">
        <a:spAutoFit/>
      </a:bodyPr>
      <a:lstStyle>
        <a:defPPr algn="l">
          <a:defRPr sz="1500" dirty="0" smtClean="0">
            <a:solidFill>
              <a:srgbClr val="000000"/>
            </a:solidFill>
            <a:latin typeface="+mj-lt"/>
          </a:defRPr>
        </a:defPPr>
      </a:lstStyle>
    </a:txDef>
  </a:objectDefaults>
  <a:extraClrSchemeLst>
    <a:extraClrScheme>
      <a:clrScheme name="la sapienza 1">
        <a:dk1>
          <a:srgbClr val="000000"/>
        </a:dk1>
        <a:lt1>
          <a:srgbClr val="FFFFFF"/>
        </a:lt1>
        <a:dk2>
          <a:srgbClr val="FFFFFF"/>
        </a:dk2>
        <a:lt2>
          <a:srgbClr val="2D2015"/>
        </a:lt2>
        <a:accent1>
          <a:srgbClr val="7C7C7C"/>
        </a:accent1>
        <a:accent2>
          <a:srgbClr val="FFFF7E"/>
        </a:accent2>
        <a:accent3>
          <a:srgbClr val="FFFFFF"/>
        </a:accent3>
        <a:accent4>
          <a:srgbClr val="000000"/>
        </a:accent4>
        <a:accent5>
          <a:srgbClr val="BFBFBF"/>
        </a:accent5>
        <a:accent6>
          <a:srgbClr val="E7E772"/>
        </a:accent6>
        <a:hlink>
          <a:srgbClr val="066778"/>
        </a:hlink>
        <a:folHlink>
          <a:srgbClr val="8300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40440</TotalTime>
  <Words>5365</Words>
  <Application>Microsoft Office PowerPoint</Application>
  <PresentationFormat>Widescreen</PresentationFormat>
  <Paragraphs>956</Paragraphs>
  <Slides>36</Slides>
  <Notes>15</Notes>
  <HiddenSlides>10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ＭＳ Ｐゴシック</vt:lpstr>
      <vt:lpstr>Aptos Narrow</vt:lpstr>
      <vt:lpstr>Arial</vt:lpstr>
      <vt:lpstr>ArialMT</vt:lpstr>
      <vt:lpstr>Calibri</vt:lpstr>
      <vt:lpstr>Cambria Math</vt:lpstr>
      <vt:lpstr>Courier</vt:lpstr>
      <vt:lpstr>Courier New</vt:lpstr>
      <vt:lpstr>GreekS_IV50</vt:lpstr>
      <vt:lpstr>Tahoma</vt:lpstr>
      <vt:lpstr>Times New Roman</vt:lpstr>
      <vt:lpstr>Wingdings</vt:lpstr>
      <vt:lpstr>la sapienza</vt:lpstr>
      <vt:lpstr>An approach for a Dynamic Probabilistic Risk Assessment with RAVEN and MELCOR</vt:lpstr>
      <vt:lpstr>Outline</vt:lpstr>
      <vt:lpstr>Introduction and background </vt:lpstr>
      <vt:lpstr>Probabilistic Risk Assessment</vt:lpstr>
      <vt:lpstr>Dynamic Probabilistic Risk Assessment</vt:lpstr>
      <vt:lpstr>Discrete Dynamic Event Tree</vt:lpstr>
      <vt:lpstr>Discrete Dynamic Event Tree modeling</vt:lpstr>
      <vt:lpstr>PowerPoint Presentation</vt:lpstr>
      <vt:lpstr>Control logic scheme for the BWR system</vt:lpstr>
      <vt:lpstr>Event Probability Density Function</vt:lpstr>
      <vt:lpstr>Event Discrete Sampling</vt:lpstr>
      <vt:lpstr>Event Discrete Sampling</vt:lpstr>
      <vt:lpstr>Simulation Result - reference case</vt:lpstr>
      <vt:lpstr>Dynamic Event Tree simulation results</vt:lpstr>
      <vt:lpstr>PowerPoint Presentation</vt:lpstr>
      <vt:lpstr>PowerPoint Presentation</vt:lpstr>
      <vt:lpstr>Discrete Dynamic Event Tree - Drawbacks</vt:lpstr>
      <vt:lpstr>Binary Classification Model - workflow</vt:lpstr>
      <vt:lpstr>Binary Classification Model - workflow</vt:lpstr>
      <vt:lpstr>Preliminary Results for a Binary Classification Model</vt:lpstr>
      <vt:lpstr>Preliminary Results for a Binary Classification Model</vt:lpstr>
      <vt:lpstr>Preliminary Results for a Binary Classification Model</vt:lpstr>
      <vt:lpstr>Preliminary Results for a Binary Classification Model</vt:lpstr>
      <vt:lpstr>Next Steps...</vt:lpstr>
      <vt:lpstr>PowerPoint Presentation</vt:lpstr>
      <vt:lpstr>References</vt:lpstr>
      <vt:lpstr>Event Tree / Fault Tree methodology</vt:lpstr>
      <vt:lpstr>Event Tree / Fault Tree - Drawbacks</vt:lpstr>
      <vt:lpstr>RAVEN TOOL</vt:lpstr>
      <vt:lpstr>Fukushima Daiichi unit 3 MELCOR model</vt:lpstr>
      <vt:lpstr>Fukushima Unit 3 accident analysis - Validation of MELCOR model</vt:lpstr>
      <vt:lpstr>MELCOR-RAVEN COUPLING</vt:lpstr>
      <vt:lpstr>PowerPoint Presentation</vt:lpstr>
      <vt:lpstr>Test Case: Cyberattack on a BWR/3 during a hot-shutdown</vt:lpstr>
      <vt:lpstr>Test Case: Cyberattack on a BWR/3 during a hot-shutdown</vt:lpstr>
      <vt:lpstr>Test Case: Cyberattack on a BWR/3 during a hot-shutdown</vt:lpstr>
    </vt:vector>
  </TitlesOfParts>
  <Company>-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 -;m.donorio@ELIS.ORG</dc:creator>
  <cp:lastModifiedBy>Tommaso Glingler</cp:lastModifiedBy>
  <cp:revision>1237</cp:revision>
  <cp:lastPrinted>2014-06-19T11:54:54Z</cp:lastPrinted>
  <dcterms:created xsi:type="dcterms:W3CDTF">2006-11-20T16:13:10Z</dcterms:created>
  <dcterms:modified xsi:type="dcterms:W3CDTF">2024-04-18T06:50:40Z</dcterms:modified>
</cp:coreProperties>
</file>