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66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58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2" y="15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6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8C77A-8F7C-A441-869C-745AF70F60B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34DBC-0E7E-C345-AF53-4A577B19C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6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D7459-0C25-5A4F-99D5-0F303F7E54F5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92EBB-9421-7549-9E6F-8F65016B1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5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4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3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57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22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4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6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0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98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4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92EBB-9421-7549-9E6F-8F65016B1E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602" r="-1" b="12407"/>
          <a:stretch/>
        </p:blipFill>
        <p:spPr>
          <a:xfrm>
            <a:off x="0" y="0"/>
            <a:ext cx="12286800" cy="68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4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599" y="1152000"/>
            <a:ext cx="3681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199" y="1152001"/>
            <a:ext cx="6720000" cy="5204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0155" y="2314051"/>
            <a:ext cx="3675044" cy="404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conference or title of presentation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82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2001"/>
            <a:ext cx="7315200" cy="3596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conference or title of presentation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24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504" r="-1" b="12504"/>
          <a:stretch/>
        </p:blipFill>
        <p:spPr>
          <a:xfrm>
            <a:off x="0" y="0"/>
            <a:ext cx="12286800" cy="68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8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08110" y="1150574"/>
            <a:ext cx="7469489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i="0">
                <a:solidFill>
                  <a:srgbClr val="26539C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08110" y="2803436"/>
            <a:ext cx="7469489" cy="5970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000" b="0" i="0">
                <a:solidFill>
                  <a:srgbClr val="26539C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807885" y="3851276"/>
            <a:ext cx="7469716" cy="198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latin typeface="Helvetica"/>
                <a:cs typeface="Helvetica"/>
              </a:defRPr>
            </a:lvl1pPr>
          </a:lstStyle>
          <a:p>
            <a:pPr lvl="0"/>
            <a:r>
              <a:rPr lang="sl-SI" dirty="0"/>
              <a:t>Avtor: dr. Lorem Ipsum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Sodelavci:</a:t>
            </a:r>
          </a:p>
          <a:p>
            <a:pPr lvl="0"/>
            <a:r>
              <a:rPr lang="sl-SI" dirty="0"/>
              <a:t>dr. Lorem Ipsum</a:t>
            </a:r>
          </a:p>
          <a:p>
            <a:pPr lvl="0"/>
            <a:r>
              <a:rPr lang="sl-SI" dirty="0"/>
              <a:t>dr. Lorem Ipsum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873600" y="6357600"/>
            <a:ext cx="5599304" cy="3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Helvetica"/>
                <a:cs typeface="Helvetica"/>
              </a:defRPr>
            </a:lvl1pPr>
          </a:lstStyle>
          <a:p>
            <a:pPr lvl="0"/>
            <a:r>
              <a:rPr lang="sl-SI" sz="1200" b="0" dirty="0" err="1"/>
              <a:t>Place</a:t>
            </a:r>
            <a:r>
              <a:rPr lang="sl-SI" sz="1200" b="0" dirty="0"/>
              <a:t>, </a:t>
            </a:r>
            <a:r>
              <a:rPr lang="sl-SI" sz="1200" b="0" dirty="0" err="1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9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conference or title of presentation</a:t>
            </a:r>
            <a:endParaRPr lang="sl-SI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74921" y="1150574"/>
            <a:ext cx="10402679" cy="52055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800" b="1" i="0">
                <a:solidFill>
                  <a:srgbClr val="26539C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EMUG, Rome </a:t>
            </a:r>
            <a:r>
              <a:rPr lang="en-GB" dirty="0"/>
              <a:t>• </a:t>
            </a:r>
            <a:r>
              <a:rPr lang="sl-SI" dirty="0"/>
              <a:t>April</a:t>
            </a:r>
            <a:r>
              <a:rPr lang="en-GB" dirty="0"/>
              <a:t> </a:t>
            </a:r>
            <a:r>
              <a:rPr lang="en-US" dirty="0"/>
              <a:t>1</a:t>
            </a:r>
            <a:r>
              <a:rPr lang="sl-SI" dirty="0"/>
              <a:t>5</a:t>
            </a:r>
            <a:r>
              <a:rPr lang="en-GB" dirty="0"/>
              <a:t>–</a:t>
            </a:r>
            <a:r>
              <a:rPr lang="en-US" dirty="0"/>
              <a:t>18</a:t>
            </a:r>
            <a:r>
              <a:rPr lang="en-GB" dirty="0"/>
              <a:t>, 2024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687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00" y="2066399"/>
            <a:ext cx="5040000" cy="42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5200" y="2066400"/>
            <a:ext cx="5040000" cy="42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conference or title of presentation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405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600" y="2066400"/>
            <a:ext cx="504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3600" y="2706162"/>
            <a:ext cx="5040000" cy="3650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200" y="2066400"/>
            <a:ext cx="504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5200" y="2706161"/>
            <a:ext cx="5040000" cy="3650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conference or title of presentation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47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conference or title of presentation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121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conference or title of presentation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800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575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600" y="720000"/>
            <a:ext cx="10401600" cy="1143000"/>
          </a:xfrm>
          <a:prstGeom prst="rect">
            <a:avLst/>
          </a:prstGeom>
        </p:spPr>
        <p:txBody>
          <a:bodyPr vert="horz" lIns="91440" tIns="46800" rIns="91440" bIns="4680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600" y="2064774"/>
            <a:ext cx="10401600" cy="4291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3600" y="6356351"/>
            <a:ext cx="5599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Name of conference or title of presentation</a:t>
            </a: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"/>
            <a:ext cx="9143244" cy="889942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11493897" y="6356350"/>
            <a:ext cx="59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15C368-96C3-7C4B-9169-1B445A0BC99A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839200" y="6370895"/>
            <a:ext cx="2438400" cy="36512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sl-SI" sz="1200" dirty="0" err="1">
                <a:latin typeface="Helvetica" pitchFamily="34" charset="0"/>
                <a:cs typeface="Helvetica" pitchFamily="34" charset="0"/>
              </a:rPr>
              <a:t>r4.ijs.si</a:t>
            </a:r>
            <a:endParaRPr lang="sl-SI" sz="12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6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6539C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30000"/>
        <a:buFont typeface="Arial" pitchFamily="34" charset="0"/>
        <a:buChar char="•"/>
        <a:defRPr sz="28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130000"/>
        <a:buFont typeface="Arial" pitchFamily="34" charset="0"/>
        <a:buChar char="•"/>
        <a:defRPr sz="2400" kern="1200">
          <a:solidFill>
            <a:srgbClr val="26539C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130000"/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130000"/>
        <a:buFont typeface="Arial" pitchFamily="34" charset="0"/>
        <a:buChar char="•"/>
        <a:defRPr sz="1800" kern="1200">
          <a:solidFill>
            <a:srgbClr val="26539C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130000"/>
        <a:buFont typeface="Arial" pitchFamily="34" charset="0"/>
        <a:buChar char="•"/>
        <a:defRPr sz="18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98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FB10-DA17-4FA2-B7C2-AEE3C7E5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of released RN from fuel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C767-1C81-4C11-836A-BFB4BBCB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51891"/>
            <a:ext cx="11988459" cy="804460"/>
          </a:xfrm>
        </p:spPr>
        <p:txBody>
          <a:bodyPr>
            <a:normAutofit/>
          </a:bodyPr>
          <a:lstStyle/>
          <a:p>
            <a:r>
              <a:rPr lang="en-US" sz="2000" dirty="0"/>
              <a:t>Released Cs ~100 kg &gt; initial inventory ~20 kg, released </a:t>
            </a:r>
            <a:r>
              <a:rPr lang="en-US" sz="2000" dirty="0" err="1"/>
              <a:t>CsM</a:t>
            </a:r>
            <a:r>
              <a:rPr lang="en-US" sz="2000" dirty="0"/>
              <a:t> ~10 kg &lt; initial inventory ~110 kg</a:t>
            </a:r>
          </a:p>
          <a:p>
            <a:r>
              <a:rPr lang="en-US" sz="2000" dirty="0"/>
              <a:t>VANESA release model from debris in cavity does not model </a:t>
            </a:r>
            <a:r>
              <a:rPr lang="en-US" sz="2000" dirty="0" err="1"/>
              <a:t>CsM</a:t>
            </a:r>
            <a:r>
              <a:rPr lang="en-US" sz="2000" dirty="0"/>
              <a:t>, but decomposes into Cs and Mo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211EA-43D1-4F68-A136-C2A54B7F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EMUG, Rome </a:t>
            </a:r>
            <a:r>
              <a:rPr lang="en-GB"/>
              <a:t>• </a:t>
            </a:r>
            <a:r>
              <a:rPr lang="sl-SI"/>
              <a:t>April</a:t>
            </a:r>
            <a:r>
              <a:rPr lang="en-GB"/>
              <a:t> </a:t>
            </a:r>
            <a:r>
              <a:rPr lang="en-US"/>
              <a:t>1</a:t>
            </a:r>
            <a:r>
              <a:rPr lang="sl-SI"/>
              <a:t>5</a:t>
            </a:r>
            <a:r>
              <a:rPr lang="en-GB"/>
              <a:t>–</a:t>
            </a:r>
            <a:r>
              <a:rPr lang="en-US"/>
              <a:t>18</a:t>
            </a:r>
            <a:r>
              <a:rPr lang="en-GB"/>
              <a:t>, 2024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ADEF4-DC98-4119-9F55-EFDF4EDCBF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7" y="2059625"/>
            <a:ext cx="2879725" cy="1599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65750A-836B-4AD3-8511-8D276497FB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7" y="3941976"/>
            <a:ext cx="2879725" cy="1599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6CC3B7-4E9A-473B-927E-EE09493E7F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22" y="2059624"/>
            <a:ext cx="2879725" cy="1599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6BEA4-3C5A-4FC5-85B1-162BD309095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2" y="3952326"/>
            <a:ext cx="2879725" cy="1599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634DA-5749-464D-A2FC-D35A6CC9F0A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58" y="2064772"/>
            <a:ext cx="2879725" cy="1599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A54E4C-4570-47BA-9EFE-79BD1C7D308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83" y="2069921"/>
            <a:ext cx="2879725" cy="1599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99E31F-8F77-4D08-92BE-617AF2B1FF4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78" y="3952273"/>
            <a:ext cx="2879725" cy="1599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FC10F0-76DA-4881-B685-A7FFEB66546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02" y="3952326"/>
            <a:ext cx="2879725" cy="15995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935062-A4F0-45F2-B489-3F50F8126089}"/>
              </a:ext>
            </a:extLst>
          </p:cNvPr>
          <p:cNvSpPr txBox="1"/>
          <p:nvPr/>
        </p:nvSpPr>
        <p:spPr>
          <a:xfrm>
            <a:off x="461985" y="1722602"/>
            <a:ext cx="115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                                                                                                               </a:t>
            </a:r>
            <a:r>
              <a:rPr lang="en-US" dirty="0" err="1"/>
              <a:t>CsI</a:t>
            </a:r>
            <a:endParaRPr lang="sl-S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63DDDD-D314-471B-9EFC-EDE17C87A3A6}"/>
              </a:ext>
            </a:extLst>
          </p:cNvPr>
          <p:cNvSpPr txBox="1"/>
          <p:nvPr/>
        </p:nvSpPr>
        <p:spPr>
          <a:xfrm>
            <a:off x="463305" y="3577845"/>
            <a:ext cx="115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I2                                                                                                                </a:t>
            </a:r>
            <a:r>
              <a:rPr lang="en-US" dirty="0" err="1"/>
              <a:t>CsM</a:t>
            </a:r>
            <a:endParaRPr lang="sl-S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79B6D-9937-4953-BF15-790132FDD52F}"/>
              </a:ext>
            </a:extLst>
          </p:cNvPr>
          <p:cNvSpPr txBox="1"/>
          <p:nvPr/>
        </p:nvSpPr>
        <p:spPr>
          <a:xfrm>
            <a:off x="3994878" y="3037116"/>
            <a:ext cx="117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Fraction of </a:t>
            </a:r>
            <a:r>
              <a:rPr lang="en-US" sz="1200" dirty="0" err="1"/>
              <a:t>CsM</a:t>
            </a:r>
            <a:endParaRPr lang="sl-SI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33348E-0308-454B-9BFF-B83060DA62B4}"/>
              </a:ext>
            </a:extLst>
          </p:cNvPr>
          <p:cNvSpPr txBox="1"/>
          <p:nvPr/>
        </p:nvSpPr>
        <p:spPr>
          <a:xfrm>
            <a:off x="3994877" y="4179371"/>
            <a:ext cx="117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Fraction of I2</a:t>
            </a:r>
            <a:endParaRPr lang="sl-SI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A07FA-A673-4ADF-B0B1-F837A0A60B63}"/>
              </a:ext>
            </a:extLst>
          </p:cNvPr>
          <p:cNvSpPr txBox="1"/>
          <p:nvPr/>
        </p:nvSpPr>
        <p:spPr>
          <a:xfrm>
            <a:off x="10285749" y="3127186"/>
            <a:ext cx="117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Fraction of I2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48434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7C9B-6EE3-4084-A1DC-FEE4EE6A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of RN on containment venting filters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9C747-F8CA-44CA-ACE5-C8672C14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EMUG, Rome </a:t>
            </a:r>
            <a:r>
              <a:rPr lang="en-GB"/>
              <a:t>• </a:t>
            </a:r>
            <a:r>
              <a:rPr lang="sl-SI"/>
              <a:t>April</a:t>
            </a:r>
            <a:r>
              <a:rPr lang="en-GB"/>
              <a:t> </a:t>
            </a:r>
            <a:r>
              <a:rPr lang="en-US"/>
              <a:t>1</a:t>
            </a:r>
            <a:r>
              <a:rPr lang="sl-SI"/>
              <a:t>5</a:t>
            </a:r>
            <a:r>
              <a:rPr lang="en-GB"/>
              <a:t>–</a:t>
            </a:r>
            <a:r>
              <a:rPr lang="en-US"/>
              <a:t>18</a:t>
            </a:r>
            <a:r>
              <a:rPr lang="en-GB"/>
              <a:t>, 2024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4F08E-E08F-4C4E-9B8A-D2F7E12D5F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" y="2064128"/>
            <a:ext cx="2879725" cy="1599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CD17A-5AC8-439C-AF28-96233FB605C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" y="3947177"/>
            <a:ext cx="2879725" cy="1599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027172-ADB6-47CD-BC61-5F85D0AD8F2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80" y="2078031"/>
            <a:ext cx="2879725" cy="1599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4FD7E0-4506-4C4F-8861-AEA2838D89D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82" y="3947176"/>
            <a:ext cx="2879725" cy="1599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8AB2E2-82B2-4323-85BD-DB751074B4B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95" y="2060723"/>
            <a:ext cx="2879725" cy="1599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EF274-D634-43A0-844C-D6B1EDE28A4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20" y="2060722"/>
            <a:ext cx="2879725" cy="1599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BDE41B-94E5-418F-A125-CF960DE3FEE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95" y="3947175"/>
            <a:ext cx="2879725" cy="1599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DABFDE-3672-4297-AD14-DBA43940467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20" y="3947174"/>
            <a:ext cx="2879725" cy="15995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E05830-70A3-42AE-A370-0AFE094B050A}"/>
              </a:ext>
            </a:extLst>
          </p:cNvPr>
          <p:cNvSpPr txBox="1"/>
          <p:nvPr/>
        </p:nvSpPr>
        <p:spPr>
          <a:xfrm>
            <a:off x="461985" y="1722602"/>
            <a:ext cx="115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                                                                                                               </a:t>
            </a:r>
            <a:r>
              <a:rPr lang="en-US" dirty="0" err="1"/>
              <a:t>CsI</a:t>
            </a:r>
            <a:endParaRPr lang="sl-S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C17451-5C06-4A68-BCA2-554A6731C4C6}"/>
              </a:ext>
            </a:extLst>
          </p:cNvPr>
          <p:cNvSpPr txBox="1"/>
          <p:nvPr/>
        </p:nvSpPr>
        <p:spPr>
          <a:xfrm>
            <a:off x="463305" y="3577845"/>
            <a:ext cx="115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I2                                                                                                                </a:t>
            </a:r>
            <a:r>
              <a:rPr lang="en-US" dirty="0" err="1"/>
              <a:t>CsM</a:t>
            </a:r>
            <a:endParaRPr lang="sl-S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166E25-3E65-4951-8861-2EC2C4F07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51890"/>
            <a:ext cx="12192000" cy="1169585"/>
          </a:xfrm>
        </p:spPr>
        <p:txBody>
          <a:bodyPr>
            <a:normAutofit/>
          </a:bodyPr>
          <a:lstStyle/>
          <a:p>
            <a:r>
              <a:rPr lang="en-US" sz="2000" dirty="0"/>
              <a:t>Cs, </a:t>
            </a:r>
            <a:r>
              <a:rPr lang="en-US" sz="2000" dirty="0" err="1"/>
              <a:t>CsI</a:t>
            </a:r>
            <a:r>
              <a:rPr lang="en-US" sz="2000" dirty="0"/>
              <a:t> filter scatter larger than fuel release sc., Pearson c.c. low </a:t>
            </a:r>
            <a:r>
              <a:rPr lang="en-US" sz="2000" dirty="0">
                <a:sym typeface="Symbol" panose="05050102010706020507" pitchFamily="18" charset="2"/>
              </a:rPr>
              <a:t></a:t>
            </a:r>
            <a:r>
              <a:rPr lang="en-US" sz="2000" dirty="0"/>
              <a:t> num. variance or </a:t>
            </a:r>
            <a:r>
              <a:rPr lang="en-US" sz="2000" dirty="0" err="1"/>
              <a:t>stoch</a:t>
            </a:r>
            <a:r>
              <a:rPr lang="en-US" sz="2000" dirty="0"/>
              <a:t>. influence</a:t>
            </a:r>
          </a:p>
          <a:p>
            <a:r>
              <a:rPr lang="en-US" sz="2000" dirty="0"/>
              <a:t>I2 filter mass similar to fuel release mass </a:t>
            </a:r>
            <a:r>
              <a:rPr lang="en-US" sz="2000" dirty="0">
                <a:sym typeface="Symbol" panose="05050102010706020507" pitchFamily="18" charset="2"/>
              </a:rPr>
              <a:t> during repeated containment depressurization almost all I2 						flows through filters</a:t>
            </a:r>
            <a:r>
              <a:rPr lang="en-US" sz="20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9941F0-241D-4CC4-BFD9-3667ADF7DD47}"/>
              </a:ext>
            </a:extLst>
          </p:cNvPr>
          <p:cNvSpPr txBox="1"/>
          <p:nvPr/>
        </p:nvSpPr>
        <p:spPr>
          <a:xfrm>
            <a:off x="4303842" y="4179371"/>
            <a:ext cx="117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Fraction of I2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64965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C544-F844-4862-8642-310054EC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 heat release on containment filters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6604B-BE34-40E6-85AB-CDAC3F21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579" y="2064774"/>
            <a:ext cx="6014879" cy="4291577"/>
          </a:xfrm>
        </p:spPr>
        <p:txBody>
          <a:bodyPr>
            <a:normAutofit/>
          </a:bodyPr>
          <a:lstStyle/>
          <a:p>
            <a:r>
              <a:rPr lang="en-US" sz="2000" dirty="0"/>
              <a:t>Larger scatter for aerosol filter, Pearson c.c. low </a:t>
            </a:r>
            <a:r>
              <a:rPr lang="en-US" sz="2000" dirty="0">
                <a:sym typeface="Symbol" panose="05050102010706020507" pitchFamily="18" charset="2"/>
              </a:rPr>
              <a:t></a:t>
            </a:r>
            <a:r>
              <a:rPr lang="en-US" sz="2000" dirty="0"/>
              <a:t> num. variance or stochastic influence</a:t>
            </a:r>
          </a:p>
          <a:p>
            <a:r>
              <a:rPr lang="en-US" sz="2000" dirty="0"/>
              <a:t>Large scatter for iodine filter consistent with assumed probabilistic distribution of I2</a:t>
            </a:r>
          </a:p>
          <a:p>
            <a:endParaRPr lang="en-US" sz="2000" dirty="0"/>
          </a:p>
          <a:p>
            <a:r>
              <a:rPr lang="en-US" sz="2000" dirty="0"/>
              <a:t>Aerosol filter designed for a heat load of 170 kW, iodine filter for 20 kW </a:t>
            </a:r>
          </a:p>
          <a:p>
            <a:r>
              <a:rPr lang="en-US" sz="2000" dirty="0"/>
              <a:t>Calculated heat loads on filters do not exceed the design values in any calculation </a:t>
            </a:r>
          </a:p>
          <a:p>
            <a:endParaRPr lang="sl-SI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09FFB-37DC-4137-A36C-55483DF7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EMUG, Rome </a:t>
            </a:r>
            <a:r>
              <a:rPr lang="en-GB"/>
              <a:t>• </a:t>
            </a:r>
            <a:r>
              <a:rPr lang="sl-SI"/>
              <a:t>April</a:t>
            </a:r>
            <a:r>
              <a:rPr lang="en-GB"/>
              <a:t> </a:t>
            </a:r>
            <a:r>
              <a:rPr lang="en-US"/>
              <a:t>1</a:t>
            </a:r>
            <a:r>
              <a:rPr lang="sl-SI"/>
              <a:t>5</a:t>
            </a:r>
            <a:r>
              <a:rPr lang="en-GB"/>
              <a:t>–</a:t>
            </a:r>
            <a:r>
              <a:rPr lang="en-US"/>
              <a:t>18</a:t>
            </a:r>
            <a:r>
              <a:rPr lang="en-GB"/>
              <a:t>, 2024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FE9C0-5899-4144-B4CB-89B7EA8086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1" y="2064773"/>
            <a:ext cx="2879725" cy="1599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FFA03-6DB5-4D90-9489-F9A68C4B7C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1" y="3946627"/>
            <a:ext cx="2879725" cy="1599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D8C03C-6D40-4509-A653-74E55C2385D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6" y="2091934"/>
            <a:ext cx="2879725" cy="1599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E5D417-8D66-425B-B22B-24B347D2B75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6" y="3947177"/>
            <a:ext cx="2879725" cy="15995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B4C0BD-B32D-4BAD-8297-6A40EEF158AC}"/>
              </a:ext>
            </a:extLst>
          </p:cNvPr>
          <p:cNvSpPr txBox="1"/>
          <p:nvPr/>
        </p:nvSpPr>
        <p:spPr>
          <a:xfrm>
            <a:off x="461985" y="1722602"/>
            <a:ext cx="115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Aerosol filter</a:t>
            </a:r>
            <a:endParaRPr lang="sl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D232A7-498A-48FB-A8EA-188B198E2535}"/>
              </a:ext>
            </a:extLst>
          </p:cNvPr>
          <p:cNvSpPr txBox="1"/>
          <p:nvPr/>
        </p:nvSpPr>
        <p:spPr>
          <a:xfrm>
            <a:off x="463305" y="3577845"/>
            <a:ext cx="115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Iodine filter</a:t>
            </a:r>
            <a:endParaRPr lang="sl-S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61FD7-FDA9-47E1-8A51-D0A0E6BCDE17}"/>
              </a:ext>
            </a:extLst>
          </p:cNvPr>
          <p:cNvSpPr txBox="1"/>
          <p:nvPr/>
        </p:nvSpPr>
        <p:spPr>
          <a:xfrm>
            <a:off x="4303842" y="4179371"/>
            <a:ext cx="117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Fraction of I2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76582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91C8-E016-4BF0-A29F-C9155E3E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00" y="720000"/>
            <a:ext cx="10401600" cy="772884"/>
          </a:xfrm>
        </p:spPr>
        <p:txBody>
          <a:bodyPr/>
          <a:lstStyle/>
          <a:p>
            <a:r>
              <a:rPr lang="en-US" dirty="0"/>
              <a:t>Conclusions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F0DF-1E1D-47C5-A57D-DCB665B1B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510031"/>
            <a:ext cx="11490960" cy="48615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Uncertainty analysis of unmitigated SBO with LBLOCA in </a:t>
            </a:r>
            <a:r>
              <a:rPr lang="en-US" dirty="0" err="1"/>
              <a:t>Krško</a:t>
            </a:r>
            <a:r>
              <a:rPr lang="en-US" dirty="0"/>
              <a:t> NPP was performed</a:t>
            </a:r>
          </a:p>
          <a:p>
            <a:pPr lvl="1"/>
            <a:r>
              <a:rPr lang="en-US" dirty="0"/>
              <a:t>Analysis covers only considered uncertain model parameters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actual uncertainty of results is expected to be larger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Chemical reactions of RN considered by adjusting inventory of RN classes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VANESA model for RN releases from debris in cavity does not model </a:t>
            </a:r>
            <a:r>
              <a:rPr lang="en-US" dirty="0" err="1"/>
              <a:t>CsM</a:t>
            </a:r>
            <a:r>
              <a:rPr lang="en-US" dirty="0"/>
              <a:t>, but decomposes into Cs and Mo</a:t>
            </a:r>
          </a:p>
          <a:p>
            <a:pPr lvl="1"/>
            <a:r>
              <a:rPr lang="en-US" dirty="0"/>
              <a:t>Typically key RN released during in-vessel core degradation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 not problem</a:t>
            </a:r>
          </a:p>
          <a:p>
            <a:pPr lvl="1"/>
            <a:r>
              <a:rPr lang="en-US" dirty="0"/>
              <a:t>Our scenario rapid failure of reactor vessel </a:t>
            </a:r>
            <a:r>
              <a:rPr lang="en-US" dirty="0">
                <a:sym typeface="Symbol" panose="05050102010706020507" pitchFamily="18" charset="2"/>
              </a:rPr>
              <a:t> benefits from considering Cs-Mo chemical reaction mainly lost</a:t>
            </a:r>
            <a:br>
              <a:rPr lang="en-US" dirty="0">
                <a:sym typeface="Symbol" panose="05050102010706020507" pitchFamily="18" charset="2"/>
              </a:rPr>
            </a:br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Scatter of results reflects scatter of uncertain model parameters</a:t>
            </a:r>
          </a:p>
          <a:p>
            <a:pPr lvl="1"/>
            <a:r>
              <a:rPr lang="en-US" dirty="0"/>
              <a:t>For some results it is much larger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numerical variance or stochastic influence significantly contribute to scatter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Calculated heat loads on filters do not exceed design values</a:t>
            </a:r>
          </a:p>
          <a:p>
            <a:pPr marL="0" indent="0">
              <a:buNone/>
            </a:pPr>
            <a:endParaRPr lang="en-US" dirty="0"/>
          </a:p>
          <a:p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2112C-D124-4A8E-9F2F-EE4AADDA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EMUG, Rome </a:t>
            </a:r>
            <a:r>
              <a:rPr lang="en-GB" dirty="0"/>
              <a:t>• </a:t>
            </a:r>
            <a:r>
              <a:rPr lang="sl-SI" dirty="0"/>
              <a:t>April</a:t>
            </a:r>
            <a:r>
              <a:rPr lang="en-GB" dirty="0"/>
              <a:t> </a:t>
            </a:r>
            <a:r>
              <a:rPr lang="en-US" dirty="0"/>
              <a:t>1</a:t>
            </a:r>
            <a:r>
              <a:rPr lang="sl-SI" dirty="0"/>
              <a:t>5</a:t>
            </a:r>
            <a:r>
              <a:rPr lang="en-GB" dirty="0"/>
              <a:t>–</a:t>
            </a:r>
            <a:r>
              <a:rPr lang="en-US" dirty="0"/>
              <a:t>18</a:t>
            </a:r>
            <a:r>
              <a:rPr lang="en-GB" dirty="0"/>
              <a:t>, 2024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611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02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717" y="1412891"/>
            <a:ext cx="10080566" cy="1470025"/>
          </a:xfrm>
        </p:spPr>
        <p:txBody>
          <a:bodyPr/>
          <a:lstStyle/>
          <a:p>
            <a:pPr algn="ctr"/>
            <a:r>
              <a:rPr lang="en-US" dirty="0"/>
              <a:t>Uncertainty Analysis of Severe Accident in </a:t>
            </a:r>
            <a:r>
              <a:rPr lang="en-US" dirty="0" err="1"/>
              <a:t>Krško</a:t>
            </a:r>
            <a:r>
              <a:rPr lang="en-US" dirty="0"/>
              <a:t> NPP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361142" y="3329908"/>
            <a:ext cx="7469716" cy="198437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Matjaž Leskovar</a:t>
            </a:r>
          </a:p>
          <a:p>
            <a:pPr algn="ctr"/>
            <a:r>
              <a:rPr lang="en-US" sz="2400" dirty="0" err="1"/>
              <a:t>Jožef</a:t>
            </a:r>
            <a:r>
              <a:rPr lang="en-US" sz="2400" dirty="0"/>
              <a:t> Stefan Institute</a:t>
            </a:r>
          </a:p>
          <a:p>
            <a:pPr algn="ctr"/>
            <a:r>
              <a:rPr lang="en-US" sz="2400" dirty="0"/>
              <a:t>Ljubljana, Slovenia</a:t>
            </a:r>
            <a:endParaRPr lang="sl-S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EMUG, Rome </a:t>
            </a:r>
            <a:r>
              <a:rPr lang="en-GB" dirty="0"/>
              <a:t>• </a:t>
            </a:r>
            <a:r>
              <a:rPr lang="sl-SI" dirty="0"/>
              <a:t>April</a:t>
            </a:r>
            <a:r>
              <a:rPr lang="en-GB" dirty="0"/>
              <a:t> </a:t>
            </a:r>
            <a:r>
              <a:rPr lang="en-US" dirty="0"/>
              <a:t>1</a:t>
            </a:r>
            <a:r>
              <a:rPr lang="sl-SI" dirty="0"/>
              <a:t>5</a:t>
            </a:r>
            <a:r>
              <a:rPr lang="en-GB" dirty="0"/>
              <a:t>–</a:t>
            </a:r>
            <a:r>
              <a:rPr lang="en-US" dirty="0"/>
              <a:t>18</a:t>
            </a:r>
            <a:r>
              <a:rPr lang="en-GB" dirty="0"/>
              <a:t>, 2024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536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C95F-8F12-47DF-B80B-5E617FCE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64B6-4819-4373-ACEF-0FCC8B91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Analyzed SA scenario and applied codes</a:t>
            </a:r>
          </a:p>
          <a:p>
            <a:r>
              <a:rPr lang="en-US" dirty="0" err="1"/>
              <a:t>Krško</a:t>
            </a:r>
            <a:r>
              <a:rPr lang="en-US" dirty="0"/>
              <a:t> NPP MELCOR model</a:t>
            </a:r>
          </a:p>
          <a:p>
            <a:pPr lvl="1"/>
            <a:r>
              <a:rPr lang="en-US" dirty="0"/>
              <a:t>RN chemistry modelling approach</a:t>
            </a:r>
          </a:p>
          <a:p>
            <a:r>
              <a:rPr lang="en-US" dirty="0"/>
              <a:t>Uncertainty and sensitivity analysis</a:t>
            </a:r>
          </a:p>
          <a:p>
            <a:pPr lvl="1"/>
            <a:r>
              <a:rPr lang="en-US" dirty="0"/>
              <a:t>Uncertain input model parameters</a:t>
            </a:r>
          </a:p>
          <a:p>
            <a:r>
              <a:rPr lang="en-US" dirty="0"/>
              <a:t>Simulation results</a:t>
            </a:r>
          </a:p>
          <a:p>
            <a:pPr lvl="1"/>
            <a:r>
              <a:rPr lang="en-US" dirty="0"/>
              <a:t>Focus on radiological variables</a:t>
            </a:r>
          </a:p>
          <a:p>
            <a:r>
              <a:rPr lang="en-US" dirty="0"/>
              <a:t>Conclusions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E824C-68E5-4F59-B636-DE961AF9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EMUG, Rome </a:t>
            </a:r>
            <a:r>
              <a:rPr lang="en-GB"/>
              <a:t>• </a:t>
            </a:r>
            <a:r>
              <a:rPr lang="sl-SI"/>
              <a:t>April</a:t>
            </a:r>
            <a:r>
              <a:rPr lang="en-GB"/>
              <a:t> </a:t>
            </a:r>
            <a:r>
              <a:rPr lang="en-US"/>
              <a:t>1</a:t>
            </a:r>
            <a:r>
              <a:rPr lang="sl-SI"/>
              <a:t>5</a:t>
            </a:r>
            <a:r>
              <a:rPr lang="en-GB"/>
              <a:t>–</a:t>
            </a:r>
            <a:r>
              <a:rPr lang="en-US"/>
              <a:t>18</a:t>
            </a:r>
            <a:r>
              <a:rPr lang="en-GB"/>
              <a:t>, 2024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714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26A1-7AD5-4F77-BADD-401F6E7C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Krško</a:t>
            </a:r>
            <a:r>
              <a:rPr lang="en-US" dirty="0"/>
              <a:t> NPP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AB061-0033-45BD-A73F-0AB2A08EA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00" y="1746840"/>
            <a:ext cx="10401600" cy="47256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2-loop Westinghouse PWR with 1,994 </a:t>
            </a:r>
            <a:r>
              <a:rPr lang="en-US" dirty="0" err="1"/>
              <a:t>MW</a:t>
            </a:r>
            <a:r>
              <a:rPr lang="en-US" baseline="-25000" dirty="0" err="1"/>
              <a:t>th</a:t>
            </a:r>
            <a:r>
              <a:rPr lang="en-US" dirty="0"/>
              <a:t> and 696 </a:t>
            </a:r>
            <a:r>
              <a:rPr lang="en-US" dirty="0" err="1"/>
              <a:t>MW</a:t>
            </a:r>
            <a:r>
              <a:rPr lang="en-US" baseline="-25000" dirty="0" err="1"/>
              <a:t>el</a:t>
            </a:r>
            <a:endParaRPr lang="en-US" baseline="-25000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A2731-520C-4C44-9AAF-E7933D24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EMUG, Rome </a:t>
            </a:r>
            <a:r>
              <a:rPr lang="en-GB"/>
              <a:t>• </a:t>
            </a:r>
            <a:r>
              <a:rPr lang="sl-SI"/>
              <a:t>April</a:t>
            </a:r>
            <a:r>
              <a:rPr lang="en-GB"/>
              <a:t> </a:t>
            </a:r>
            <a:r>
              <a:rPr lang="en-US"/>
              <a:t>1</a:t>
            </a:r>
            <a:r>
              <a:rPr lang="sl-SI"/>
              <a:t>5</a:t>
            </a:r>
            <a:r>
              <a:rPr lang="en-GB"/>
              <a:t>–</a:t>
            </a:r>
            <a:r>
              <a:rPr lang="en-US"/>
              <a:t>18</a:t>
            </a:r>
            <a:r>
              <a:rPr lang="en-GB"/>
              <a:t>, 2024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541C3-1A0F-473E-8518-73947A75D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10" y="2341165"/>
            <a:ext cx="6034099" cy="39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A5EB-3575-45A7-8272-9917B6CA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Analyzed SA scenario and applied codes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48E7-AA2F-4C67-B555-3D360C44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00" y="2064774"/>
            <a:ext cx="10401600" cy="42915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Initial event strong earthquake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simultaneous SBO and 									      LBLOCA</a:t>
            </a:r>
          </a:p>
          <a:p>
            <a:r>
              <a:rPr lang="en-US" dirty="0"/>
              <a:t>Only passive safety systems available</a:t>
            </a:r>
          </a:p>
          <a:p>
            <a:endParaRPr lang="en-US" dirty="0"/>
          </a:p>
          <a:p>
            <a:r>
              <a:rPr lang="en-US" dirty="0"/>
              <a:t>MELCOR 2.2 R2023.0</a:t>
            </a:r>
            <a:br>
              <a:rPr lang="en-US" dirty="0"/>
            </a:br>
            <a:endParaRPr lang="en-US" dirty="0"/>
          </a:p>
          <a:p>
            <a:r>
              <a:rPr lang="en-US" dirty="0"/>
              <a:t>Uncertainty and sensitivity analyses with SUSA (GRS)</a:t>
            </a:r>
          </a:p>
          <a:p>
            <a:pPr lvl="1"/>
            <a:r>
              <a:rPr lang="en-US" dirty="0" err="1"/>
              <a:t>AptPlot</a:t>
            </a:r>
            <a:r>
              <a:rPr lang="en-US" dirty="0"/>
              <a:t> (results extraction from MELCOR plot files)</a:t>
            </a:r>
          </a:p>
          <a:p>
            <a:pPr lvl="1"/>
            <a:r>
              <a:rPr lang="en-US" dirty="0"/>
              <a:t>Python scripts (preparing </a:t>
            </a:r>
            <a:r>
              <a:rPr lang="en-US" dirty="0" err="1"/>
              <a:t>AptPlot</a:t>
            </a:r>
            <a:r>
              <a:rPr lang="en-US" dirty="0"/>
              <a:t> command file, formatting </a:t>
            </a:r>
            <a:r>
              <a:rPr lang="en-US" dirty="0" err="1"/>
              <a:t>AptPlot</a:t>
            </a:r>
            <a:r>
              <a:rPr lang="en-US" dirty="0"/>
              <a:t> output for SUSA, results extraction from SUSA output, plotting results) </a:t>
            </a:r>
          </a:p>
          <a:p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CEA52-5B44-41B8-B83A-527929A1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EMUG, Rome </a:t>
            </a:r>
            <a:r>
              <a:rPr lang="en-GB"/>
              <a:t>• </a:t>
            </a:r>
            <a:r>
              <a:rPr lang="sl-SI"/>
              <a:t>April</a:t>
            </a:r>
            <a:r>
              <a:rPr lang="en-GB"/>
              <a:t> </a:t>
            </a:r>
            <a:r>
              <a:rPr lang="en-US"/>
              <a:t>1</a:t>
            </a:r>
            <a:r>
              <a:rPr lang="sl-SI"/>
              <a:t>5</a:t>
            </a:r>
            <a:r>
              <a:rPr lang="en-GB"/>
              <a:t>–</a:t>
            </a:r>
            <a:r>
              <a:rPr lang="en-US"/>
              <a:t>18</a:t>
            </a:r>
            <a:r>
              <a:rPr lang="en-GB"/>
              <a:t>, 2024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913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6ED0-0E59-463B-9DA8-79673F1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00" y="720000"/>
            <a:ext cx="10401600" cy="1143000"/>
          </a:xfrm>
        </p:spPr>
        <p:txBody>
          <a:bodyPr/>
          <a:lstStyle/>
          <a:p>
            <a:r>
              <a:rPr lang="en-GB" dirty="0" err="1"/>
              <a:t>Krško</a:t>
            </a:r>
            <a:r>
              <a:rPr lang="en-GB" dirty="0"/>
              <a:t> NPP </a:t>
            </a:r>
            <a:r>
              <a:rPr lang="en-GB" dirty="0" err="1"/>
              <a:t>nodalization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ADF23-8696-4D1F-89A8-C45D108E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3F2E8-823B-47FA-AA3C-B7DE1CEE8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84195" y="781816"/>
            <a:ext cx="477811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C924C-8AC4-4526-8E66-CC8BB1285C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52" y="1814398"/>
            <a:ext cx="4895438" cy="4778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1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2E36-4C67-49FB-B929-5D2AFF1C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RN chemistry modelling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ADA7-7D0A-46AB-969D-A0B728718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863001"/>
            <a:ext cx="10863720" cy="427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MELCOR chemical reactions of RN can not be properly modelled directly</a:t>
            </a:r>
          </a:p>
          <a:p>
            <a:pPr lvl="1"/>
            <a:r>
              <a:rPr lang="en-US" dirty="0"/>
              <a:t>Compounds may be defined, e.g. Cs + I </a:t>
            </a:r>
            <a:r>
              <a:rPr lang="en-US" dirty="0">
                <a:sym typeface="Symbol" panose="05050102010706020507" pitchFamily="18" charset="2"/>
              </a:rPr>
              <a:t>→ </a:t>
            </a:r>
            <a:r>
              <a:rPr lang="en-US" dirty="0" err="1"/>
              <a:t>CsI</a:t>
            </a:r>
            <a:r>
              <a:rPr lang="en-US" dirty="0"/>
              <a:t>, Cs + Mo </a:t>
            </a:r>
            <a:r>
              <a:rPr lang="en-US" dirty="0">
                <a:sym typeface="Symbol" panose="05050102010706020507" pitchFamily="18" charset="2"/>
              </a:rPr>
              <a:t>→</a:t>
            </a:r>
            <a:r>
              <a:rPr lang="en-US" dirty="0"/>
              <a:t> </a:t>
            </a:r>
            <a:r>
              <a:rPr lang="en-US" dirty="0" err="1"/>
              <a:t>CsM</a:t>
            </a:r>
            <a:br>
              <a:rPr lang="en-US" dirty="0"/>
            </a:br>
            <a:r>
              <a:rPr lang="en-US" dirty="0">
                <a:sym typeface="Symbol" panose="05050102010706020507" pitchFamily="18" charset="2"/>
              </a:rPr>
              <a:t> all available material will react  e.g. (nearly) no gaseous I</a:t>
            </a:r>
            <a:br>
              <a:rPr lang="en-US" dirty="0">
                <a:sym typeface="Symbol" panose="05050102010706020507" pitchFamily="18" charset="2"/>
              </a:rPr>
            </a:b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Chemical reactions considered by adjusting inventory of RN classes Cs, I2, </a:t>
            </a:r>
            <a:r>
              <a:rPr lang="en-US" dirty="0" err="1">
                <a:sym typeface="Symbol" panose="05050102010706020507" pitchFamily="18" charset="2"/>
              </a:rPr>
              <a:t>CsI</a:t>
            </a:r>
            <a:r>
              <a:rPr lang="en-US" dirty="0">
                <a:sym typeface="Symbol" panose="05050102010706020507" pitchFamily="18" charset="2"/>
              </a:rPr>
              <a:t>, Mo and </a:t>
            </a:r>
            <a:r>
              <a:rPr lang="en-US" dirty="0" err="1">
                <a:sym typeface="Symbol" panose="05050102010706020507" pitchFamily="18" charset="2"/>
              </a:rPr>
              <a:t>CsM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1.7 % I in </a:t>
            </a:r>
            <a:r>
              <a:rPr lang="en-US" dirty="0" err="1">
                <a:sym typeface="Symbol" panose="05050102010706020507" pitchFamily="18" charset="2"/>
              </a:rPr>
              <a:t>vapour</a:t>
            </a:r>
            <a:r>
              <a:rPr lang="en-US" dirty="0">
                <a:sym typeface="Symbol" panose="05050102010706020507" pitchFamily="18" charset="2"/>
              </a:rPr>
              <a:t> form I2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98.3 % I as </a:t>
            </a:r>
            <a:r>
              <a:rPr lang="en-US" dirty="0" err="1">
                <a:sym typeface="Symbol" panose="05050102010706020507" pitchFamily="18" charset="2"/>
              </a:rPr>
              <a:t>CsI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80 % Cs (not as </a:t>
            </a:r>
            <a:r>
              <a:rPr lang="en-US" dirty="0" err="1">
                <a:sym typeface="Symbol" panose="05050102010706020507" pitchFamily="18" charset="2"/>
              </a:rPr>
              <a:t>CsI</a:t>
            </a:r>
            <a:r>
              <a:rPr lang="en-US" dirty="0">
                <a:sym typeface="Symbol" panose="05050102010706020507" pitchFamily="18" charset="2"/>
              </a:rPr>
              <a:t>) as </a:t>
            </a:r>
            <a:r>
              <a:rPr lang="en-US" dirty="0" err="1">
                <a:sym typeface="Symbol" panose="05050102010706020507" pitchFamily="18" charset="2"/>
              </a:rPr>
              <a:t>CsM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20 % Cs (not as </a:t>
            </a:r>
            <a:r>
              <a:rPr lang="en-US" dirty="0" err="1">
                <a:sym typeface="Symbol" panose="05050102010706020507" pitchFamily="18" charset="2"/>
              </a:rPr>
              <a:t>CsI</a:t>
            </a:r>
            <a:r>
              <a:rPr lang="en-US" dirty="0">
                <a:sym typeface="Symbol" panose="05050102010706020507" pitchFamily="18" charset="2"/>
              </a:rPr>
              <a:t>) as Cs 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19C15-4095-4BA8-9A1E-2A2DFF46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EMUG, Rome </a:t>
            </a:r>
            <a:r>
              <a:rPr lang="en-GB"/>
              <a:t>• </a:t>
            </a:r>
            <a:r>
              <a:rPr lang="sl-SI"/>
              <a:t>April</a:t>
            </a:r>
            <a:r>
              <a:rPr lang="en-GB"/>
              <a:t> </a:t>
            </a:r>
            <a:r>
              <a:rPr lang="en-US"/>
              <a:t>1</a:t>
            </a:r>
            <a:r>
              <a:rPr lang="sl-SI"/>
              <a:t>5</a:t>
            </a:r>
            <a:r>
              <a:rPr lang="en-GB"/>
              <a:t>–</a:t>
            </a:r>
            <a:r>
              <a:rPr lang="en-US"/>
              <a:t>18</a:t>
            </a:r>
            <a:r>
              <a:rPr lang="en-GB"/>
              <a:t>, 2024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D5594-7C33-4145-93E8-F62EAD1F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693" y="4295996"/>
            <a:ext cx="6802747" cy="18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6558-BC62-456F-8872-96583FC1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 input model parameters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E523-C2D2-422A-938E-710EDCD8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722120"/>
            <a:ext cx="11460480" cy="46342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/>
              <a:t>Based on SOARCA Uncertainty Analysis for Surry NPP</a:t>
            </a:r>
            <a:br>
              <a:rPr lang="en-US" dirty="0"/>
            </a:br>
            <a:endParaRPr lang="en-US" dirty="0"/>
          </a:p>
          <a:p>
            <a:r>
              <a:rPr lang="sl-SI" sz="2600" dirty="0"/>
              <a:t>Par 1 - </a:t>
            </a:r>
            <a:r>
              <a:rPr lang="sl-SI" sz="2600" dirty="0" err="1"/>
              <a:t>Zircaloy</a:t>
            </a:r>
            <a:r>
              <a:rPr lang="sl-SI" sz="2600" dirty="0"/>
              <a:t> </a:t>
            </a:r>
            <a:r>
              <a:rPr lang="sl-SI" sz="2600" dirty="0" err="1"/>
              <a:t>melt</a:t>
            </a:r>
            <a:r>
              <a:rPr lang="sl-SI" sz="2600" dirty="0"/>
              <a:t> </a:t>
            </a:r>
            <a:r>
              <a:rPr lang="sl-SI" sz="2600" dirty="0" err="1"/>
              <a:t>breakout</a:t>
            </a:r>
            <a:r>
              <a:rPr lang="sl-SI" sz="2600" dirty="0"/>
              <a:t> temperature</a:t>
            </a:r>
            <a:br>
              <a:rPr lang="en-US" sz="2600" dirty="0"/>
            </a:br>
            <a:r>
              <a:rPr lang="en-US" sz="2600" dirty="0"/>
              <a:t>            </a:t>
            </a:r>
            <a:r>
              <a:rPr lang="sl-SI" sz="2600" dirty="0"/>
              <a:t>(beta </a:t>
            </a:r>
            <a:r>
              <a:rPr lang="sl-SI" sz="2600" dirty="0" err="1"/>
              <a:t>distribution</a:t>
            </a:r>
            <a:r>
              <a:rPr lang="sl-SI" sz="2600" dirty="0"/>
              <a:t>, mode 2360 K, min 2100 K, </a:t>
            </a:r>
            <a:r>
              <a:rPr lang="sl-SI" sz="2600" dirty="0" err="1"/>
              <a:t>max</a:t>
            </a:r>
            <a:r>
              <a:rPr lang="sl-SI" sz="2600" dirty="0"/>
              <a:t> 2540 K</a:t>
            </a:r>
            <a:r>
              <a:rPr lang="en-US" sz="2600" dirty="0"/>
              <a:t>; ref 2400 K</a:t>
            </a:r>
            <a:r>
              <a:rPr lang="sl-SI" sz="2600" dirty="0"/>
              <a:t>)</a:t>
            </a:r>
            <a:br>
              <a:rPr lang="en-US" sz="2600" dirty="0"/>
            </a:br>
            <a:endParaRPr lang="sl-SI" sz="2600" dirty="0"/>
          </a:p>
          <a:p>
            <a:r>
              <a:rPr lang="sl-SI" sz="2600" dirty="0"/>
              <a:t>Par 2 - </a:t>
            </a:r>
            <a:r>
              <a:rPr lang="sl-SI" sz="2600" dirty="0" err="1"/>
              <a:t>Molten</a:t>
            </a:r>
            <a:r>
              <a:rPr lang="sl-SI" sz="2600" dirty="0"/>
              <a:t> </a:t>
            </a:r>
            <a:r>
              <a:rPr lang="sl-SI" sz="2600" dirty="0" err="1"/>
              <a:t>clad</a:t>
            </a:r>
            <a:r>
              <a:rPr lang="sl-SI" sz="2600" dirty="0"/>
              <a:t> </a:t>
            </a:r>
            <a:r>
              <a:rPr lang="sl-SI" sz="2600" dirty="0" err="1"/>
              <a:t>drainage</a:t>
            </a:r>
            <a:r>
              <a:rPr lang="sl-SI" sz="2600" dirty="0"/>
              <a:t> </a:t>
            </a:r>
            <a:r>
              <a:rPr lang="sl-SI" sz="2600" dirty="0" err="1"/>
              <a:t>rate</a:t>
            </a:r>
            <a:br>
              <a:rPr lang="en-US" sz="2600" dirty="0"/>
            </a:br>
            <a:r>
              <a:rPr lang="en-US" sz="2600" dirty="0"/>
              <a:t>            </a:t>
            </a:r>
            <a:r>
              <a:rPr lang="sl-SI" sz="2600" dirty="0"/>
              <a:t>(log. </a:t>
            </a:r>
            <a:r>
              <a:rPr lang="sl-SI" sz="2600" dirty="0" err="1"/>
              <a:t>triangular</a:t>
            </a:r>
            <a:r>
              <a:rPr lang="sl-SI" sz="2600" dirty="0"/>
              <a:t>, mode 0.2 kg/</a:t>
            </a:r>
            <a:r>
              <a:rPr lang="sl-SI" sz="2600" dirty="0" err="1"/>
              <a:t>m·s</a:t>
            </a:r>
            <a:r>
              <a:rPr lang="sl-SI" sz="2600" dirty="0"/>
              <a:t>, min 0.1 kg/</a:t>
            </a:r>
            <a:r>
              <a:rPr lang="sl-SI" sz="2600" dirty="0" err="1"/>
              <a:t>m·s</a:t>
            </a:r>
            <a:r>
              <a:rPr lang="sl-SI" sz="2600" dirty="0"/>
              <a:t>, </a:t>
            </a:r>
            <a:r>
              <a:rPr lang="sl-SI" sz="2600" dirty="0" err="1"/>
              <a:t>max</a:t>
            </a:r>
            <a:r>
              <a:rPr lang="sl-SI" sz="2600" dirty="0"/>
              <a:t> 2 kg/</a:t>
            </a:r>
            <a:r>
              <a:rPr lang="sl-SI" sz="2600" dirty="0" err="1"/>
              <a:t>m·s</a:t>
            </a:r>
            <a:r>
              <a:rPr lang="en-US" sz="2600" dirty="0"/>
              <a:t>; ref 1 </a:t>
            </a:r>
            <a:r>
              <a:rPr lang="sl-SI" sz="2600" dirty="0"/>
              <a:t>kg/</a:t>
            </a:r>
            <a:r>
              <a:rPr lang="sl-SI" sz="2600" dirty="0" err="1"/>
              <a:t>m·s</a:t>
            </a:r>
            <a:r>
              <a:rPr lang="sl-SI" sz="2600" dirty="0"/>
              <a:t>)</a:t>
            </a:r>
            <a:br>
              <a:rPr lang="en-US" sz="2600" dirty="0"/>
            </a:br>
            <a:endParaRPr lang="sl-SI" sz="2600" dirty="0"/>
          </a:p>
          <a:p>
            <a:r>
              <a:rPr lang="sl-SI" sz="2600" dirty="0"/>
              <a:t>Par 3 - </a:t>
            </a:r>
            <a:r>
              <a:rPr lang="sl-SI" sz="2600" dirty="0" err="1"/>
              <a:t>Effective</a:t>
            </a:r>
            <a:r>
              <a:rPr lang="sl-SI" sz="2600" dirty="0"/>
              <a:t> </a:t>
            </a:r>
            <a:r>
              <a:rPr lang="en-US" sz="2600" dirty="0"/>
              <a:t>melting </a:t>
            </a:r>
            <a:r>
              <a:rPr lang="sl-SI" sz="2600" dirty="0"/>
              <a:t>temperature </a:t>
            </a:r>
            <a:r>
              <a:rPr lang="en-US" sz="2600" dirty="0"/>
              <a:t>of </a:t>
            </a:r>
            <a:r>
              <a:rPr lang="sl-SI" sz="2600" dirty="0" err="1"/>
              <a:t>eutectic</a:t>
            </a:r>
            <a:r>
              <a:rPr lang="sl-SI" sz="2600" dirty="0"/>
              <a:t> </a:t>
            </a:r>
            <a:r>
              <a:rPr lang="sl-SI" sz="2600" dirty="0" err="1"/>
              <a:t>formed</a:t>
            </a:r>
            <a:r>
              <a:rPr lang="sl-SI" sz="2600" dirty="0"/>
              <a:t> </a:t>
            </a:r>
            <a:r>
              <a:rPr lang="en-US" sz="2600" dirty="0"/>
              <a:t>with</a:t>
            </a:r>
            <a:r>
              <a:rPr lang="sl-SI" sz="2600" dirty="0"/>
              <a:t> </a:t>
            </a:r>
            <a:r>
              <a:rPr lang="en-US" sz="2600" dirty="0"/>
              <a:t>ZrO2 </a:t>
            </a:r>
            <a:r>
              <a:rPr lang="sl-SI" sz="2600" dirty="0" err="1"/>
              <a:t>and</a:t>
            </a:r>
            <a:r>
              <a:rPr lang="sl-SI" sz="2600" dirty="0"/>
              <a:t> </a:t>
            </a:r>
            <a:r>
              <a:rPr lang="en-US" sz="2600" dirty="0"/>
              <a:t>UO2</a:t>
            </a:r>
            <a:br>
              <a:rPr lang="en-US" sz="2600" dirty="0"/>
            </a:br>
            <a:r>
              <a:rPr lang="en-US" sz="2600" dirty="0"/>
              <a:t>            </a:t>
            </a:r>
            <a:r>
              <a:rPr lang="sl-SI" sz="2600" dirty="0"/>
              <a:t>(normal, avg 2479 K, sigma 83 K</a:t>
            </a:r>
            <a:r>
              <a:rPr lang="en-US" sz="2600" dirty="0"/>
              <a:t>; ref 2500 K</a:t>
            </a:r>
            <a:r>
              <a:rPr lang="sl-SI" sz="2600" dirty="0"/>
              <a:t>)</a:t>
            </a:r>
            <a:br>
              <a:rPr lang="en-US" sz="2600" dirty="0"/>
            </a:br>
            <a:endParaRPr lang="en-US" sz="2600" dirty="0"/>
          </a:p>
          <a:p>
            <a:r>
              <a:rPr lang="sl-SI" sz="2600" dirty="0"/>
              <a:t>Par 4 - </a:t>
            </a:r>
            <a:r>
              <a:rPr lang="sl-SI" sz="2600" dirty="0" err="1"/>
              <a:t>Mass</a:t>
            </a:r>
            <a:r>
              <a:rPr lang="sl-SI" sz="2600" dirty="0"/>
              <a:t> </a:t>
            </a:r>
            <a:r>
              <a:rPr lang="sl-SI" sz="2600" dirty="0" err="1"/>
              <a:t>of</a:t>
            </a:r>
            <a:r>
              <a:rPr lang="sl-SI" sz="2600" dirty="0"/>
              <a:t> </a:t>
            </a:r>
            <a:r>
              <a:rPr lang="sl-SI" sz="2600" dirty="0" err="1"/>
              <a:t>gaseous</a:t>
            </a:r>
            <a:r>
              <a:rPr lang="sl-SI" sz="2600" dirty="0"/>
              <a:t> </a:t>
            </a:r>
            <a:r>
              <a:rPr lang="sl-SI" sz="2600" dirty="0" err="1"/>
              <a:t>iodine</a:t>
            </a:r>
            <a:r>
              <a:rPr lang="en-US" sz="2600" dirty="0"/>
              <a:t> (fraction)</a:t>
            </a:r>
            <a:br>
              <a:rPr lang="en-US" sz="2600" dirty="0"/>
            </a:br>
            <a:r>
              <a:rPr lang="en-US" sz="2600" dirty="0"/>
              <a:t>            </a:t>
            </a:r>
            <a:r>
              <a:rPr lang="sl-SI" sz="2600" dirty="0"/>
              <a:t>(log. </a:t>
            </a:r>
            <a:r>
              <a:rPr lang="sl-SI" sz="2600" dirty="0" err="1"/>
              <a:t>triangular</a:t>
            </a:r>
            <a:r>
              <a:rPr lang="sl-SI" sz="2600" dirty="0"/>
              <a:t>, mode 0.146 kg (1.7 %), min 0.0172 kg (0.2 %), </a:t>
            </a:r>
            <a:r>
              <a:rPr lang="sl-SI" sz="2600" dirty="0" err="1"/>
              <a:t>max</a:t>
            </a:r>
            <a:r>
              <a:rPr lang="sl-SI" sz="2600" dirty="0"/>
              <a:t> 0.603 kg (7 %)</a:t>
            </a:r>
            <a:r>
              <a:rPr lang="en-US" sz="2600" dirty="0"/>
              <a:t>;</a:t>
            </a:r>
            <a:br>
              <a:rPr lang="en-US" sz="2600" dirty="0"/>
            </a:br>
            <a:r>
              <a:rPr lang="en-US" sz="2600" dirty="0"/>
              <a:t>	     ref </a:t>
            </a:r>
            <a:r>
              <a:rPr lang="sl-SI" sz="2600" dirty="0"/>
              <a:t>0.146 kg (1.7 %))</a:t>
            </a:r>
            <a:br>
              <a:rPr lang="en-US" sz="2600" dirty="0"/>
            </a:br>
            <a:endParaRPr lang="sl-SI" sz="2600" dirty="0"/>
          </a:p>
          <a:p>
            <a:r>
              <a:rPr lang="sl-SI" sz="2600" dirty="0"/>
              <a:t>Par 5 – </a:t>
            </a:r>
            <a:r>
              <a:rPr lang="en-US" sz="2600" dirty="0"/>
              <a:t>Mass of c</a:t>
            </a:r>
            <a:r>
              <a:rPr lang="sl-SI" sz="2600" dirty="0" err="1"/>
              <a:t>lass</a:t>
            </a:r>
            <a:r>
              <a:rPr lang="sl-SI" sz="2600" dirty="0"/>
              <a:t> </a:t>
            </a:r>
            <a:r>
              <a:rPr lang="sl-SI" sz="2600" dirty="0" err="1"/>
              <a:t>CsM</a:t>
            </a:r>
            <a:r>
              <a:rPr lang="sl-SI" sz="2600" dirty="0"/>
              <a:t> </a:t>
            </a:r>
            <a:r>
              <a:rPr lang="en-US" sz="2600" dirty="0"/>
              <a:t>(fraction)</a:t>
            </a:r>
            <a:br>
              <a:rPr lang="en-US" sz="2600" dirty="0"/>
            </a:br>
            <a:r>
              <a:rPr lang="en-US" sz="2600" dirty="0"/>
              <a:t>           </a:t>
            </a:r>
            <a:r>
              <a:rPr lang="sl-SI" sz="2600" dirty="0"/>
              <a:t>(beta, mode 111.7 kg (80 %), min 0 kg (0 %), </a:t>
            </a:r>
            <a:r>
              <a:rPr lang="sl-SI" sz="2600" dirty="0" err="1"/>
              <a:t>max</a:t>
            </a:r>
            <a:r>
              <a:rPr lang="sl-SI" sz="2600" dirty="0"/>
              <a:t> 139.6 kg (100%)</a:t>
            </a:r>
            <a:r>
              <a:rPr lang="en-US" sz="2600" dirty="0"/>
              <a:t>; ref </a:t>
            </a:r>
            <a:r>
              <a:rPr lang="sl-SI" sz="2600" dirty="0"/>
              <a:t>111.7 kg (80 %))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52C65-C268-4F43-B7A5-E1DD0BDE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EMUG, Rome </a:t>
            </a:r>
            <a:r>
              <a:rPr lang="en-GB"/>
              <a:t>• </a:t>
            </a:r>
            <a:r>
              <a:rPr lang="sl-SI"/>
              <a:t>April</a:t>
            </a:r>
            <a:r>
              <a:rPr lang="en-GB"/>
              <a:t> </a:t>
            </a:r>
            <a:r>
              <a:rPr lang="en-US"/>
              <a:t>1</a:t>
            </a:r>
            <a:r>
              <a:rPr lang="sl-SI"/>
              <a:t>5</a:t>
            </a:r>
            <a:r>
              <a:rPr lang="en-GB"/>
              <a:t>–</a:t>
            </a:r>
            <a:r>
              <a:rPr lang="en-US"/>
              <a:t>18</a:t>
            </a:r>
            <a:r>
              <a:rPr lang="en-GB"/>
              <a:t>, 2024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773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B1B35-785A-47DF-9C54-B6AD4DD7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and sensitivity analysis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1EB0-D5D3-4FFE-9DD8-86EBEC97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00" y="1863000"/>
            <a:ext cx="10401600" cy="44933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SUSA 100 input models created</a:t>
            </a:r>
          </a:p>
          <a:p>
            <a:r>
              <a:rPr lang="en-US" dirty="0"/>
              <a:t>MELCOR simulations run on HPC cluster in parallel</a:t>
            </a:r>
          </a:p>
          <a:p>
            <a:r>
              <a:rPr lang="en-US" dirty="0"/>
              <a:t>300.000 s (~3.5 days) of SA simulated</a:t>
            </a:r>
          </a:p>
          <a:p>
            <a:r>
              <a:rPr lang="en-US" dirty="0"/>
              <a:t>16 successful calculations</a:t>
            </a:r>
          </a:p>
          <a:p>
            <a:pPr lvl="1"/>
            <a:r>
              <a:rPr lang="en-US" dirty="0"/>
              <a:t>84 stopped during core degradation (&lt;3.500 s from start)</a:t>
            </a:r>
            <a:br>
              <a:rPr lang="en-US" dirty="0"/>
            </a:br>
            <a:endParaRPr lang="en-US" dirty="0"/>
          </a:p>
          <a:p>
            <a:r>
              <a:rPr lang="en-US" dirty="0"/>
              <a:t>Switched of eutectic model for core melt </a:t>
            </a:r>
            <a:r>
              <a:rPr lang="en-US" dirty="0">
                <a:sym typeface="Symbol" panose="05050102010706020507" pitchFamily="18" charset="2"/>
              </a:rPr>
              <a:t> 87 successful</a:t>
            </a:r>
          </a:p>
          <a:p>
            <a:r>
              <a:rPr lang="en-US" dirty="0">
                <a:sym typeface="Symbol" panose="05050102010706020507" pitchFamily="18" charset="2"/>
              </a:rPr>
              <a:t>With SUSA created 20 additional input models</a:t>
            </a:r>
          </a:p>
          <a:p>
            <a:r>
              <a:rPr lang="en-US" dirty="0">
                <a:sym typeface="Symbol" panose="05050102010706020507" pitchFamily="18" charset="2"/>
              </a:rPr>
              <a:t>Total 120 simulations, 105 successful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&gt; required 93 (95%/95%)  Wilks formula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38C34-BE41-4A6B-8690-93225918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EMUG, Rome </a:t>
            </a:r>
            <a:r>
              <a:rPr lang="en-GB"/>
              <a:t>• </a:t>
            </a:r>
            <a:r>
              <a:rPr lang="sl-SI"/>
              <a:t>April</a:t>
            </a:r>
            <a:r>
              <a:rPr lang="en-GB"/>
              <a:t> </a:t>
            </a:r>
            <a:r>
              <a:rPr lang="en-US"/>
              <a:t>1</a:t>
            </a:r>
            <a:r>
              <a:rPr lang="sl-SI"/>
              <a:t>5</a:t>
            </a:r>
            <a:r>
              <a:rPr lang="en-GB"/>
              <a:t>–</a:t>
            </a:r>
            <a:r>
              <a:rPr lang="en-US"/>
              <a:t>18</a:t>
            </a:r>
            <a:r>
              <a:rPr lang="en-GB"/>
              <a:t>, 2024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43887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-ENG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-ENG-white_16_9.potx" id="{468216E8-BE89-4BB6-B423-3B14FC3E4230}" vid="{571D3A23-D3AF-4E92-BA81-746F05C329A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-ENG-white_16_9.potx" id="{468216E8-BE89-4BB6-B423-3B14FC3E4230}" vid="{FF1F375E-99F8-4CE2-B040-18031D3F3C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D366EE1E9AA643938CD7B59C6713C0" ma:contentTypeVersion="6" ma:contentTypeDescription="Create a new document." ma:contentTypeScope="" ma:versionID="39962b219e407e0fcfbfcb595076913d">
  <xsd:schema xmlns:xsd="http://www.w3.org/2001/XMLSchema" xmlns:xs="http://www.w3.org/2001/XMLSchema" xmlns:p="http://schemas.microsoft.com/office/2006/metadata/properties" xmlns:ns2="4a5f909e-21aa-4ba3-9a74-482eb3ccb39f" xmlns:ns3="4fc2635e-6efc-40b7-8779-3e1b614238fe" targetNamespace="http://schemas.microsoft.com/office/2006/metadata/properties" ma:root="true" ma:fieldsID="83bdefb780eb8854672b274519fe60d4" ns2:_="" ns3:_="">
    <xsd:import namespace="4a5f909e-21aa-4ba3-9a74-482eb3ccb39f"/>
    <xsd:import namespace="4fc2635e-6efc-40b7-8779-3e1b61423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f909e-21aa-4ba3-9a74-482eb3ccb3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2635e-6efc-40b7-8779-3e1b61423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EAF296-5985-4401-B25E-DDADEAF18E4E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4a5f909e-21aa-4ba3-9a74-482eb3ccb39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fc2635e-6efc-40b7-8779-3e1b614238f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DA75BB5-5315-4C08-BCF9-BAD03285E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5f909e-21aa-4ba3-9a74-482eb3ccb39f"/>
    <ds:schemaRef ds:uri="4fc2635e-6efc-40b7-8779-3e1b61423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934D22-7874-456D-BFC4-0FF8C3742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MLeskovar_JSI_EMUG2024</Template>
  <TotalTime>11186</TotalTime>
  <Words>985</Words>
  <Application>Microsoft Office PowerPoint</Application>
  <PresentationFormat>Widescreen</PresentationFormat>
  <Paragraphs>107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Symbol</vt:lpstr>
      <vt:lpstr>Presentation-ENG-white</vt:lpstr>
      <vt:lpstr>Custom Design</vt:lpstr>
      <vt:lpstr>PowerPoint Presentation</vt:lpstr>
      <vt:lpstr>Uncertainty Analysis of Severe Accident in Krško NPP</vt:lpstr>
      <vt:lpstr>Outline</vt:lpstr>
      <vt:lpstr>Krško NPP</vt:lpstr>
      <vt:lpstr>Analyzed SA scenario and applied codes</vt:lpstr>
      <vt:lpstr>Krško NPP nodalization</vt:lpstr>
      <vt:lpstr>RN chemistry modelling approach</vt:lpstr>
      <vt:lpstr>Uncertain input model parameters</vt:lpstr>
      <vt:lpstr>Uncertainty and sensitivity analysis</vt:lpstr>
      <vt:lpstr>Mass of released RN from fuel</vt:lpstr>
      <vt:lpstr>Mass of RN on containment venting filters</vt:lpstr>
      <vt:lpstr>Decay heat release on containment filters</vt:lpstr>
      <vt:lpstr>Conclusions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Matjaž Leskovar</dc:creator>
  <cp:lastModifiedBy>Matjaž Leskovar</cp:lastModifiedBy>
  <cp:revision>88</cp:revision>
  <dcterms:created xsi:type="dcterms:W3CDTF">2024-03-29T13:05:59Z</dcterms:created>
  <dcterms:modified xsi:type="dcterms:W3CDTF">2024-04-12T13:07:00Z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0x010100C1D366EE1E9AA643938CD7B59C6713C0</vt:lpwstr>
  </property>
</Properties>
</file>